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7" r:id="rId6"/>
    <p:sldId id="266" r:id="rId7"/>
    <p:sldId id="268" r:id="rId8"/>
    <p:sldId id="269" r:id="rId9"/>
    <p:sldId id="259" r:id="rId10"/>
    <p:sldId id="260" r:id="rId11"/>
    <p:sldId id="261" r:id="rId12"/>
    <p:sldId id="262" r:id="rId13"/>
    <p:sldId id="270" r:id="rId14"/>
    <p:sldId id="271" r:id="rId15"/>
    <p:sldId id="272" r:id="rId16"/>
    <p:sldId id="273" r:id="rId17"/>
    <p:sldId id="263" r:id="rId18"/>
    <p:sldId id="264" r:id="rId19"/>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105F4-6A8A-4929-84DD-3E91581736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a:extLst>
              <a:ext uri="{FF2B5EF4-FFF2-40B4-BE49-F238E27FC236}">
                <a16:creationId xmlns:a16="http://schemas.microsoft.com/office/drawing/2014/main" id="{16747FA1-7ABD-4D5A-A03A-C08CE710F4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a:extLst>
              <a:ext uri="{FF2B5EF4-FFF2-40B4-BE49-F238E27FC236}">
                <a16:creationId xmlns:a16="http://schemas.microsoft.com/office/drawing/2014/main" id="{DEE831DB-407B-4EDF-B90C-69CA06BF2012}"/>
              </a:ext>
            </a:extLst>
          </p:cNvPr>
          <p:cNvSpPr>
            <a:spLocks noGrp="1"/>
          </p:cNvSpPr>
          <p:nvPr>
            <p:ph type="dt" sz="half" idx="10"/>
          </p:nvPr>
        </p:nvSpPr>
        <p:spPr/>
        <p:txBody>
          <a:bodyPr/>
          <a:lstStyle/>
          <a:p>
            <a:fld id="{C327E071-B6D1-4AF4-A75C-1D876D366AEA}" type="datetimeFigureOut">
              <a:rPr lang="fa-IR" smtClean="0"/>
              <a:t>01/21/1441</a:t>
            </a:fld>
            <a:endParaRPr lang="fa-IR"/>
          </a:p>
        </p:txBody>
      </p:sp>
      <p:sp>
        <p:nvSpPr>
          <p:cNvPr id="5" name="Footer Placeholder 4">
            <a:extLst>
              <a:ext uri="{FF2B5EF4-FFF2-40B4-BE49-F238E27FC236}">
                <a16:creationId xmlns:a16="http://schemas.microsoft.com/office/drawing/2014/main" id="{6844EDAA-E58B-4030-9303-DC99B7A74FCF}"/>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CA1B4DFA-6149-4CA5-A66D-3FCA0DD7F2AB}"/>
              </a:ext>
            </a:extLst>
          </p:cNvPr>
          <p:cNvSpPr>
            <a:spLocks noGrp="1"/>
          </p:cNvSpPr>
          <p:nvPr>
            <p:ph type="sldNum" sz="quarter" idx="12"/>
          </p:nvPr>
        </p:nvSpPr>
        <p:spPr/>
        <p:txBody>
          <a:bodyPr/>
          <a:lstStyle/>
          <a:p>
            <a:fld id="{8482906C-4DD1-47E1-9B08-6AF2C67AF5C9}" type="slidenum">
              <a:rPr lang="fa-IR" smtClean="0"/>
              <a:t>‹#›</a:t>
            </a:fld>
            <a:endParaRPr lang="fa-IR"/>
          </a:p>
        </p:txBody>
      </p:sp>
    </p:spTree>
    <p:extLst>
      <p:ext uri="{BB962C8B-B14F-4D97-AF65-F5344CB8AC3E}">
        <p14:creationId xmlns:p14="http://schemas.microsoft.com/office/powerpoint/2010/main" val="73155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950F-A5FC-400D-B73B-F15634484A3D}"/>
              </a:ext>
            </a:extLst>
          </p:cNvPr>
          <p:cNvSpPr>
            <a:spLocks noGrp="1"/>
          </p:cNvSpPr>
          <p:nvPr>
            <p:ph type="title"/>
          </p:nvPr>
        </p:nvSpPr>
        <p:spPr/>
        <p:txBody>
          <a:bodyPr/>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170A50A0-5D39-4CCF-9CAD-84448C07F7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F2BDC651-C353-49A5-B69A-A0D7757F86FE}"/>
              </a:ext>
            </a:extLst>
          </p:cNvPr>
          <p:cNvSpPr>
            <a:spLocks noGrp="1"/>
          </p:cNvSpPr>
          <p:nvPr>
            <p:ph type="dt" sz="half" idx="10"/>
          </p:nvPr>
        </p:nvSpPr>
        <p:spPr/>
        <p:txBody>
          <a:bodyPr/>
          <a:lstStyle/>
          <a:p>
            <a:fld id="{C327E071-B6D1-4AF4-A75C-1D876D366AEA}" type="datetimeFigureOut">
              <a:rPr lang="fa-IR" smtClean="0"/>
              <a:t>01/21/1441</a:t>
            </a:fld>
            <a:endParaRPr lang="fa-IR"/>
          </a:p>
        </p:txBody>
      </p:sp>
      <p:sp>
        <p:nvSpPr>
          <p:cNvPr id="5" name="Footer Placeholder 4">
            <a:extLst>
              <a:ext uri="{FF2B5EF4-FFF2-40B4-BE49-F238E27FC236}">
                <a16:creationId xmlns:a16="http://schemas.microsoft.com/office/drawing/2014/main" id="{56A38E73-9410-4410-B5E7-E60B916851D3}"/>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CD9EF557-D5A8-4AE6-9ACA-127EB87902F5}"/>
              </a:ext>
            </a:extLst>
          </p:cNvPr>
          <p:cNvSpPr>
            <a:spLocks noGrp="1"/>
          </p:cNvSpPr>
          <p:nvPr>
            <p:ph type="sldNum" sz="quarter" idx="12"/>
          </p:nvPr>
        </p:nvSpPr>
        <p:spPr/>
        <p:txBody>
          <a:bodyPr/>
          <a:lstStyle/>
          <a:p>
            <a:fld id="{8482906C-4DD1-47E1-9B08-6AF2C67AF5C9}" type="slidenum">
              <a:rPr lang="fa-IR" smtClean="0"/>
              <a:t>‹#›</a:t>
            </a:fld>
            <a:endParaRPr lang="fa-IR"/>
          </a:p>
        </p:txBody>
      </p:sp>
    </p:spTree>
    <p:extLst>
      <p:ext uri="{BB962C8B-B14F-4D97-AF65-F5344CB8AC3E}">
        <p14:creationId xmlns:p14="http://schemas.microsoft.com/office/powerpoint/2010/main" val="1729014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9E751E-4DB8-45F0-96D4-500521167D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a:extLst>
              <a:ext uri="{FF2B5EF4-FFF2-40B4-BE49-F238E27FC236}">
                <a16:creationId xmlns:a16="http://schemas.microsoft.com/office/drawing/2014/main" id="{BC03E96A-44AB-44E7-9FA0-68C39209F3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7716983B-44F8-49DC-8300-9427D2DAD359}"/>
              </a:ext>
            </a:extLst>
          </p:cNvPr>
          <p:cNvSpPr>
            <a:spLocks noGrp="1"/>
          </p:cNvSpPr>
          <p:nvPr>
            <p:ph type="dt" sz="half" idx="10"/>
          </p:nvPr>
        </p:nvSpPr>
        <p:spPr/>
        <p:txBody>
          <a:bodyPr/>
          <a:lstStyle/>
          <a:p>
            <a:fld id="{C327E071-B6D1-4AF4-A75C-1D876D366AEA}" type="datetimeFigureOut">
              <a:rPr lang="fa-IR" smtClean="0"/>
              <a:t>01/21/1441</a:t>
            </a:fld>
            <a:endParaRPr lang="fa-IR"/>
          </a:p>
        </p:txBody>
      </p:sp>
      <p:sp>
        <p:nvSpPr>
          <p:cNvPr id="5" name="Footer Placeholder 4">
            <a:extLst>
              <a:ext uri="{FF2B5EF4-FFF2-40B4-BE49-F238E27FC236}">
                <a16:creationId xmlns:a16="http://schemas.microsoft.com/office/drawing/2014/main" id="{A27CE7E6-8715-49E4-83E8-27C42D3132B9}"/>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3CDB0265-B7D8-4380-A103-0D6C60E75692}"/>
              </a:ext>
            </a:extLst>
          </p:cNvPr>
          <p:cNvSpPr>
            <a:spLocks noGrp="1"/>
          </p:cNvSpPr>
          <p:nvPr>
            <p:ph type="sldNum" sz="quarter" idx="12"/>
          </p:nvPr>
        </p:nvSpPr>
        <p:spPr/>
        <p:txBody>
          <a:bodyPr/>
          <a:lstStyle/>
          <a:p>
            <a:fld id="{8482906C-4DD1-47E1-9B08-6AF2C67AF5C9}" type="slidenum">
              <a:rPr lang="fa-IR" smtClean="0"/>
              <a:t>‹#›</a:t>
            </a:fld>
            <a:endParaRPr lang="fa-IR"/>
          </a:p>
        </p:txBody>
      </p:sp>
    </p:spTree>
    <p:extLst>
      <p:ext uri="{BB962C8B-B14F-4D97-AF65-F5344CB8AC3E}">
        <p14:creationId xmlns:p14="http://schemas.microsoft.com/office/powerpoint/2010/main" val="305206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605C5-D8F3-4306-A927-328786E042A1}"/>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70E4DA50-416C-4620-AE6B-7C004DF71C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78879D37-97F6-42E3-9BFC-4C65FF22202D}"/>
              </a:ext>
            </a:extLst>
          </p:cNvPr>
          <p:cNvSpPr>
            <a:spLocks noGrp="1"/>
          </p:cNvSpPr>
          <p:nvPr>
            <p:ph type="dt" sz="half" idx="10"/>
          </p:nvPr>
        </p:nvSpPr>
        <p:spPr/>
        <p:txBody>
          <a:bodyPr/>
          <a:lstStyle/>
          <a:p>
            <a:fld id="{C327E071-B6D1-4AF4-A75C-1D876D366AEA}" type="datetimeFigureOut">
              <a:rPr lang="fa-IR" smtClean="0"/>
              <a:t>01/21/1441</a:t>
            </a:fld>
            <a:endParaRPr lang="fa-IR"/>
          </a:p>
        </p:txBody>
      </p:sp>
      <p:sp>
        <p:nvSpPr>
          <p:cNvPr id="5" name="Footer Placeholder 4">
            <a:extLst>
              <a:ext uri="{FF2B5EF4-FFF2-40B4-BE49-F238E27FC236}">
                <a16:creationId xmlns:a16="http://schemas.microsoft.com/office/drawing/2014/main" id="{5B16835B-50DB-41BC-BC35-AA0C0A931610}"/>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4317BA53-2E8E-4772-8D76-08FF278D42E1}"/>
              </a:ext>
            </a:extLst>
          </p:cNvPr>
          <p:cNvSpPr>
            <a:spLocks noGrp="1"/>
          </p:cNvSpPr>
          <p:nvPr>
            <p:ph type="sldNum" sz="quarter" idx="12"/>
          </p:nvPr>
        </p:nvSpPr>
        <p:spPr/>
        <p:txBody>
          <a:bodyPr/>
          <a:lstStyle/>
          <a:p>
            <a:fld id="{8482906C-4DD1-47E1-9B08-6AF2C67AF5C9}" type="slidenum">
              <a:rPr lang="fa-IR" smtClean="0"/>
              <a:t>‹#›</a:t>
            </a:fld>
            <a:endParaRPr lang="fa-IR"/>
          </a:p>
        </p:txBody>
      </p:sp>
    </p:spTree>
    <p:extLst>
      <p:ext uri="{BB962C8B-B14F-4D97-AF65-F5344CB8AC3E}">
        <p14:creationId xmlns:p14="http://schemas.microsoft.com/office/powerpoint/2010/main" val="2385548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05F30-6335-416A-8ADD-F75BDA366A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a:extLst>
              <a:ext uri="{FF2B5EF4-FFF2-40B4-BE49-F238E27FC236}">
                <a16:creationId xmlns:a16="http://schemas.microsoft.com/office/drawing/2014/main" id="{25399625-5313-4648-BD30-053EEBFD5C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8A4649-912B-45DD-B083-50FD1305AF30}"/>
              </a:ext>
            </a:extLst>
          </p:cNvPr>
          <p:cNvSpPr>
            <a:spLocks noGrp="1"/>
          </p:cNvSpPr>
          <p:nvPr>
            <p:ph type="dt" sz="half" idx="10"/>
          </p:nvPr>
        </p:nvSpPr>
        <p:spPr/>
        <p:txBody>
          <a:bodyPr/>
          <a:lstStyle/>
          <a:p>
            <a:fld id="{C327E071-B6D1-4AF4-A75C-1D876D366AEA}" type="datetimeFigureOut">
              <a:rPr lang="fa-IR" smtClean="0"/>
              <a:t>01/21/1441</a:t>
            </a:fld>
            <a:endParaRPr lang="fa-IR"/>
          </a:p>
        </p:txBody>
      </p:sp>
      <p:sp>
        <p:nvSpPr>
          <p:cNvPr id="5" name="Footer Placeholder 4">
            <a:extLst>
              <a:ext uri="{FF2B5EF4-FFF2-40B4-BE49-F238E27FC236}">
                <a16:creationId xmlns:a16="http://schemas.microsoft.com/office/drawing/2014/main" id="{84D43AAC-20F6-47E1-A830-BF11556FA2D6}"/>
              </a:ext>
            </a:extLst>
          </p:cNvPr>
          <p:cNvSpPr>
            <a:spLocks noGrp="1"/>
          </p:cNvSpPr>
          <p:nvPr>
            <p:ph type="ftr" sz="quarter" idx="11"/>
          </p:nvPr>
        </p:nvSpPr>
        <p:spPr/>
        <p:txBody>
          <a:bodyPr/>
          <a:lstStyle/>
          <a:p>
            <a:endParaRPr lang="fa-IR"/>
          </a:p>
        </p:txBody>
      </p:sp>
      <p:sp>
        <p:nvSpPr>
          <p:cNvPr id="6" name="Slide Number Placeholder 5">
            <a:extLst>
              <a:ext uri="{FF2B5EF4-FFF2-40B4-BE49-F238E27FC236}">
                <a16:creationId xmlns:a16="http://schemas.microsoft.com/office/drawing/2014/main" id="{DC5108B0-8349-4ED4-A56A-15AE3626E450}"/>
              </a:ext>
            </a:extLst>
          </p:cNvPr>
          <p:cNvSpPr>
            <a:spLocks noGrp="1"/>
          </p:cNvSpPr>
          <p:nvPr>
            <p:ph type="sldNum" sz="quarter" idx="12"/>
          </p:nvPr>
        </p:nvSpPr>
        <p:spPr/>
        <p:txBody>
          <a:bodyPr/>
          <a:lstStyle/>
          <a:p>
            <a:fld id="{8482906C-4DD1-47E1-9B08-6AF2C67AF5C9}" type="slidenum">
              <a:rPr lang="fa-IR" smtClean="0"/>
              <a:t>‹#›</a:t>
            </a:fld>
            <a:endParaRPr lang="fa-IR"/>
          </a:p>
        </p:txBody>
      </p:sp>
    </p:spTree>
    <p:extLst>
      <p:ext uri="{BB962C8B-B14F-4D97-AF65-F5344CB8AC3E}">
        <p14:creationId xmlns:p14="http://schemas.microsoft.com/office/powerpoint/2010/main" val="44231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953F5-0F74-4641-A5EF-DF0F1CFFBA1B}"/>
              </a:ext>
            </a:extLst>
          </p:cNvPr>
          <p:cNvSpPr>
            <a:spLocks noGrp="1"/>
          </p:cNvSpPr>
          <p:nvPr>
            <p:ph type="title"/>
          </p:nvPr>
        </p:nvSpPr>
        <p:spPr/>
        <p:txBody>
          <a:bodyPr/>
          <a:lstStyle/>
          <a:p>
            <a:r>
              <a:rPr lang="en-US"/>
              <a:t>Click to edit Master title style</a:t>
            </a:r>
            <a:endParaRPr lang="fa-IR"/>
          </a:p>
        </p:txBody>
      </p:sp>
      <p:sp>
        <p:nvSpPr>
          <p:cNvPr id="3" name="Content Placeholder 2">
            <a:extLst>
              <a:ext uri="{FF2B5EF4-FFF2-40B4-BE49-F238E27FC236}">
                <a16:creationId xmlns:a16="http://schemas.microsoft.com/office/drawing/2014/main" id="{4DE5BAF1-40BB-4748-8488-5B9A37BEBB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a:extLst>
              <a:ext uri="{FF2B5EF4-FFF2-40B4-BE49-F238E27FC236}">
                <a16:creationId xmlns:a16="http://schemas.microsoft.com/office/drawing/2014/main" id="{99745C9D-ABD7-4EB3-9AAF-FA7FC0D680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a:extLst>
              <a:ext uri="{FF2B5EF4-FFF2-40B4-BE49-F238E27FC236}">
                <a16:creationId xmlns:a16="http://schemas.microsoft.com/office/drawing/2014/main" id="{81212EEE-84E1-46B2-830C-020427589599}"/>
              </a:ext>
            </a:extLst>
          </p:cNvPr>
          <p:cNvSpPr>
            <a:spLocks noGrp="1"/>
          </p:cNvSpPr>
          <p:nvPr>
            <p:ph type="dt" sz="half" idx="10"/>
          </p:nvPr>
        </p:nvSpPr>
        <p:spPr/>
        <p:txBody>
          <a:bodyPr/>
          <a:lstStyle/>
          <a:p>
            <a:fld id="{C327E071-B6D1-4AF4-A75C-1D876D366AEA}" type="datetimeFigureOut">
              <a:rPr lang="fa-IR" smtClean="0"/>
              <a:t>01/21/1441</a:t>
            </a:fld>
            <a:endParaRPr lang="fa-IR"/>
          </a:p>
        </p:txBody>
      </p:sp>
      <p:sp>
        <p:nvSpPr>
          <p:cNvPr id="6" name="Footer Placeholder 5">
            <a:extLst>
              <a:ext uri="{FF2B5EF4-FFF2-40B4-BE49-F238E27FC236}">
                <a16:creationId xmlns:a16="http://schemas.microsoft.com/office/drawing/2014/main" id="{1D0EAEDA-B647-4C65-B409-A73239EA0DC7}"/>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05B0EC47-B05F-4552-915A-2D1C9DD8D488}"/>
              </a:ext>
            </a:extLst>
          </p:cNvPr>
          <p:cNvSpPr>
            <a:spLocks noGrp="1"/>
          </p:cNvSpPr>
          <p:nvPr>
            <p:ph type="sldNum" sz="quarter" idx="12"/>
          </p:nvPr>
        </p:nvSpPr>
        <p:spPr/>
        <p:txBody>
          <a:bodyPr/>
          <a:lstStyle/>
          <a:p>
            <a:fld id="{8482906C-4DD1-47E1-9B08-6AF2C67AF5C9}" type="slidenum">
              <a:rPr lang="fa-IR" smtClean="0"/>
              <a:t>‹#›</a:t>
            </a:fld>
            <a:endParaRPr lang="fa-IR"/>
          </a:p>
        </p:txBody>
      </p:sp>
    </p:spTree>
    <p:extLst>
      <p:ext uri="{BB962C8B-B14F-4D97-AF65-F5344CB8AC3E}">
        <p14:creationId xmlns:p14="http://schemas.microsoft.com/office/powerpoint/2010/main" val="115277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E623F-F33A-408A-A93F-B966BADE27A3}"/>
              </a:ext>
            </a:extLst>
          </p:cNvPr>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a:extLst>
              <a:ext uri="{FF2B5EF4-FFF2-40B4-BE49-F238E27FC236}">
                <a16:creationId xmlns:a16="http://schemas.microsoft.com/office/drawing/2014/main" id="{366EC392-EBD0-4399-9C58-0556D48A1C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A17084-FB81-44B8-A5B9-99607934B2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a:extLst>
              <a:ext uri="{FF2B5EF4-FFF2-40B4-BE49-F238E27FC236}">
                <a16:creationId xmlns:a16="http://schemas.microsoft.com/office/drawing/2014/main" id="{13567120-449E-464D-B50A-83124D7B7F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08B0A7-0482-44AF-8FA5-2ADD3023A1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a:extLst>
              <a:ext uri="{FF2B5EF4-FFF2-40B4-BE49-F238E27FC236}">
                <a16:creationId xmlns:a16="http://schemas.microsoft.com/office/drawing/2014/main" id="{787FB69C-037A-4159-948C-C3D13639FABB}"/>
              </a:ext>
            </a:extLst>
          </p:cNvPr>
          <p:cNvSpPr>
            <a:spLocks noGrp="1"/>
          </p:cNvSpPr>
          <p:nvPr>
            <p:ph type="dt" sz="half" idx="10"/>
          </p:nvPr>
        </p:nvSpPr>
        <p:spPr/>
        <p:txBody>
          <a:bodyPr/>
          <a:lstStyle/>
          <a:p>
            <a:fld id="{C327E071-B6D1-4AF4-A75C-1D876D366AEA}" type="datetimeFigureOut">
              <a:rPr lang="fa-IR" smtClean="0"/>
              <a:t>01/21/1441</a:t>
            </a:fld>
            <a:endParaRPr lang="fa-IR"/>
          </a:p>
        </p:txBody>
      </p:sp>
      <p:sp>
        <p:nvSpPr>
          <p:cNvPr id="8" name="Footer Placeholder 7">
            <a:extLst>
              <a:ext uri="{FF2B5EF4-FFF2-40B4-BE49-F238E27FC236}">
                <a16:creationId xmlns:a16="http://schemas.microsoft.com/office/drawing/2014/main" id="{0BE1C8C6-1ACE-4008-9A2C-D4F44B15B20E}"/>
              </a:ext>
            </a:extLst>
          </p:cNvPr>
          <p:cNvSpPr>
            <a:spLocks noGrp="1"/>
          </p:cNvSpPr>
          <p:nvPr>
            <p:ph type="ftr" sz="quarter" idx="11"/>
          </p:nvPr>
        </p:nvSpPr>
        <p:spPr/>
        <p:txBody>
          <a:bodyPr/>
          <a:lstStyle/>
          <a:p>
            <a:endParaRPr lang="fa-IR"/>
          </a:p>
        </p:txBody>
      </p:sp>
      <p:sp>
        <p:nvSpPr>
          <p:cNvPr id="9" name="Slide Number Placeholder 8">
            <a:extLst>
              <a:ext uri="{FF2B5EF4-FFF2-40B4-BE49-F238E27FC236}">
                <a16:creationId xmlns:a16="http://schemas.microsoft.com/office/drawing/2014/main" id="{180734D2-5341-40A0-AE29-06FDB29B402A}"/>
              </a:ext>
            </a:extLst>
          </p:cNvPr>
          <p:cNvSpPr>
            <a:spLocks noGrp="1"/>
          </p:cNvSpPr>
          <p:nvPr>
            <p:ph type="sldNum" sz="quarter" idx="12"/>
          </p:nvPr>
        </p:nvSpPr>
        <p:spPr/>
        <p:txBody>
          <a:bodyPr/>
          <a:lstStyle/>
          <a:p>
            <a:fld id="{8482906C-4DD1-47E1-9B08-6AF2C67AF5C9}" type="slidenum">
              <a:rPr lang="fa-IR" smtClean="0"/>
              <a:t>‹#›</a:t>
            </a:fld>
            <a:endParaRPr lang="fa-IR"/>
          </a:p>
        </p:txBody>
      </p:sp>
    </p:spTree>
    <p:extLst>
      <p:ext uri="{BB962C8B-B14F-4D97-AF65-F5344CB8AC3E}">
        <p14:creationId xmlns:p14="http://schemas.microsoft.com/office/powerpoint/2010/main" val="411542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C861-D656-4041-80E9-28A8005D32C6}"/>
              </a:ext>
            </a:extLst>
          </p:cNvPr>
          <p:cNvSpPr>
            <a:spLocks noGrp="1"/>
          </p:cNvSpPr>
          <p:nvPr>
            <p:ph type="title"/>
          </p:nvPr>
        </p:nvSpPr>
        <p:spPr/>
        <p:txBody>
          <a:bodyPr/>
          <a:lstStyle/>
          <a:p>
            <a:r>
              <a:rPr lang="en-US"/>
              <a:t>Click to edit Master title style</a:t>
            </a:r>
            <a:endParaRPr lang="fa-IR"/>
          </a:p>
        </p:txBody>
      </p:sp>
      <p:sp>
        <p:nvSpPr>
          <p:cNvPr id="3" name="Date Placeholder 2">
            <a:extLst>
              <a:ext uri="{FF2B5EF4-FFF2-40B4-BE49-F238E27FC236}">
                <a16:creationId xmlns:a16="http://schemas.microsoft.com/office/drawing/2014/main" id="{358CA40D-5851-4C46-A2F9-B71F5426678A}"/>
              </a:ext>
            </a:extLst>
          </p:cNvPr>
          <p:cNvSpPr>
            <a:spLocks noGrp="1"/>
          </p:cNvSpPr>
          <p:nvPr>
            <p:ph type="dt" sz="half" idx="10"/>
          </p:nvPr>
        </p:nvSpPr>
        <p:spPr/>
        <p:txBody>
          <a:bodyPr/>
          <a:lstStyle/>
          <a:p>
            <a:fld id="{C327E071-B6D1-4AF4-A75C-1D876D366AEA}" type="datetimeFigureOut">
              <a:rPr lang="fa-IR" smtClean="0"/>
              <a:t>01/21/1441</a:t>
            </a:fld>
            <a:endParaRPr lang="fa-IR"/>
          </a:p>
        </p:txBody>
      </p:sp>
      <p:sp>
        <p:nvSpPr>
          <p:cNvPr id="4" name="Footer Placeholder 3">
            <a:extLst>
              <a:ext uri="{FF2B5EF4-FFF2-40B4-BE49-F238E27FC236}">
                <a16:creationId xmlns:a16="http://schemas.microsoft.com/office/drawing/2014/main" id="{57BFFEFA-9854-4BF4-AB3D-0C0678ECB517}"/>
              </a:ext>
            </a:extLst>
          </p:cNvPr>
          <p:cNvSpPr>
            <a:spLocks noGrp="1"/>
          </p:cNvSpPr>
          <p:nvPr>
            <p:ph type="ftr" sz="quarter" idx="11"/>
          </p:nvPr>
        </p:nvSpPr>
        <p:spPr/>
        <p:txBody>
          <a:bodyPr/>
          <a:lstStyle/>
          <a:p>
            <a:endParaRPr lang="fa-IR"/>
          </a:p>
        </p:txBody>
      </p:sp>
      <p:sp>
        <p:nvSpPr>
          <p:cNvPr id="5" name="Slide Number Placeholder 4">
            <a:extLst>
              <a:ext uri="{FF2B5EF4-FFF2-40B4-BE49-F238E27FC236}">
                <a16:creationId xmlns:a16="http://schemas.microsoft.com/office/drawing/2014/main" id="{9E62AF3D-43DA-4607-8C6B-D60669BB509B}"/>
              </a:ext>
            </a:extLst>
          </p:cNvPr>
          <p:cNvSpPr>
            <a:spLocks noGrp="1"/>
          </p:cNvSpPr>
          <p:nvPr>
            <p:ph type="sldNum" sz="quarter" idx="12"/>
          </p:nvPr>
        </p:nvSpPr>
        <p:spPr/>
        <p:txBody>
          <a:bodyPr/>
          <a:lstStyle/>
          <a:p>
            <a:fld id="{8482906C-4DD1-47E1-9B08-6AF2C67AF5C9}" type="slidenum">
              <a:rPr lang="fa-IR" smtClean="0"/>
              <a:t>‹#›</a:t>
            </a:fld>
            <a:endParaRPr lang="fa-IR"/>
          </a:p>
        </p:txBody>
      </p:sp>
    </p:spTree>
    <p:extLst>
      <p:ext uri="{BB962C8B-B14F-4D97-AF65-F5344CB8AC3E}">
        <p14:creationId xmlns:p14="http://schemas.microsoft.com/office/powerpoint/2010/main" val="30809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894397-92AC-4E35-9B89-8CA076DFB941}"/>
              </a:ext>
            </a:extLst>
          </p:cNvPr>
          <p:cNvSpPr>
            <a:spLocks noGrp="1"/>
          </p:cNvSpPr>
          <p:nvPr>
            <p:ph type="dt" sz="half" idx="10"/>
          </p:nvPr>
        </p:nvSpPr>
        <p:spPr/>
        <p:txBody>
          <a:bodyPr/>
          <a:lstStyle/>
          <a:p>
            <a:fld id="{C327E071-B6D1-4AF4-A75C-1D876D366AEA}" type="datetimeFigureOut">
              <a:rPr lang="fa-IR" smtClean="0"/>
              <a:t>01/21/1441</a:t>
            </a:fld>
            <a:endParaRPr lang="fa-IR"/>
          </a:p>
        </p:txBody>
      </p:sp>
      <p:sp>
        <p:nvSpPr>
          <p:cNvPr id="3" name="Footer Placeholder 2">
            <a:extLst>
              <a:ext uri="{FF2B5EF4-FFF2-40B4-BE49-F238E27FC236}">
                <a16:creationId xmlns:a16="http://schemas.microsoft.com/office/drawing/2014/main" id="{825EF423-C13D-4EA9-8BF1-54CF928B3F30}"/>
              </a:ext>
            </a:extLst>
          </p:cNvPr>
          <p:cNvSpPr>
            <a:spLocks noGrp="1"/>
          </p:cNvSpPr>
          <p:nvPr>
            <p:ph type="ftr" sz="quarter" idx="11"/>
          </p:nvPr>
        </p:nvSpPr>
        <p:spPr/>
        <p:txBody>
          <a:bodyPr/>
          <a:lstStyle/>
          <a:p>
            <a:endParaRPr lang="fa-IR"/>
          </a:p>
        </p:txBody>
      </p:sp>
      <p:sp>
        <p:nvSpPr>
          <p:cNvPr id="4" name="Slide Number Placeholder 3">
            <a:extLst>
              <a:ext uri="{FF2B5EF4-FFF2-40B4-BE49-F238E27FC236}">
                <a16:creationId xmlns:a16="http://schemas.microsoft.com/office/drawing/2014/main" id="{08B305CD-795A-45B1-9272-C98B2DE29290}"/>
              </a:ext>
            </a:extLst>
          </p:cNvPr>
          <p:cNvSpPr>
            <a:spLocks noGrp="1"/>
          </p:cNvSpPr>
          <p:nvPr>
            <p:ph type="sldNum" sz="quarter" idx="12"/>
          </p:nvPr>
        </p:nvSpPr>
        <p:spPr/>
        <p:txBody>
          <a:bodyPr/>
          <a:lstStyle/>
          <a:p>
            <a:fld id="{8482906C-4DD1-47E1-9B08-6AF2C67AF5C9}" type="slidenum">
              <a:rPr lang="fa-IR" smtClean="0"/>
              <a:t>‹#›</a:t>
            </a:fld>
            <a:endParaRPr lang="fa-IR"/>
          </a:p>
        </p:txBody>
      </p:sp>
    </p:spTree>
    <p:extLst>
      <p:ext uri="{BB962C8B-B14F-4D97-AF65-F5344CB8AC3E}">
        <p14:creationId xmlns:p14="http://schemas.microsoft.com/office/powerpoint/2010/main" val="361958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2296-414E-4463-A954-C4375E6FC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a:extLst>
              <a:ext uri="{FF2B5EF4-FFF2-40B4-BE49-F238E27FC236}">
                <a16:creationId xmlns:a16="http://schemas.microsoft.com/office/drawing/2014/main" id="{EF499AD5-B39C-422E-ACE6-FAB20FC625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a:extLst>
              <a:ext uri="{FF2B5EF4-FFF2-40B4-BE49-F238E27FC236}">
                <a16:creationId xmlns:a16="http://schemas.microsoft.com/office/drawing/2014/main" id="{F1AD351F-FA06-4A75-9083-4002AD4D3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C1C6B6-9385-4519-BFD0-5D7DA5F02449}"/>
              </a:ext>
            </a:extLst>
          </p:cNvPr>
          <p:cNvSpPr>
            <a:spLocks noGrp="1"/>
          </p:cNvSpPr>
          <p:nvPr>
            <p:ph type="dt" sz="half" idx="10"/>
          </p:nvPr>
        </p:nvSpPr>
        <p:spPr/>
        <p:txBody>
          <a:bodyPr/>
          <a:lstStyle/>
          <a:p>
            <a:fld id="{C327E071-B6D1-4AF4-A75C-1D876D366AEA}" type="datetimeFigureOut">
              <a:rPr lang="fa-IR" smtClean="0"/>
              <a:t>01/21/1441</a:t>
            </a:fld>
            <a:endParaRPr lang="fa-IR"/>
          </a:p>
        </p:txBody>
      </p:sp>
      <p:sp>
        <p:nvSpPr>
          <p:cNvPr id="6" name="Footer Placeholder 5">
            <a:extLst>
              <a:ext uri="{FF2B5EF4-FFF2-40B4-BE49-F238E27FC236}">
                <a16:creationId xmlns:a16="http://schemas.microsoft.com/office/drawing/2014/main" id="{81F09F2E-03BA-420E-A2B9-52833CFFFA17}"/>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0233055D-C3E4-43DC-B08C-95D2DD3F946A}"/>
              </a:ext>
            </a:extLst>
          </p:cNvPr>
          <p:cNvSpPr>
            <a:spLocks noGrp="1"/>
          </p:cNvSpPr>
          <p:nvPr>
            <p:ph type="sldNum" sz="quarter" idx="12"/>
          </p:nvPr>
        </p:nvSpPr>
        <p:spPr/>
        <p:txBody>
          <a:bodyPr/>
          <a:lstStyle/>
          <a:p>
            <a:fld id="{8482906C-4DD1-47E1-9B08-6AF2C67AF5C9}" type="slidenum">
              <a:rPr lang="fa-IR" smtClean="0"/>
              <a:t>‹#›</a:t>
            </a:fld>
            <a:endParaRPr lang="fa-IR"/>
          </a:p>
        </p:txBody>
      </p:sp>
    </p:spTree>
    <p:extLst>
      <p:ext uri="{BB962C8B-B14F-4D97-AF65-F5344CB8AC3E}">
        <p14:creationId xmlns:p14="http://schemas.microsoft.com/office/powerpoint/2010/main" val="3732635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87BC8-581F-40BE-A306-41E4E83E71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Picture Placeholder 2">
            <a:extLst>
              <a:ext uri="{FF2B5EF4-FFF2-40B4-BE49-F238E27FC236}">
                <a16:creationId xmlns:a16="http://schemas.microsoft.com/office/drawing/2014/main" id="{99B813B4-52CA-45B5-9E88-4398EFBC9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a:extLst>
              <a:ext uri="{FF2B5EF4-FFF2-40B4-BE49-F238E27FC236}">
                <a16:creationId xmlns:a16="http://schemas.microsoft.com/office/drawing/2014/main" id="{4EE70963-C4A8-416C-A8E6-AB3ADDD36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BD1617-889F-4169-A55C-24A39F92B178}"/>
              </a:ext>
            </a:extLst>
          </p:cNvPr>
          <p:cNvSpPr>
            <a:spLocks noGrp="1"/>
          </p:cNvSpPr>
          <p:nvPr>
            <p:ph type="dt" sz="half" idx="10"/>
          </p:nvPr>
        </p:nvSpPr>
        <p:spPr/>
        <p:txBody>
          <a:bodyPr/>
          <a:lstStyle/>
          <a:p>
            <a:fld id="{C327E071-B6D1-4AF4-A75C-1D876D366AEA}" type="datetimeFigureOut">
              <a:rPr lang="fa-IR" smtClean="0"/>
              <a:t>01/21/1441</a:t>
            </a:fld>
            <a:endParaRPr lang="fa-IR"/>
          </a:p>
        </p:txBody>
      </p:sp>
      <p:sp>
        <p:nvSpPr>
          <p:cNvPr id="6" name="Footer Placeholder 5">
            <a:extLst>
              <a:ext uri="{FF2B5EF4-FFF2-40B4-BE49-F238E27FC236}">
                <a16:creationId xmlns:a16="http://schemas.microsoft.com/office/drawing/2014/main" id="{69CEBDB6-6D63-4BEC-91C8-D3D696D9B432}"/>
              </a:ext>
            </a:extLst>
          </p:cNvPr>
          <p:cNvSpPr>
            <a:spLocks noGrp="1"/>
          </p:cNvSpPr>
          <p:nvPr>
            <p:ph type="ftr" sz="quarter" idx="11"/>
          </p:nvPr>
        </p:nvSpPr>
        <p:spPr/>
        <p:txBody>
          <a:bodyPr/>
          <a:lstStyle/>
          <a:p>
            <a:endParaRPr lang="fa-IR"/>
          </a:p>
        </p:txBody>
      </p:sp>
      <p:sp>
        <p:nvSpPr>
          <p:cNvPr id="7" name="Slide Number Placeholder 6">
            <a:extLst>
              <a:ext uri="{FF2B5EF4-FFF2-40B4-BE49-F238E27FC236}">
                <a16:creationId xmlns:a16="http://schemas.microsoft.com/office/drawing/2014/main" id="{82AE8A5B-99E6-4724-96B8-71071E1FF81A}"/>
              </a:ext>
            </a:extLst>
          </p:cNvPr>
          <p:cNvSpPr>
            <a:spLocks noGrp="1"/>
          </p:cNvSpPr>
          <p:nvPr>
            <p:ph type="sldNum" sz="quarter" idx="12"/>
          </p:nvPr>
        </p:nvSpPr>
        <p:spPr/>
        <p:txBody>
          <a:bodyPr/>
          <a:lstStyle/>
          <a:p>
            <a:fld id="{8482906C-4DD1-47E1-9B08-6AF2C67AF5C9}" type="slidenum">
              <a:rPr lang="fa-IR" smtClean="0"/>
              <a:t>‹#›</a:t>
            </a:fld>
            <a:endParaRPr lang="fa-IR"/>
          </a:p>
        </p:txBody>
      </p:sp>
    </p:spTree>
    <p:extLst>
      <p:ext uri="{BB962C8B-B14F-4D97-AF65-F5344CB8AC3E}">
        <p14:creationId xmlns:p14="http://schemas.microsoft.com/office/powerpoint/2010/main" val="79968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D8FFCE-7D55-4022-A578-C732AAF8A3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a:extLst>
              <a:ext uri="{FF2B5EF4-FFF2-40B4-BE49-F238E27FC236}">
                <a16:creationId xmlns:a16="http://schemas.microsoft.com/office/drawing/2014/main" id="{22AF9D40-D127-424E-87FB-C64DDBAB03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a:extLst>
              <a:ext uri="{FF2B5EF4-FFF2-40B4-BE49-F238E27FC236}">
                <a16:creationId xmlns:a16="http://schemas.microsoft.com/office/drawing/2014/main" id="{63AAE173-9F57-46A0-9806-ABA91FBAE8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7E071-B6D1-4AF4-A75C-1D876D366AEA}" type="datetimeFigureOut">
              <a:rPr lang="fa-IR" smtClean="0"/>
              <a:t>01/21/1441</a:t>
            </a:fld>
            <a:endParaRPr lang="fa-IR"/>
          </a:p>
        </p:txBody>
      </p:sp>
      <p:sp>
        <p:nvSpPr>
          <p:cNvPr id="5" name="Footer Placeholder 4">
            <a:extLst>
              <a:ext uri="{FF2B5EF4-FFF2-40B4-BE49-F238E27FC236}">
                <a16:creationId xmlns:a16="http://schemas.microsoft.com/office/drawing/2014/main" id="{A9E95844-B378-4FD7-890C-E5A3A5A8C8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a:extLst>
              <a:ext uri="{FF2B5EF4-FFF2-40B4-BE49-F238E27FC236}">
                <a16:creationId xmlns:a16="http://schemas.microsoft.com/office/drawing/2014/main" id="{9ED5E89E-5D30-4D8F-86C6-65D79E53F1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2906C-4DD1-47E1-9B08-6AF2C67AF5C9}" type="slidenum">
              <a:rPr lang="fa-IR" smtClean="0"/>
              <a:t>‹#›</a:t>
            </a:fld>
            <a:endParaRPr lang="fa-IR"/>
          </a:p>
        </p:txBody>
      </p:sp>
    </p:spTree>
    <p:extLst>
      <p:ext uri="{BB962C8B-B14F-4D97-AF65-F5344CB8AC3E}">
        <p14:creationId xmlns:p14="http://schemas.microsoft.com/office/powerpoint/2010/main" val="37588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3FC09-99E9-49F9-A21B-0522191EC8B4}"/>
              </a:ext>
            </a:extLst>
          </p:cNvPr>
          <p:cNvSpPr>
            <a:spLocks noGrp="1"/>
          </p:cNvSpPr>
          <p:nvPr>
            <p:ph type="ctrTitle"/>
          </p:nvPr>
        </p:nvSpPr>
        <p:spPr/>
        <p:txBody>
          <a:bodyPr/>
          <a:lstStyle/>
          <a:p>
            <a:r>
              <a:rPr lang="fa-IR" dirty="0"/>
              <a:t>تحلیل صنعت تایر</a:t>
            </a:r>
          </a:p>
        </p:txBody>
      </p:sp>
      <p:sp>
        <p:nvSpPr>
          <p:cNvPr id="3" name="Subtitle 2">
            <a:extLst>
              <a:ext uri="{FF2B5EF4-FFF2-40B4-BE49-F238E27FC236}">
                <a16:creationId xmlns:a16="http://schemas.microsoft.com/office/drawing/2014/main" id="{DB7E4B73-BC67-426F-B1A4-88F1A294F914}"/>
              </a:ext>
            </a:extLst>
          </p:cNvPr>
          <p:cNvSpPr>
            <a:spLocks noGrp="1"/>
          </p:cNvSpPr>
          <p:nvPr>
            <p:ph type="subTitle" idx="1"/>
          </p:nvPr>
        </p:nvSpPr>
        <p:spPr/>
        <p:txBody>
          <a:bodyPr/>
          <a:lstStyle/>
          <a:p>
            <a:r>
              <a:rPr lang="fa-IR" dirty="0"/>
              <a:t>مدرس : مهندس مهدی سوری</a:t>
            </a:r>
          </a:p>
        </p:txBody>
      </p:sp>
    </p:spTree>
    <p:extLst>
      <p:ext uri="{BB962C8B-B14F-4D97-AF65-F5344CB8AC3E}">
        <p14:creationId xmlns:p14="http://schemas.microsoft.com/office/powerpoint/2010/main" val="95650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14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D898590-7EF5-4FC6-BEBF-93296A1E1198}"/>
              </a:ext>
            </a:extLst>
          </p:cNvPr>
          <p:cNvSpPr>
            <a:spLocks noGrp="1"/>
          </p:cNvSpPr>
          <p:nvPr>
            <p:ph type="title"/>
          </p:nvPr>
        </p:nvSpPr>
        <p:spPr>
          <a:xfrm>
            <a:off x="524256" y="4767072"/>
            <a:ext cx="6594189" cy="1625210"/>
          </a:xfrm>
        </p:spPr>
        <p:txBody>
          <a:bodyPr>
            <a:normAutofit/>
          </a:bodyPr>
          <a:lstStyle/>
          <a:p>
            <a:pPr algn="ctr" rtl="1"/>
            <a:r>
              <a:rPr lang="fa-IR" dirty="0">
                <a:solidFill>
                  <a:srgbClr val="FFFFFF"/>
                </a:solidFill>
                <a:cs typeface="B Titr" panose="00000700000000000000" pitchFamily="2" charset="-78"/>
              </a:rPr>
              <a:t>تایر بایاس</a:t>
            </a:r>
          </a:p>
        </p:txBody>
      </p:sp>
      <p:pic>
        <p:nvPicPr>
          <p:cNvPr id="5" name="Picture 4">
            <a:extLst>
              <a:ext uri="{FF2B5EF4-FFF2-40B4-BE49-F238E27FC236}">
                <a16:creationId xmlns:a16="http://schemas.microsoft.com/office/drawing/2014/main" id="{28E0E64B-B222-4A86-A244-FB5DE7BAD4F3}"/>
              </a:ext>
            </a:extLst>
          </p:cNvPr>
          <p:cNvPicPr>
            <a:picLocks noChangeAspect="1"/>
          </p:cNvPicPr>
          <p:nvPr/>
        </p:nvPicPr>
        <p:blipFill rotWithShape="1">
          <a:blip r:embed="rId2">
            <a:extLst>
              <a:ext uri="{28A0092B-C50C-407E-A947-70E740481C1C}">
                <a14:useLocalDpi xmlns:a14="http://schemas.microsoft.com/office/drawing/2010/main" val="0"/>
              </a:ext>
            </a:extLst>
          </a:blip>
          <a:srcRect t="26" r="1" b="7239"/>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B2D821-D123-4E08-981B-33A1F2D26BBC}"/>
              </a:ext>
            </a:extLst>
          </p:cNvPr>
          <p:cNvSpPr>
            <a:spLocks noGrp="1"/>
          </p:cNvSpPr>
          <p:nvPr>
            <p:ph idx="1"/>
          </p:nvPr>
        </p:nvSpPr>
        <p:spPr>
          <a:xfrm>
            <a:off x="8029319" y="917725"/>
            <a:ext cx="3424739" cy="4852362"/>
          </a:xfrm>
        </p:spPr>
        <p:txBody>
          <a:bodyPr anchor="ctr">
            <a:normAutofit/>
          </a:bodyPr>
          <a:lstStyle/>
          <a:p>
            <a:pPr algn="r" rtl="1"/>
            <a:r>
              <a:rPr lang="fa-IR" sz="2000" dirty="0">
                <a:solidFill>
                  <a:srgbClr val="FFFFFF"/>
                </a:solidFill>
                <a:cs typeface="B Nazanin" panose="00000400000000000000" pitchFamily="2" charset="-78"/>
              </a:rPr>
              <a:t>در این دسته از تایر ها امتداد نخ های لایه با خط مرکزی تایر زاویه مورب می سازد و قرار گیری لایه ها روی یکدیگر به صورت ضربدری می باشد . جنس نخ لایه ها از نایلون است و در بدنه تایر بجز در ناحیه طوقه ها از سیم فولادی استفاده نمی شود.</a:t>
            </a:r>
          </a:p>
        </p:txBody>
      </p:sp>
    </p:spTree>
    <p:extLst>
      <p:ext uri="{BB962C8B-B14F-4D97-AF65-F5344CB8AC3E}">
        <p14:creationId xmlns:p14="http://schemas.microsoft.com/office/powerpoint/2010/main" val="9364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877858-43DB-478C-BC84-9DACF1A10C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7C477-5496-43C0-84CB-53693A4E3152}"/>
              </a:ext>
            </a:extLst>
          </p:cNvPr>
          <p:cNvSpPr>
            <a:spLocks noGrp="1"/>
          </p:cNvSpPr>
          <p:nvPr>
            <p:ph type="title"/>
          </p:nvPr>
        </p:nvSpPr>
        <p:spPr>
          <a:xfrm>
            <a:off x="7852528" y="568345"/>
            <a:ext cx="3851743" cy="1560716"/>
          </a:xfrm>
        </p:spPr>
        <p:txBody>
          <a:bodyPr>
            <a:normAutofit/>
          </a:bodyPr>
          <a:lstStyle/>
          <a:p>
            <a:pPr algn="ctr"/>
            <a:r>
              <a:rPr lang="fa-IR" sz="3200" dirty="0">
                <a:cs typeface="B Titr" panose="00000700000000000000" pitchFamily="2" charset="-78"/>
              </a:rPr>
              <a:t>معایب تایر های بایاس نسبت به تایر های رادیال:</a:t>
            </a:r>
          </a:p>
        </p:txBody>
      </p:sp>
      <p:pic>
        <p:nvPicPr>
          <p:cNvPr id="5" name="Picture 4">
            <a:extLst>
              <a:ext uri="{FF2B5EF4-FFF2-40B4-BE49-F238E27FC236}">
                <a16:creationId xmlns:a16="http://schemas.microsoft.com/office/drawing/2014/main" id="{7F887719-3ED5-4022-9CFF-DCF8DED28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29" y="2212452"/>
            <a:ext cx="6898017" cy="3293803"/>
          </a:xfrm>
          <a:prstGeom prst="rect">
            <a:avLst/>
          </a:prstGeom>
        </p:spPr>
      </p:pic>
      <p:cxnSp>
        <p:nvCxnSpPr>
          <p:cNvPr id="12" name="Straight Connector 11">
            <a:extLst>
              <a:ext uri="{FF2B5EF4-FFF2-40B4-BE49-F238E27FC236}">
                <a16:creationId xmlns:a16="http://schemas.microsoft.com/office/drawing/2014/main" id="{D4170ABC-ADB2-4391-89AD-49DF2FC599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2528" y="2176009"/>
            <a:ext cx="385174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EC37DE-F5D5-4092-B204-5B889E3DB3EB}"/>
              </a:ext>
            </a:extLst>
          </p:cNvPr>
          <p:cNvSpPr>
            <a:spLocks noGrp="1"/>
          </p:cNvSpPr>
          <p:nvPr>
            <p:ph idx="1"/>
          </p:nvPr>
        </p:nvSpPr>
        <p:spPr>
          <a:xfrm>
            <a:off x="7852528" y="2438399"/>
            <a:ext cx="3851743" cy="3661955"/>
          </a:xfrm>
        </p:spPr>
        <p:txBody>
          <a:bodyPr>
            <a:normAutofit fontScale="92500" lnSpcReduction="10000"/>
          </a:bodyPr>
          <a:lstStyle/>
          <a:p>
            <a:pPr marL="514350" indent="-514350" algn="r" rtl="1">
              <a:buFont typeface="+mj-lt"/>
              <a:buAutoNum type="arabicPeriod"/>
            </a:pPr>
            <a:endParaRPr lang="fa-IR" dirty="0">
              <a:cs typeface="B Nazanin" panose="00000400000000000000" pitchFamily="2" charset="-78"/>
            </a:endParaRPr>
          </a:p>
          <a:p>
            <a:pPr marL="514350" indent="-514350" algn="r" rtl="1">
              <a:buFont typeface="+mj-lt"/>
              <a:buAutoNum type="arabicPeriod"/>
            </a:pPr>
            <a:r>
              <a:rPr lang="fa-IR" dirty="0">
                <a:cs typeface="B Nazanin" panose="00000400000000000000" pitchFamily="2" charset="-78"/>
              </a:rPr>
              <a:t>سایش سریع تر</a:t>
            </a:r>
          </a:p>
          <a:p>
            <a:pPr marL="514350" indent="-514350" algn="r" rtl="1">
              <a:buFont typeface="+mj-lt"/>
              <a:buAutoNum type="arabicPeriod"/>
            </a:pPr>
            <a:r>
              <a:rPr lang="fa-IR" dirty="0">
                <a:cs typeface="B Nazanin" panose="00000400000000000000" pitchFamily="2" charset="-78"/>
              </a:rPr>
              <a:t>مصرف سوخت بیشتر</a:t>
            </a:r>
          </a:p>
          <a:p>
            <a:pPr marL="514350" indent="-514350" algn="r" rtl="1">
              <a:buFont typeface="+mj-lt"/>
              <a:buAutoNum type="arabicPeriod"/>
            </a:pPr>
            <a:r>
              <a:rPr lang="fa-IR" dirty="0">
                <a:cs typeface="B Nazanin" panose="00000400000000000000" pitchFamily="2" charset="-78"/>
              </a:rPr>
              <a:t>چنگ زنی کمتر</a:t>
            </a:r>
          </a:p>
          <a:p>
            <a:pPr marL="514350" indent="-514350" algn="r" rtl="1">
              <a:buFont typeface="+mj-lt"/>
              <a:buAutoNum type="arabicPeriod"/>
            </a:pPr>
            <a:r>
              <a:rPr lang="fa-IR" dirty="0">
                <a:cs typeface="B Nazanin" panose="00000400000000000000" pitchFamily="2" charset="-78"/>
              </a:rPr>
              <a:t>فرمانپذیری ضعیف تر در پیچ ها</a:t>
            </a:r>
          </a:p>
          <a:p>
            <a:pPr marL="514350" indent="-514350" algn="r" rtl="1">
              <a:buFont typeface="+mj-lt"/>
              <a:buAutoNum type="arabicPeriod"/>
            </a:pPr>
            <a:r>
              <a:rPr lang="fa-IR" dirty="0">
                <a:cs typeface="B Nazanin" panose="00000400000000000000" pitchFamily="2" charset="-78"/>
              </a:rPr>
              <a:t>ترمز گیری ضعیف تر</a:t>
            </a:r>
          </a:p>
          <a:p>
            <a:pPr marL="514350" indent="-514350" algn="r" rtl="1">
              <a:buFont typeface="+mj-lt"/>
              <a:buAutoNum type="arabicPeriod"/>
            </a:pPr>
            <a:r>
              <a:rPr lang="fa-IR" dirty="0">
                <a:cs typeface="B Nazanin" panose="00000400000000000000" pitchFamily="2" charset="-78"/>
              </a:rPr>
              <a:t>عملکرد ضعیف تر در جاده های خیس</a:t>
            </a:r>
          </a:p>
        </p:txBody>
      </p:sp>
    </p:spTree>
    <p:extLst>
      <p:ext uri="{BB962C8B-B14F-4D97-AF65-F5344CB8AC3E}">
        <p14:creationId xmlns:p14="http://schemas.microsoft.com/office/powerpoint/2010/main" val="120872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C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62F8F6-9528-4489-9EBA-D6E6B48A7150}"/>
              </a:ext>
            </a:extLst>
          </p:cNvPr>
          <p:cNvSpPr>
            <a:spLocks noGrp="1"/>
          </p:cNvSpPr>
          <p:nvPr>
            <p:ph type="title"/>
          </p:nvPr>
        </p:nvSpPr>
        <p:spPr>
          <a:xfrm>
            <a:off x="524256" y="4767072"/>
            <a:ext cx="6594189" cy="1625210"/>
          </a:xfrm>
        </p:spPr>
        <p:txBody>
          <a:bodyPr>
            <a:normAutofit/>
          </a:bodyPr>
          <a:lstStyle/>
          <a:p>
            <a:pPr algn="ctr"/>
            <a:r>
              <a:rPr lang="fa-IR" b="1" dirty="0">
                <a:solidFill>
                  <a:srgbClr val="FFFFFF"/>
                </a:solidFill>
                <a:cs typeface="B Titr" panose="00000700000000000000" pitchFamily="2" charset="-78"/>
              </a:rPr>
              <a:t>فرآیند تولید لاستیک</a:t>
            </a:r>
          </a:p>
        </p:txBody>
      </p:sp>
      <p:sp>
        <p:nvSpPr>
          <p:cNvPr id="18"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E5943263-D83B-46B2-AADB-0FC3819BD490}"/>
              </a:ext>
            </a:extLst>
          </p:cNvPr>
          <p:cNvSpPr>
            <a:spLocks noGrp="1"/>
          </p:cNvSpPr>
          <p:nvPr>
            <p:ph idx="1"/>
          </p:nvPr>
        </p:nvSpPr>
        <p:spPr>
          <a:xfrm>
            <a:off x="7765775" y="917725"/>
            <a:ext cx="3688284" cy="4852362"/>
          </a:xfrm>
        </p:spPr>
        <p:txBody>
          <a:bodyPr anchor="ctr">
            <a:normAutofit/>
          </a:bodyPr>
          <a:lstStyle/>
          <a:p>
            <a:pPr marL="0" indent="0" algn="r" rtl="1">
              <a:buNone/>
            </a:pPr>
            <a:endParaRPr lang="fa-IR" sz="1800" dirty="0">
              <a:solidFill>
                <a:srgbClr val="FFFFFF"/>
              </a:solidFill>
              <a:cs typeface="B Nazanin" panose="00000400000000000000" pitchFamily="2" charset="-78"/>
            </a:endParaRPr>
          </a:p>
          <a:p>
            <a:pPr marL="514350" indent="-514350" algn="r" rtl="1">
              <a:buFont typeface="+mj-lt"/>
              <a:buAutoNum type="arabicPeriod"/>
            </a:pPr>
            <a:r>
              <a:rPr lang="fa-IR" sz="1800" dirty="0">
                <a:solidFill>
                  <a:srgbClr val="FFFFFF"/>
                </a:solidFill>
                <a:cs typeface="B Nazanin" panose="00000400000000000000" pitchFamily="2" charset="-78"/>
              </a:rPr>
              <a:t>فرآیند اختلاط مواد و تهیه آمیزه لاستیکی</a:t>
            </a:r>
          </a:p>
          <a:p>
            <a:pPr marL="514350" indent="-514350" algn="r" rtl="1">
              <a:buFont typeface="+mj-lt"/>
              <a:buAutoNum type="arabicPeriod"/>
            </a:pPr>
            <a:r>
              <a:rPr lang="fa-IR" sz="1800" dirty="0">
                <a:solidFill>
                  <a:srgbClr val="FFFFFF"/>
                </a:solidFill>
                <a:cs typeface="B Nazanin" panose="00000400000000000000" pitchFamily="2" charset="-78"/>
              </a:rPr>
              <a:t>فرآیند ساخت و آماده سازی اجزا تایر</a:t>
            </a:r>
          </a:p>
          <a:p>
            <a:pPr marL="514350" indent="-514350" algn="r" rtl="1">
              <a:buFont typeface="+mj-lt"/>
              <a:buAutoNum type="arabicPeriod"/>
            </a:pPr>
            <a:r>
              <a:rPr lang="fa-IR" sz="1800" dirty="0">
                <a:solidFill>
                  <a:srgbClr val="FFFFFF"/>
                </a:solidFill>
                <a:cs typeface="B Nazanin" panose="00000400000000000000" pitchFamily="2" charset="-78"/>
              </a:rPr>
              <a:t>فرآیند ساخت و مونتاژ تایر</a:t>
            </a:r>
          </a:p>
          <a:p>
            <a:pPr marL="514350" indent="-514350" algn="r" rtl="1">
              <a:buFont typeface="+mj-lt"/>
              <a:buAutoNum type="arabicPeriod"/>
            </a:pPr>
            <a:r>
              <a:rPr lang="fa-IR" sz="1800" dirty="0">
                <a:solidFill>
                  <a:srgbClr val="FFFFFF"/>
                </a:solidFill>
                <a:cs typeface="B Nazanin" panose="00000400000000000000" pitchFamily="2" charset="-78"/>
              </a:rPr>
              <a:t>فرآیند پخت تایر و تست فنی</a:t>
            </a:r>
          </a:p>
        </p:txBody>
      </p:sp>
      <p:pic>
        <p:nvPicPr>
          <p:cNvPr id="13" name="Picture 12" descr="A close up of a map&#10;&#10;Description automatically generated">
            <a:extLst>
              <a:ext uri="{FF2B5EF4-FFF2-40B4-BE49-F238E27FC236}">
                <a16:creationId xmlns:a16="http://schemas.microsoft.com/office/drawing/2014/main" id="{97A09A1C-7CE6-4F5C-B112-D4671695C8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244" y="183066"/>
            <a:ext cx="6380910" cy="4187472"/>
          </a:xfrm>
          <a:prstGeom prst="rect">
            <a:avLst/>
          </a:prstGeom>
        </p:spPr>
      </p:pic>
    </p:spTree>
    <p:extLst>
      <p:ext uri="{BB962C8B-B14F-4D97-AF65-F5344CB8AC3E}">
        <p14:creationId xmlns:p14="http://schemas.microsoft.com/office/powerpoint/2010/main" val="99413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4328A4-87FB-4E6B-AAEB-B92AB7CD0F68}"/>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err="1">
                <a:solidFill>
                  <a:srgbClr val="FFFFFF"/>
                </a:solidFill>
                <a:cs typeface="B Titr" panose="00000700000000000000" pitchFamily="2" charset="-78"/>
              </a:rPr>
              <a:t>صنعت</a:t>
            </a:r>
            <a:r>
              <a:rPr lang="en-US" sz="5400" kern="1200" dirty="0">
                <a:solidFill>
                  <a:srgbClr val="FFFFFF"/>
                </a:solidFill>
                <a:cs typeface="B Titr" panose="00000700000000000000" pitchFamily="2" charset="-78"/>
              </a:rPr>
              <a:t> </a:t>
            </a:r>
            <a:r>
              <a:rPr lang="en-US" sz="5400" kern="1200" dirty="0" err="1">
                <a:solidFill>
                  <a:srgbClr val="FFFFFF"/>
                </a:solidFill>
                <a:cs typeface="B Titr" panose="00000700000000000000" pitchFamily="2" charset="-78"/>
              </a:rPr>
              <a:t>تایر</a:t>
            </a:r>
            <a:r>
              <a:rPr lang="en-US" sz="5400" kern="1200" dirty="0">
                <a:solidFill>
                  <a:srgbClr val="FFFFFF"/>
                </a:solidFill>
                <a:cs typeface="B Titr" panose="00000700000000000000" pitchFamily="2" charset="-78"/>
              </a:rPr>
              <a:t> </a:t>
            </a:r>
            <a:r>
              <a:rPr lang="en-US" sz="5400" kern="1200" dirty="0" err="1">
                <a:solidFill>
                  <a:srgbClr val="FFFFFF"/>
                </a:solidFill>
                <a:cs typeface="B Titr" panose="00000700000000000000" pitchFamily="2" charset="-78"/>
              </a:rPr>
              <a:t>در</a:t>
            </a:r>
            <a:r>
              <a:rPr lang="en-US" sz="5400" kern="1200" dirty="0">
                <a:solidFill>
                  <a:srgbClr val="FFFFFF"/>
                </a:solidFill>
                <a:cs typeface="B Titr" panose="00000700000000000000" pitchFamily="2" charset="-78"/>
              </a:rPr>
              <a:t> </a:t>
            </a:r>
            <a:r>
              <a:rPr lang="en-US" sz="5400" kern="1200" dirty="0" err="1">
                <a:solidFill>
                  <a:srgbClr val="FFFFFF"/>
                </a:solidFill>
                <a:cs typeface="B Titr" panose="00000700000000000000" pitchFamily="2" charset="-78"/>
              </a:rPr>
              <a:t>جهان</a:t>
            </a:r>
            <a:endParaRPr lang="en-US" sz="5400" kern="1200" dirty="0">
              <a:solidFill>
                <a:srgbClr val="FFFFFF"/>
              </a:solidFill>
              <a:cs typeface="B Titr" panose="00000700000000000000" pitchFamily="2" charset="-78"/>
            </a:endParaRPr>
          </a:p>
        </p:txBody>
      </p:sp>
      <p:sp>
        <p:nvSpPr>
          <p:cNvPr id="3" name="Content Placeholder 2">
            <a:extLst>
              <a:ext uri="{FF2B5EF4-FFF2-40B4-BE49-F238E27FC236}">
                <a16:creationId xmlns:a16="http://schemas.microsoft.com/office/drawing/2014/main" id="{38C7009A-496E-496A-83A6-5C810A69DF87}"/>
              </a:ext>
            </a:extLst>
          </p:cNvPr>
          <p:cNvSpPr>
            <a:spLocks noGrp="1"/>
          </p:cNvSpPr>
          <p:nvPr>
            <p:ph idx="1"/>
          </p:nvPr>
        </p:nvSpPr>
        <p:spPr>
          <a:xfrm>
            <a:off x="1524000" y="1525638"/>
            <a:ext cx="9144000" cy="420001"/>
          </a:xfrm>
        </p:spPr>
        <p:txBody>
          <a:bodyPr vert="horz" lIns="91440" tIns="45720" rIns="91440" bIns="45720" rtlCol="0">
            <a:normAutofit/>
          </a:bodyPr>
          <a:lstStyle/>
          <a:p>
            <a:pPr marL="0" indent="0" algn="ctr">
              <a:buNone/>
            </a:pPr>
            <a:r>
              <a:rPr lang="en-US" sz="2000" kern="1200" dirty="0" err="1">
                <a:solidFill>
                  <a:srgbClr val="63A9E6"/>
                </a:solidFill>
                <a:cs typeface="B Titr" panose="00000700000000000000" pitchFamily="2" charset="-78"/>
              </a:rPr>
              <a:t>برترین</a:t>
            </a:r>
            <a:r>
              <a:rPr lang="en-US" sz="2000" kern="1200" dirty="0">
                <a:solidFill>
                  <a:srgbClr val="63A9E6"/>
                </a:solidFill>
                <a:cs typeface="B Titr" panose="00000700000000000000" pitchFamily="2" charset="-78"/>
              </a:rPr>
              <a:t> </a:t>
            </a:r>
            <a:r>
              <a:rPr lang="en-US" sz="2000" kern="1200" dirty="0" err="1">
                <a:solidFill>
                  <a:srgbClr val="63A9E6"/>
                </a:solidFill>
                <a:cs typeface="B Titr" panose="00000700000000000000" pitchFamily="2" charset="-78"/>
              </a:rPr>
              <a:t>برند</a:t>
            </a:r>
            <a:r>
              <a:rPr lang="en-US" sz="2000" kern="1200" dirty="0">
                <a:solidFill>
                  <a:srgbClr val="63A9E6"/>
                </a:solidFill>
                <a:cs typeface="B Titr" panose="00000700000000000000" pitchFamily="2" charset="-78"/>
              </a:rPr>
              <a:t> </a:t>
            </a:r>
            <a:r>
              <a:rPr lang="en-US" sz="2000" kern="1200" dirty="0" err="1">
                <a:solidFill>
                  <a:srgbClr val="63A9E6"/>
                </a:solidFill>
                <a:cs typeface="B Titr" panose="00000700000000000000" pitchFamily="2" charset="-78"/>
              </a:rPr>
              <a:t>های</a:t>
            </a:r>
            <a:r>
              <a:rPr lang="en-US" sz="2000" kern="1200" dirty="0">
                <a:solidFill>
                  <a:srgbClr val="63A9E6"/>
                </a:solidFill>
                <a:cs typeface="B Titr" panose="00000700000000000000" pitchFamily="2" charset="-78"/>
              </a:rPr>
              <a:t> </a:t>
            </a:r>
            <a:r>
              <a:rPr lang="en-US" sz="2000" kern="1200" dirty="0" err="1">
                <a:solidFill>
                  <a:srgbClr val="63A9E6"/>
                </a:solidFill>
                <a:cs typeface="B Titr" panose="00000700000000000000" pitchFamily="2" charset="-78"/>
              </a:rPr>
              <a:t>تولید</a:t>
            </a:r>
            <a:r>
              <a:rPr lang="en-US" sz="2000" kern="1200" dirty="0">
                <a:solidFill>
                  <a:srgbClr val="63A9E6"/>
                </a:solidFill>
                <a:cs typeface="B Titr" panose="00000700000000000000" pitchFamily="2" charset="-78"/>
              </a:rPr>
              <a:t> </a:t>
            </a:r>
            <a:r>
              <a:rPr lang="en-US" sz="2000" kern="1200" dirty="0" err="1">
                <a:solidFill>
                  <a:srgbClr val="63A9E6"/>
                </a:solidFill>
                <a:cs typeface="B Titr" panose="00000700000000000000" pitchFamily="2" charset="-78"/>
              </a:rPr>
              <a:t>کننده</a:t>
            </a:r>
            <a:r>
              <a:rPr lang="en-US" sz="2000" kern="1200" dirty="0">
                <a:solidFill>
                  <a:srgbClr val="63A9E6"/>
                </a:solidFill>
                <a:cs typeface="B Titr" panose="00000700000000000000" pitchFamily="2" charset="-78"/>
              </a:rPr>
              <a:t> </a:t>
            </a:r>
            <a:r>
              <a:rPr lang="en-US" sz="2000" kern="1200" dirty="0" err="1">
                <a:solidFill>
                  <a:srgbClr val="63A9E6"/>
                </a:solidFill>
                <a:cs typeface="B Titr" panose="00000700000000000000" pitchFamily="2" charset="-78"/>
              </a:rPr>
              <a:t>تایر</a:t>
            </a:r>
            <a:r>
              <a:rPr lang="en-US" sz="2000" kern="1200" dirty="0">
                <a:solidFill>
                  <a:srgbClr val="63A9E6"/>
                </a:solidFill>
                <a:cs typeface="B Titr" panose="00000700000000000000" pitchFamily="2" charset="-78"/>
              </a:rPr>
              <a:t>  </a:t>
            </a:r>
            <a:r>
              <a:rPr lang="en-US" sz="2000" kern="1200" dirty="0" err="1">
                <a:solidFill>
                  <a:srgbClr val="63A9E6"/>
                </a:solidFill>
                <a:cs typeface="B Titr" panose="00000700000000000000" pitchFamily="2" charset="-78"/>
              </a:rPr>
              <a:t>لاستیک</a:t>
            </a:r>
            <a:r>
              <a:rPr lang="en-US" sz="2000" kern="1200" dirty="0">
                <a:solidFill>
                  <a:srgbClr val="63A9E6"/>
                </a:solidFill>
                <a:cs typeface="B Titr" panose="00000700000000000000" pitchFamily="2" charset="-78"/>
              </a:rPr>
              <a:t> </a:t>
            </a:r>
            <a:r>
              <a:rPr lang="en-US" sz="2000" kern="1200" dirty="0" err="1">
                <a:solidFill>
                  <a:srgbClr val="63A9E6"/>
                </a:solidFill>
                <a:cs typeface="B Titr" panose="00000700000000000000" pitchFamily="2" charset="-78"/>
              </a:rPr>
              <a:t>خودرو</a:t>
            </a:r>
            <a:r>
              <a:rPr lang="en-US" sz="2000" kern="1200" dirty="0">
                <a:solidFill>
                  <a:srgbClr val="63A9E6"/>
                </a:solidFill>
                <a:cs typeface="B Titr" panose="00000700000000000000" pitchFamily="2" charset="-78"/>
              </a:rPr>
              <a:t> </a:t>
            </a:r>
            <a:r>
              <a:rPr lang="en-US" sz="2000" kern="1200" dirty="0" err="1">
                <a:solidFill>
                  <a:srgbClr val="63A9E6"/>
                </a:solidFill>
                <a:cs typeface="B Titr" panose="00000700000000000000" pitchFamily="2" charset="-78"/>
              </a:rPr>
              <a:t>در</a:t>
            </a:r>
            <a:r>
              <a:rPr lang="en-US" sz="2000" kern="1200" dirty="0">
                <a:solidFill>
                  <a:srgbClr val="63A9E6"/>
                </a:solidFill>
                <a:cs typeface="B Titr" panose="00000700000000000000" pitchFamily="2" charset="-78"/>
              </a:rPr>
              <a:t> </a:t>
            </a:r>
            <a:r>
              <a:rPr lang="en-US" sz="2000" kern="1200" dirty="0" err="1">
                <a:solidFill>
                  <a:srgbClr val="63A9E6"/>
                </a:solidFill>
                <a:cs typeface="B Titr" panose="00000700000000000000" pitchFamily="2" charset="-78"/>
              </a:rPr>
              <a:t>جهان</a:t>
            </a:r>
            <a:endParaRPr lang="en-US" sz="2000" kern="1200" dirty="0">
              <a:solidFill>
                <a:srgbClr val="63A9E6"/>
              </a:solidFill>
              <a:cs typeface="B Titr" panose="00000700000000000000" pitchFamily="2" charset="-78"/>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screenshot of a cell phone&#10;&#10;Description automatically generated">
            <a:extLst>
              <a:ext uri="{FF2B5EF4-FFF2-40B4-BE49-F238E27FC236}">
                <a16:creationId xmlns:a16="http://schemas.microsoft.com/office/drawing/2014/main" id="{E6B290FB-2605-4166-90E1-BC8467F3A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702" y="2509911"/>
            <a:ext cx="7955497" cy="3997637"/>
          </a:xfrm>
          <a:prstGeom prst="rect">
            <a:avLst/>
          </a:prstGeom>
        </p:spPr>
      </p:pic>
    </p:spTree>
    <p:extLst>
      <p:ext uri="{BB962C8B-B14F-4D97-AF65-F5344CB8AC3E}">
        <p14:creationId xmlns:p14="http://schemas.microsoft.com/office/powerpoint/2010/main" val="45048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C726A5-456F-4A40-B023-608793F8D7B3}"/>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err="1">
                <a:solidFill>
                  <a:srgbClr val="FFFFFF"/>
                </a:solidFill>
                <a:cs typeface="B Titr" panose="00000700000000000000" pitchFamily="2" charset="-78"/>
              </a:rPr>
              <a:t>وضعیت</a:t>
            </a:r>
            <a:r>
              <a:rPr lang="en-US" sz="5400" kern="1200" dirty="0">
                <a:solidFill>
                  <a:srgbClr val="FFFFFF"/>
                </a:solidFill>
                <a:cs typeface="B Titr" panose="00000700000000000000" pitchFamily="2" charset="-78"/>
              </a:rPr>
              <a:t> </a:t>
            </a:r>
            <a:r>
              <a:rPr lang="en-US" sz="5400" kern="1200" dirty="0" err="1">
                <a:solidFill>
                  <a:srgbClr val="FFFFFF"/>
                </a:solidFill>
                <a:cs typeface="B Titr" panose="00000700000000000000" pitchFamily="2" charset="-78"/>
              </a:rPr>
              <a:t>عرضه</a:t>
            </a:r>
            <a:r>
              <a:rPr lang="en-US" sz="5400" kern="1200" dirty="0">
                <a:solidFill>
                  <a:srgbClr val="FFFFFF"/>
                </a:solidFill>
                <a:cs typeface="B Titr" panose="00000700000000000000" pitchFamily="2" charset="-78"/>
              </a:rPr>
              <a:t> و </a:t>
            </a:r>
            <a:r>
              <a:rPr lang="en-US" sz="5400" kern="1200" dirty="0" err="1">
                <a:solidFill>
                  <a:srgbClr val="FFFFFF"/>
                </a:solidFill>
                <a:cs typeface="B Titr" panose="00000700000000000000" pitchFamily="2" charset="-78"/>
              </a:rPr>
              <a:t>تقاضای</a:t>
            </a:r>
            <a:r>
              <a:rPr lang="en-US" sz="5400" kern="1200" dirty="0">
                <a:solidFill>
                  <a:srgbClr val="FFFFFF"/>
                </a:solidFill>
                <a:cs typeface="B Titr" panose="00000700000000000000" pitchFamily="2" charset="-78"/>
              </a:rPr>
              <a:t> </a:t>
            </a:r>
            <a:r>
              <a:rPr lang="en-US" sz="5400" kern="1200" dirty="0" err="1">
                <a:solidFill>
                  <a:srgbClr val="FFFFFF"/>
                </a:solidFill>
                <a:cs typeface="B Titr" panose="00000700000000000000" pitchFamily="2" charset="-78"/>
              </a:rPr>
              <a:t>جهانی</a:t>
            </a:r>
            <a:endParaRPr lang="en-US" sz="5400" kern="1200" dirty="0">
              <a:solidFill>
                <a:srgbClr val="FFFFFF"/>
              </a:solidFill>
              <a:cs typeface="B Titr" panose="00000700000000000000" pitchFamily="2" charset="-78"/>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icture containing screenshot&#10;&#10;Description automatically generated">
            <a:extLst>
              <a:ext uri="{FF2B5EF4-FFF2-40B4-BE49-F238E27FC236}">
                <a16:creationId xmlns:a16="http://schemas.microsoft.com/office/drawing/2014/main" id="{833363F8-0707-4A8B-ABE3-7836F760EA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1852" y="2509911"/>
            <a:ext cx="9693197" cy="3997637"/>
          </a:xfrm>
          <a:prstGeom prst="rect">
            <a:avLst/>
          </a:prstGeom>
        </p:spPr>
      </p:pic>
    </p:spTree>
    <p:extLst>
      <p:ext uri="{BB962C8B-B14F-4D97-AF65-F5344CB8AC3E}">
        <p14:creationId xmlns:p14="http://schemas.microsoft.com/office/powerpoint/2010/main" val="3226466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1E6731-84A9-467F-AF04-592BAA047D10}"/>
              </a:ext>
            </a:extLst>
          </p:cNvPr>
          <p:cNvSpPr>
            <a:spLocks noGrp="1"/>
          </p:cNvSpPr>
          <p:nvPr>
            <p:ph type="title"/>
          </p:nvPr>
        </p:nvSpPr>
        <p:spPr>
          <a:xfrm>
            <a:off x="524256" y="4767072"/>
            <a:ext cx="6594189" cy="1625210"/>
          </a:xfrm>
        </p:spPr>
        <p:txBody>
          <a:bodyPr>
            <a:normAutofit/>
          </a:bodyPr>
          <a:lstStyle/>
          <a:p>
            <a:pPr algn="ctr"/>
            <a:r>
              <a:rPr lang="fa-IR" dirty="0">
                <a:solidFill>
                  <a:srgbClr val="FFFFFF"/>
                </a:solidFill>
                <a:cs typeface="B Titr" panose="00000700000000000000" pitchFamily="2" charset="-78"/>
              </a:rPr>
              <a:t>پیش بینی های جهانی</a:t>
            </a:r>
          </a:p>
        </p:txBody>
      </p:sp>
      <p:pic>
        <p:nvPicPr>
          <p:cNvPr id="5" name="Picture 4" descr="A screenshot of a cell phone&#10;&#10;Description automatically generated">
            <a:extLst>
              <a:ext uri="{FF2B5EF4-FFF2-40B4-BE49-F238E27FC236}">
                <a16:creationId xmlns:a16="http://schemas.microsoft.com/office/drawing/2014/main" id="{3D482200-A60C-45B4-AFB7-87EE6EFB66E2}"/>
              </a:ext>
            </a:extLst>
          </p:cNvPr>
          <p:cNvPicPr>
            <a:picLocks noChangeAspect="1"/>
          </p:cNvPicPr>
          <p:nvPr/>
        </p:nvPicPr>
        <p:blipFill rotWithShape="1">
          <a:blip r:embed="rId2">
            <a:extLst>
              <a:ext uri="{28A0092B-C50C-407E-A947-70E740481C1C}">
                <a14:useLocalDpi xmlns:a14="http://schemas.microsoft.com/office/drawing/2010/main" val="0"/>
              </a:ext>
            </a:extLst>
          </a:blip>
          <a:srcRect t="9890" r="3" b="3"/>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12D165F-2E4C-471F-B77A-485DB464CAEB}"/>
              </a:ext>
            </a:extLst>
          </p:cNvPr>
          <p:cNvSpPr>
            <a:spLocks noGrp="1"/>
          </p:cNvSpPr>
          <p:nvPr>
            <p:ph idx="1"/>
          </p:nvPr>
        </p:nvSpPr>
        <p:spPr>
          <a:xfrm>
            <a:off x="8029319" y="917725"/>
            <a:ext cx="3424739" cy="4852362"/>
          </a:xfrm>
        </p:spPr>
        <p:txBody>
          <a:bodyPr anchor="ctr">
            <a:normAutofit/>
          </a:bodyPr>
          <a:lstStyle/>
          <a:p>
            <a:pPr marL="0" indent="0" algn="r" rtl="1">
              <a:buNone/>
            </a:pPr>
            <a:r>
              <a:rPr lang="fa-IR" sz="2000" dirty="0">
                <a:solidFill>
                  <a:srgbClr val="FFFFFF"/>
                </a:solidFill>
                <a:cs typeface="B Nazanin" panose="00000400000000000000" pitchFamily="2" charset="-78"/>
              </a:rPr>
              <a:t>پیش بینی ها در مورد افزایش میزان تولید تایر در سال های آینده خوش بینانه است و علت اصلی آن نیز توسعه تولید و بزرگ تر شدن صنعت خودرو در سال های آینده است.</a:t>
            </a:r>
            <a:br>
              <a:rPr lang="fa-IR" sz="2000" dirty="0">
                <a:solidFill>
                  <a:srgbClr val="FFFFFF"/>
                </a:solidFill>
                <a:cs typeface="B Nazanin" panose="00000400000000000000" pitchFamily="2" charset="-78"/>
              </a:rPr>
            </a:br>
            <a:r>
              <a:rPr lang="fa-IR" sz="2000" dirty="0">
                <a:solidFill>
                  <a:srgbClr val="FFFFFF"/>
                </a:solidFill>
                <a:cs typeface="B Nazanin" panose="00000400000000000000" pitchFamily="2" charset="-78"/>
              </a:rPr>
              <a:t>تقاضای لاستیک در سال های گذشته به شرح زیر است.(</a:t>
            </a:r>
            <a:r>
              <a:rPr lang="en-US" sz="2000" dirty="0">
                <a:solidFill>
                  <a:srgbClr val="FFFFFF"/>
                </a:solidFill>
                <a:cs typeface="B Nazanin" panose="00000400000000000000" pitchFamily="2" charset="-78"/>
              </a:rPr>
              <a:t>www.statista.com</a:t>
            </a:r>
            <a:r>
              <a:rPr lang="fa-IR" sz="2000" dirty="0">
                <a:solidFill>
                  <a:srgbClr val="FFFFFF"/>
                </a:solidFill>
                <a:cs typeface="B Nazanin" panose="00000400000000000000" pitchFamily="2" charset="-78"/>
              </a:rPr>
              <a:t>)</a:t>
            </a:r>
            <a:br>
              <a:rPr lang="fa-IR" sz="2000" dirty="0">
                <a:solidFill>
                  <a:srgbClr val="FFFFFF"/>
                </a:solidFill>
                <a:cs typeface="B Nazanin" panose="00000400000000000000" pitchFamily="2" charset="-78"/>
              </a:rPr>
            </a:br>
            <a:endParaRPr lang="fa-IR" sz="2000" dirty="0">
              <a:solidFill>
                <a:srgbClr val="FFFFFF"/>
              </a:solidFill>
              <a:cs typeface="B Nazanin" panose="00000400000000000000" pitchFamily="2" charset="-78"/>
            </a:endParaRPr>
          </a:p>
        </p:txBody>
      </p:sp>
    </p:spTree>
    <p:extLst>
      <p:ext uri="{BB962C8B-B14F-4D97-AF65-F5344CB8AC3E}">
        <p14:creationId xmlns:p14="http://schemas.microsoft.com/office/powerpoint/2010/main" val="2224702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7E2D34-4CB2-4D9B-9EA4-7D6E915BAABD}"/>
              </a:ext>
            </a:extLst>
          </p:cNvPr>
          <p:cNvSpPr>
            <a:spLocks noGrp="1"/>
          </p:cNvSpPr>
          <p:nvPr>
            <p:ph type="title"/>
          </p:nvPr>
        </p:nvSpPr>
        <p:spPr>
          <a:xfrm>
            <a:off x="98474" y="2074363"/>
            <a:ext cx="3293960" cy="3215089"/>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rtl="1"/>
            <a:r>
              <a:rPr lang="en-US" sz="1600" kern="1200" dirty="0" err="1">
                <a:solidFill>
                  <a:srgbClr val="FFFFFF"/>
                </a:solidFill>
                <a:cs typeface="B Titr" panose="00000700000000000000" pitchFamily="2" charset="-78"/>
              </a:rPr>
              <a:t>نرخ</a:t>
            </a:r>
            <a:r>
              <a:rPr lang="en-US" sz="1600" kern="1200" dirty="0">
                <a:solidFill>
                  <a:srgbClr val="FFFFFF"/>
                </a:solidFill>
                <a:cs typeface="B Titr" panose="00000700000000000000" pitchFamily="2" charset="-78"/>
              </a:rPr>
              <a:t> </a:t>
            </a:r>
            <a:r>
              <a:rPr lang="en-US" sz="1600" kern="1200" dirty="0" err="1">
                <a:solidFill>
                  <a:srgbClr val="FFFFFF"/>
                </a:solidFill>
                <a:cs typeface="B Titr" panose="00000700000000000000" pitchFamily="2" charset="-78"/>
              </a:rPr>
              <a:t>کائوچو</a:t>
            </a:r>
            <a:r>
              <a:rPr lang="en-US" sz="1600" kern="1200" dirty="0">
                <a:solidFill>
                  <a:srgbClr val="FFFFFF"/>
                </a:solidFill>
                <a:cs typeface="B Titr" panose="00000700000000000000" pitchFamily="2" charset="-78"/>
              </a:rPr>
              <a:t> </a:t>
            </a:r>
            <a:r>
              <a:rPr lang="en-US" sz="1600" kern="1200" dirty="0" err="1">
                <a:solidFill>
                  <a:srgbClr val="FFFFFF"/>
                </a:solidFill>
                <a:cs typeface="B Titr" panose="00000700000000000000" pitchFamily="2" charset="-78"/>
              </a:rPr>
              <a:t>در</a:t>
            </a:r>
            <a:r>
              <a:rPr lang="en-US" sz="1600" kern="1200" dirty="0">
                <a:solidFill>
                  <a:srgbClr val="FFFFFF"/>
                </a:solidFill>
                <a:cs typeface="B Titr" panose="00000700000000000000" pitchFamily="2" charset="-78"/>
              </a:rPr>
              <a:t> </a:t>
            </a:r>
            <a:r>
              <a:rPr lang="en-US" sz="1600" kern="1200" dirty="0" err="1">
                <a:solidFill>
                  <a:srgbClr val="FFFFFF"/>
                </a:solidFill>
                <a:cs typeface="B Titr" panose="00000700000000000000" pitchFamily="2" charset="-78"/>
              </a:rPr>
              <a:t>سال</a:t>
            </a:r>
            <a:r>
              <a:rPr lang="en-US" sz="1600" kern="1200" dirty="0">
                <a:solidFill>
                  <a:srgbClr val="FFFFFF"/>
                </a:solidFill>
                <a:cs typeface="B Titr" panose="00000700000000000000" pitchFamily="2" charset="-78"/>
              </a:rPr>
              <a:t> </a:t>
            </a:r>
            <a:r>
              <a:rPr lang="en-US" sz="1600" kern="1200" dirty="0" err="1">
                <a:solidFill>
                  <a:srgbClr val="FFFFFF"/>
                </a:solidFill>
                <a:cs typeface="B Titr" panose="00000700000000000000" pitchFamily="2" charset="-78"/>
              </a:rPr>
              <a:t>های</a:t>
            </a:r>
            <a:r>
              <a:rPr lang="en-US" sz="1600" kern="1200" dirty="0">
                <a:solidFill>
                  <a:srgbClr val="FFFFFF"/>
                </a:solidFill>
                <a:cs typeface="B Titr" panose="00000700000000000000" pitchFamily="2" charset="-78"/>
              </a:rPr>
              <a:t> </a:t>
            </a:r>
            <a:r>
              <a:rPr lang="en-US" sz="1600" kern="1200" dirty="0" err="1">
                <a:solidFill>
                  <a:srgbClr val="FFFFFF"/>
                </a:solidFill>
                <a:cs typeface="B Titr" panose="00000700000000000000" pitchFamily="2" charset="-78"/>
              </a:rPr>
              <a:t>گذشته</a:t>
            </a:r>
            <a:r>
              <a:rPr lang="en-US" sz="1600" kern="1200" dirty="0">
                <a:solidFill>
                  <a:srgbClr val="FFFFFF"/>
                </a:solidFill>
                <a:cs typeface="B Titr" panose="00000700000000000000" pitchFamily="2" charset="-78"/>
              </a:rPr>
              <a:t> (</a:t>
            </a:r>
            <a:r>
              <a:rPr lang="en-US" sz="1600" kern="1200" dirty="0" err="1">
                <a:solidFill>
                  <a:srgbClr val="FFFFFF"/>
                </a:solidFill>
                <a:cs typeface="B Titr" panose="00000700000000000000" pitchFamily="2" charset="-78"/>
              </a:rPr>
              <a:t>tradingeconomics</a:t>
            </a:r>
            <a:r>
              <a:rPr lang="en-US" sz="1600" kern="1200" dirty="0">
                <a:solidFill>
                  <a:srgbClr val="FFFFFF"/>
                </a:solidFill>
                <a:cs typeface="B Titr" panose="00000700000000000000" pitchFamily="2" charset="-78"/>
              </a:rPr>
              <a:t>)</a:t>
            </a:r>
          </a:p>
        </p:txBody>
      </p:sp>
      <p:pic>
        <p:nvPicPr>
          <p:cNvPr id="4" name="Picture 3">
            <a:extLst>
              <a:ext uri="{FF2B5EF4-FFF2-40B4-BE49-F238E27FC236}">
                <a16:creationId xmlns:a16="http://schemas.microsoft.com/office/drawing/2014/main" id="{6AA6F87C-5ED3-4FAC-B3CA-6C5F644AC88C}"/>
              </a:ext>
            </a:extLst>
          </p:cNvPr>
          <p:cNvPicPr>
            <a:picLocks noChangeAspect="1"/>
          </p:cNvPicPr>
          <p:nvPr/>
        </p:nvPicPr>
        <p:blipFill>
          <a:blip r:embed="rId2"/>
          <a:stretch>
            <a:fillRect/>
          </a:stretch>
        </p:blipFill>
        <p:spPr>
          <a:xfrm>
            <a:off x="3607762" y="1075245"/>
            <a:ext cx="8368909" cy="4707510"/>
          </a:xfrm>
          <a:prstGeom prst="rect">
            <a:avLst/>
          </a:prstGeom>
        </p:spPr>
      </p:pic>
    </p:spTree>
    <p:extLst>
      <p:ext uri="{BB962C8B-B14F-4D97-AF65-F5344CB8AC3E}">
        <p14:creationId xmlns:p14="http://schemas.microsoft.com/office/powerpoint/2010/main" val="3992009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853D1098-1B7A-44BD-8F51-F8DFA950C989}"/>
              </a:ext>
            </a:extLst>
          </p:cNvPr>
          <p:cNvSpPr>
            <a:spLocks noGrp="1"/>
          </p:cNvSpPr>
          <p:nvPr>
            <p:ph type="title"/>
          </p:nvPr>
        </p:nvSpPr>
        <p:spPr>
          <a:xfrm>
            <a:off x="904877" y="2415322"/>
            <a:ext cx="3451730" cy="2399869"/>
          </a:xfrm>
        </p:spPr>
        <p:txBody>
          <a:bodyPr>
            <a:normAutofit/>
          </a:bodyPr>
          <a:lstStyle/>
          <a:p>
            <a:pPr algn="ctr"/>
            <a:r>
              <a:rPr lang="fa-IR" sz="3600" dirty="0">
                <a:solidFill>
                  <a:srgbClr val="FFFFFF"/>
                </a:solidFill>
                <a:cs typeface="B Titr" panose="00000700000000000000" pitchFamily="2" charset="-78"/>
              </a:rPr>
              <a:t>صنعت تایر در ایران</a:t>
            </a:r>
          </a:p>
        </p:txBody>
      </p:sp>
      <p:sp>
        <p:nvSpPr>
          <p:cNvPr id="3" name="Content Placeholder 2">
            <a:extLst>
              <a:ext uri="{FF2B5EF4-FFF2-40B4-BE49-F238E27FC236}">
                <a16:creationId xmlns:a16="http://schemas.microsoft.com/office/drawing/2014/main" id="{E77A3C86-1A7B-477E-B6B4-29C345EF2132}"/>
              </a:ext>
            </a:extLst>
          </p:cNvPr>
          <p:cNvSpPr>
            <a:spLocks noGrp="1"/>
          </p:cNvSpPr>
          <p:nvPr>
            <p:ph idx="1"/>
          </p:nvPr>
        </p:nvSpPr>
        <p:spPr>
          <a:xfrm>
            <a:off x="5120640" y="804672"/>
            <a:ext cx="6281928" cy="5248656"/>
          </a:xfrm>
        </p:spPr>
        <p:txBody>
          <a:bodyPr anchor="ctr">
            <a:normAutofit/>
          </a:bodyPr>
          <a:lstStyle/>
          <a:p>
            <a:pPr algn="just" rtl="1"/>
            <a:r>
              <a:rPr lang="fa-IR" sz="2000" dirty="0">
                <a:cs typeface="B Nazanin" panose="00000400000000000000" pitchFamily="2" charset="-78"/>
              </a:rPr>
              <a:t>صنعت تایر در ایران سابقه زیادی دارد و در دهه 1340 و پس از شروع تولید اتومبیل در ایران رشد را تجربه کرد. اولین کارخانه تولید تایر در ایران در سال 1337 هجری خورشیدی با سرمایه گذاری شرکت امریکایی گودریچ تحت عنوان شرکت کیان تایر برای تولید انواع تایر بایاس نخی با ظرفیت اسمی 8000 تن ساالنه تاسیس شدکه در سال 1380 به لاستیک البرز تغییر نام داد.پس از این شرکت ایران تایر در سال 1342 خورشیدی با همکاری شرکت جنرال تایر امریکا تاسیس شد.لاستیک دنا به عنوان سومین شرکت تولید لاستیک با همکاری شرکت بریجستون ژاپن شروع به کار کرد.سپس شرکت لاستیک پارس در سال 1355 با همکاری شرکت پیرلی ایتالیا برای تولید تایرهای کشاورزی،سنگین و نیمه سنگین و نیز سواری تاسیس شد. همچنین در زمینه تولید تایر دوچرخه ،موتور سیکلت و قطعات لاستیکی،شرکت ایران یاسا فعالیت های تولیدی خود را از 1347 خورشیدی با ظرفیت اولیه تولید 1000 تن در سال آغاز نمود.بعد از انقلاب نیز 5 شرکت دیگر از جمله لاستیک بارز ،آرتاویل تایر،لاستیک یزد،کویر تایر و لاستیک خوزستان نیز شروع به فعالیت کرده اند.</a:t>
            </a:r>
          </a:p>
        </p:txBody>
      </p:sp>
    </p:spTree>
    <p:extLst>
      <p:ext uri="{BB962C8B-B14F-4D97-AF65-F5344CB8AC3E}">
        <p14:creationId xmlns:p14="http://schemas.microsoft.com/office/powerpoint/2010/main" val="2200392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C8463B-A1D6-4EFB-A986-B280099A31C2}"/>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kern="1200" dirty="0" err="1">
                <a:solidFill>
                  <a:schemeClr val="bg1"/>
                </a:solidFill>
                <a:cs typeface="B Titr" panose="00000700000000000000" pitchFamily="2" charset="-78"/>
              </a:rPr>
              <a:t>تولید</a:t>
            </a:r>
            <a:r>
              <a:rPr lang="en-US" sz="6000" kern="1200" dirty="0">
                <a:solidFill>
                  <a:schemeClr val="bg1"/>
                </a:solidFill>
                <a:cs typeface="B Titr" panose="00000700000000000000" pitchFamily="2" charset="-78"/>
              </a:rPr>
              <a:t> </a:t>
            </a:r>
            <a:r>
              <a:rPr lang="en-US" sz="6000" kern="1200" dirty="0" err="1">
                <a:solidFill>
                  <a:schemeClr val="bg1"/>
                </a:solidFill>
                <a:cs typeface="B Titr" panose="00000700000000000000" pitchFamily="2" charset="-78"/>
              </a:rPr>
              <a:t>کنندگان</a:t>
            </a:r>
            <a:r>
              <a:rPr lang="en-US" sz="6000" kern="1200" dirty="0">
                <a:solidFill>
                  <a:schemeClr val="bg1"/>
                </a:solidFill>
                <a:cs typeface="B Titr" panose="00000700000000000000" pitchFamily="2" charset="-78"/>
              </a:rPr>
              <a:t> </a:t>
            </a:r>
            <a:r>
              <a:rPr lang="en-US" sz="6000" kern="1200" dirty="0" err="1">
                <a:solidFill>
                  <a:schemeClr val="bg1"/>
                </a:solidFill>
                <a:cs typeface="B Titr" panose="00000700000000000000" pitchFamily="2" charset="-78"/>
              </a:rPr>
              <a:t>تایر</a:t>
            </a:r>
            <a:r>
              <a:rPr lang="en-US" sz="6000" kern="1200" dirty="0">
                <a:solidFill>
                  <a:schemeClr val="bg1"/>
                </a:solidFill>
                <a:cs typeface="B Titr" panose="00000700000000000000" pitchFamily="2" charset="-78"/>
              </a:rPr>
              <a:t> </a:t>
            </a:r>
            <a:r>
              <a:rPr lang="en-US" sz="6000" kern="1200" dirty="0" err="1">
                <a:solidFill>
                  <a:schemeClr val="bg1"/>
                </a:solidFill>
                <a:cs typeface="B Titr" panose="00000700000000000000" pitchFamily="2" charset="-78"/>
              </a:rPr>
              <a:t>در</a:t>
            </a:r>
            <a:r>
              <a:rPr lang="en-US" sz="6000" kern="1200" dirty="0">
                <a:solidFill>
                  <a:schemeClr val="bg1"/>
                </a:solidFill>
                <a:cs typeface="B Titr" panose="00000700000000000000" pitchFamily="2" charset="-78"/>
              </a:rPr>
              <a:t> </a:t>
            </a:r>
            <a:r>
              <a:rPr lang="en-US" sz="6000" kern="1200" dirty="0" err="1">
                <a:solidFill>
                  <a:schemeClr val="bg1"/>
                </a:solidFill>
                <a:cs typeface="B Titr" panose="00000700000000000000" pitchFamily="2" charset="-78"/>
              </a:rPr>
              <a:t>ایران</a:t>
            </a:r>
            <a:endParaRPr lang="en-US" sz="6000" kern="1200" dirty="0">
              <a:solidFill>
                <a:schemeClr val="bg1"/>
              </a:solidFill>
              <a:cs typeface="B Titr" panose="00000700000000000000" pitchFamily="2" charset="-78"/>
            </a:endParaRPr>
          </a:p>
        </p:txBody>
      </p:sp>
      <p:sp>
        <p:nvSpPr>
          <p:cNvPr id="19" name="Freeform: Shape 1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screenshot of a cell phone&#10;&#10;Description automatically generated">
            <a:extLst>
              <a:ext uri="{FF2B5EF4-FFF2-40B4-BE49-F238E27FC236}">
                <a16:creationId xmlns:a16="http://schemas.microsoft.com/office/drawing/2014/main" id="{412A336C-EBD7-4646-992C-D3DE199B78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382" y="502801"/>
            <a:ext cx="4047843" cy="4484226"/>
          </a:xfrm>
          <a:prstGeom prst="rect">
            <a:avLst/>
          </a:prstGeom>
        </p:spPr>
      </p:pic>
    </p:spTree>
    <p:extLst>
      <p:ext uri="{BB962C8B-B14F-4D97-AF65-F5344CB8AC3E}">
        <p14:creationId xmlns:p14="http://schemas.microsoft.com/office/powerpoint/2010/main" val="2828705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47AF-46DA-40CF-91F2-6FF1650F2EEF}"/>
              </a:ext>
            </a:extLst>
          </p:cNvPr>
          <p:cNvSpPr>
            <a:spLocks noGrp="1"/>
          </p:cNvSpPr>
          <p:nvPr>
            <p:ph type="title"/>
          </p:nvPr>
        </p:nvSpPr>
        <p:spPr>
          <a:xfrm>
            <a:off x="762001" y="803325"/>
            <a:ext cx="5314536" cy="1325563"/>
          </a:xfrm>
        </p:spPr>
        <p:txBody>
          <a:bodyPr>
            <a:normAutofit/>
          </a:bodyPr>
          <a:lstStyle/>
          <a:p>
            <a:pPr algn="ctr"/>
            <a:r>
              <a:rPr lang="fa-IR" dirty="0">
                <a:cs typeface="B Titr" panose="00000700000000000000" pitchFamily="2" charset="-78"/>
              </a:rPr>
              <a:t>تایر یا لاستیک خودرو</a:t>
            </a:r>
          </a:p>
        </p:txBody>
      </p:sp>
      <p:sp>
        <p:nvSpPr>
          <p:cNvPr id="3" name="Content Placeholder 2">
            <a:extLst>
              <a:ext uri="{FF2B5EF4-FFF2-40B4-BE49-F238E27FC236}">
                <a16:creationId xmlns:a16="http://schemas.microsoft.com/office/drawing/2014/main" id="{EE41EE6E-829F-4EA7-BFF1-7FE8B7F53802}"/>
              </a:ext>
            </a:extLst>
          </p:cNvPr>
          <p:cNvSpPr>
            <a:spLocks noGrp="1"/>
          </p:cNvSpPr>
          <p:nvPr>
            <p:ph idx="1"/>
          </p:nvPr>
        </p:nvSpPr>
        <p:spPr>
          <a:xfrm>
            <a:off x="762000" y="2279018"/>
            <a:ext cx="5314543" cy="3375920"/>
          </a:xfrm>
        </p:spPr>
        <p:txBody>
          <a:bodyPr anchor="t">
            <a:normAutofit fontScale="92500"/>
          </a:bodyPr>
          <a:lstStyle/>
          <a:p>
            <a:pPr algn="justLow" rtl="1"/>
            <a:r>
              <a:rPr lang="fa-IR" sz="2400" dirty="0">
                <a:cs typeface="B Nazanin" panose="00000400000000000000" pitchFamily="2" charset="-78"/>
              </a:rPr>
              <a:t>کلمه لاستیک خودرو معادل کلمه تایر(</a:t>
            </a:r>
            <a:r>
              <a:rPr lang="en-US" sz="2400" dirty="0">
                <a:cs typeface="B Nazanin" panose="00000400000000000000" pitchFamily="2" charset="-78"/>
              </a:rPr>
              <a:t>tire</a:t>
            </a:r>
            <a:r>
              <a:rPr lang="fa-IR" sz="2400" dirty="0">
                <a:cs typeface="B Nazanin" panose="00000400000000000000" pitchFamily="2" charset="-78"/>
              </a:rPr>
              <a:t>) در انگلیسی آمریکایی و تایر (</a:t>
            </a:r>
            <a:r>
              <a:rPr lang="en-US" sz="2400" dirty="0" err="1">
                <a:cs typeface="B Nazanin" panose="00000400000000000000" pitchFamily="2" charset="-78"/>
              </a:rPr>
              <a:t>tyre</a:t>
            </a:r>
            <a:r>
              <a:rPr lang="fa-IR" sz="2400" dirty="0">
                <a:cs typeface="B Nazanin" panose="00000400000000000000" pitchFamily="2" charset="-78"/>
              </a:rPr>
              <a:t>) در انگلیسی بریتانیایی است.</a:t>
            </a:r>
          </a:p>
          <a:p>
            <a:pPr algn="justLow" rtl="1"/>
            <a:r>
              <a:rPr lang="fa-IR" sz="2400" dirty="0">
                <a:cs typeface="B Nazanin" panose="00000400000000000000" pitchFamily="2" charset="-78"/>
              </a:rPr>
              <a:t>لاستیک خودرو یکی از قسمتهاي مهم هـر خـودرو می باشـد کـه امکـان حرکـت آنرا فـراهم مـی سـازد نیز بـه عنـوان آخـرین عضـو دوار از سیسـتم انتقال قدرت هر خودرو، نقش مهمی را در کنترل آن بر عهده دارد.</a:t>
            </a:r>
          </a:p>
          <a:p>
            <a:pPr algn="justLow" rtl="1"/>
            <a:r>
              <a:rPr lang="fa-IR" sz="2400" dirty="0">
                <a:cs typeface="B Nazanin" panose="00000400000000000000" pitchFamily="2" charset="-78"/>
              </a:rPr>
              <a:t>لاستیک خودرو یکی از قسمتهاي مهم هـر خـودرو می باشـد کـه امکـان حرکـت آنرا فـراهم مـی سـازد نیز بـه عنـوان آخـرین عضـو دوار از سیسـتم انتقال قدرت هر خودرو، نقش مهمی را در کنترل آن بر عهده دارد.</a:t>
            </a:r>
          </a:p>
          <a:p>
            <a:pPr algn="justLow" rtl="1"/>
            <a:endParaRPr lang="fa-IR" sz="2400" dirty="0">
              <a:cs typeface="B Nazanin" panose="00000400000000000000" pitchFamily="2" charset="-78"/>
            </a:endParaRPr>
          </a:p>
          <a:p>
            <a:pPr algn="justLow" rtl="1"/>
            <a:endParaRPr lang="fa-IR" sz="2400" dirty="0">
              <a:cs typeface="B Nazanin" panose="00000400000000000000" pitchFamily="2" charset="-78"/>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C0A300AD-96F0-45C8-BD5E-682CBA8BDEF2}"/>
              </a:ext>
            </a:extLst>
          </p:cNvPr>
          <p:cNvPicPr>
            <a:picLocks noChangeAspect="1"/>
          </p:cNvPicPr>
          <p:nvPr/>
        </p:nvPicPr>
        <p:blipFill rotWithShape="1">
          <a:blip r:embed="rId2">
            <a:extLst>
              <a:ext uri="{28A0092B-C50C-407E-A947-70E740481C1C}">
                <a14:useLocalDpi xmlns:a14="http://schemas.microsoft.com/office/drawing/2010/main" val="0"/>
              </a:ext>
            </a:extLst>
          </a:blip>
          <a:srcRect l="8391" r="7646"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66244571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car&#10;&#10;Description automatically generated">
            <a:extLst>
              <a:ext uri="{FF2B5EF4-FFF2-40B4-BE49-F238E27FC236}">
                <a16:creationId xmlns:a16="http://schemas.microsoft.com/office/drawing/2014/main" id="{85352E8B-DEC0-4F85-A0E8-4487CEFD2651}"/>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6686" r="5313" b="-1"/>
          <a:stretch/>
        </p:blipFill>
        <p:spPr>
          <a:xfrm>
            <a:off x="20" y="1"/>
            <a:ext cx="12191980" cy="6857999"/>
          </a:xfrm>
          <a:prstGeom prst="rect">
            <a:avLst/>
          </a:prstGeom>
        </p:spPr>
      </p:pic>
      <p:sp>
        <p:nvSpPr>
          <p:cNvPr id="2" name="Title 1">
            <a:extLst>
              <a:ext uri="{FF2B5EF4-FFF2-40B4-BE49-F238E27FC236}">
                <a16:creationId xmlns:a16="http://schemas.microsoft.com/office/drawing/2014/main" id="{8B319C10-F015-4A7F-BFF1-8BF920E040AD}"/>
              </a:ext>
            </a:extLst>
          </p:cNvPr>
          <p:cNvSpPr>
            <a:spLocks noGrp="1"/>
          </p:cNvSpPr>
          <p:nvPr>
            <p:ph type="title"/>
          </p:nvPr>
        </p:nvSpPr>
        <p:spPr>
          <a:xfrm>
            <a:off x="838201" y="1065862"/>
            <a:ext cx="3313164" cy="4726276"/>
          </a:xfrm>
        </p:spPr>
        <p:txBody>
          <a:bodyPr>
            <a:normAutofit/>
          </a:bodyPr>
          <a:lstStyle/>
          <a:p>
            <a:pPr algn="ctr"/>
            <a:r>
              <a:rPr lang="fa-IR" sz="4000" dirty="0">
                <a:solidFill>
                  <a:srgbClr val="FFFFFF"/>
                </a:solidFill>
                <a:cs typeface="B Titr" panose="00000700000000000000" pitchFamily="2" charset="-78"/>
              </a:rPr>
              <a:t>وظایف تایر</a:t>
            </a:r>
          </a:p>
        </p:txBody>
      </p:sp>
      <p:cxnSp>
        <p:nvCxnSpPr>
          <p:cNvPr id="12" name="Straight Connector 11">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57BDD19-73D0-4F3D-9DA5-C37D5A799A06}"/>
              </a:ext>
            </a:extLst>
          </p:cNvPr>
          <p:cNvSpPr>
            <a:spLocks noGrp="1"/>
          </p:cNvSpPr>
          <p:nvPr>
            <p:ph idx="1"/>
          </p:nvPr>
        </p:nvSpPr>
        <p:spPr>
          <a:xfrm>
            <a:off x="5155379" y="1065862"/>
            <a:ext cx="5744685" cy="4726276"/>
          </a:xfrm>
        </p:spPr>
        <p:txBody>
          <a:bodyPr anchor="ctr">
            <a:normAutofit/>
          </a:bodyPr>
          <a:lstStyle/>
          <a:p>
            <a:pPr marL="514350" indent="-514350" algn="just" rtl="1">
              <a:buFont typeface="+mj-lt"/>
              <a:buAutoNum type="arabicPeriod"/>
            </a:pPr>
            <a:r>
              <a:rPr lang="fa-IR" sz="2000" b="1" dirty="0">
                <a:solidFill>
                  <a:srgbClr val="FFFFFF"/>
                </a:solidFill>
                <a:cs typeface="B Nazanin" panose="00000400000000000000" pitchFamily="2" charset="-78"/>
              </a:rPr>
              <a:t>تحمل بار و نیروهای عمودی مانند وزن خودرو و سرنشینان</a:t>
            </a:r>
          </a:p>
          <a:p>
            <a:pPr marL="514350" indent="-514350" algn="just" rtl="1">
              <a:buFont typeface="+mj-lt"/>
              <a:buAutoNum type="arabicPeriod"/>
            </a:pPr>
            <a:r>
              <a:rPr lang="fa-IR" sz="2000" b="1" dirty="0">
                <a:solidFill>
                  <a:srgbClr val="FFFFFF"/>
                </a:solidFill>
                <a:cs typeface="B Nazanin" panose="00000400000000000000" pitchFamily="2" charset="-78"/>
              </a:rPr>
              <a:t>تولید و تحمل نیروهای جانبی برای کنترل و پایداری خودرو، هنگام طی مسیر پیچ جاده</a:t>
            </a:r>
          </a:p>
          <a:p>
            <a:pPr marL="514350" indent="-514350" algn="just" rtl="1">
              <a:buFont typeface="+mj-lt"/>
              <a:buAutoNum type="arabicPeriod"/>
            </a:pPr>
            <a:r>
              <a:rPr lang="fa-IR" sz="2000" b="1" dirty="0">
                <a:solidFill>
                  <a:srgbClr val="FFFFFF"/>
                </a:solidFill>
                <a:cs typeface="B Nazanin" panose="00000400000000000000" pitchFamily="2" charset="-78"/>
              </a:rPr>
              <a:t>تولید و تحمل نیروهای طولی برای کنترل و پایداری بهتر خودرو هنگام ترمز و شتابگیری</a:t>
            </a:r>
          </a:p>
          <a:p>
            <a:pPr marL="514350" indent="-514350" algn="just" rtl="1">
              <a:buFont typeface="+mj-lt"/>
              <a:buAutoNum type="arabicPeriod"/>
            </a:pPr>
            <a:r>
              <a:rPr lang="fa-IR" sz="2000" b="1" dirty="0">
                <a:solidFill>
                  <a:srgbClr val="FFFFFF"/>
                </a:solidFill>
                <a:cs typeface="B Nazanin" panose="00000400000000000000" pitchFamily="2" charset="-78"/>
              </a:rPr>
              <a:t>جذب و مستهلک کردن مقداری از ضربات و ارتعاشات ناشی از حرکت خودرو در جاده های ناهموار</a:t>
            </a:r>
          </a:p>
        </p:txBody>
      </p:sp>
    </p:spTree>
    <p:extLst>
      <p:ext uri="{BB962C8B-B14F-4D97-AF65-F5344CB8AC3E}">
        <p14:creationId xmlns:p14="http://schemas.microsoft.com/office/powerpoint/2010/main" val="144962591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DDE8B-56AD-4F5E-B85F-347283771A86}"/>
              </a:ext>
            </a:extLst>
          </p:cNvPr>
          <p:cNvSpPr>
            <a:spLocks noGrp="1"/>
          </p:cNvSpPr>
          <p:nvPr>
            <p:ph type="title"/>
          </p:nvPr>
        </p:nvSpPr>
        <p:spPr>
          <a:xfrm>
            <a:off x="655320" y="365125"/>
            <a:ext cx="5120114" cy="1692794"/>
          </a:xfrm>
        </p:spPr>
        <p:txBody>
          <a:bodyPr>
            <a:normAutofit/>
          </a:bodyPr>
          <a:lstStyle/>
          <a:p>
            <a:pPr algn="ctr"/>
            <a:r>
              <a:rPr lang="fa-IR" dirty="0">
                <a:cs typeface="B Titr" panose="00000700000000000000" pitchFamily="2" charset="-78"/>
              </a:rPr>
              <a:t>لاستیک طبیعی</a:t>
            </a:r>
          </a:p>
        </p:txBody>
      </p:sp>
      <p:cxnSp>
        <p:nvCxnSpPr>
          <p:cNvPr id="14"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78CD57E-5DD4-4DB6-998D-963FA51B6C16}"/>
              </a:ext>
            </a:extLst>
          </p:cNvPr>
          <p:cNvSpPr>
            <a:spLocks noGrp="1"/>
          </p:cNvSpPr>
          <p:nvPr>
            <p:ph idx="1"/>
          </p:nvPr>
        </p:nvSpPr>
        <p:spPr>
          <a:xfrm>
            <a:off x="655321" y="2575034"/>
            <a:ext cx="5120113" cy="3462228"/>
          </a:xfrm>
        </p:spPr>
        <p:txBody>
          <a:bodyPr>
            <a:normAutofit/>
          </a:bodyPr>
          <a:lstStyle/>
          <a:p>
            <a:pPr marL="514350" indent="-514350" algn="r" rtl="1">
              <a:buFont typeface="+mj-lt"/>
              <a:buAutoNum type="arabicPeriod"/>
            </a:pPr>
            <a:r>
              <a:rPr lang="fa-IR" sz="1800" dirty="0">
                <a:cs typeface="B Nazanin" panose="00000400000000000000" pitchFamily="2" charset="-78"/>
              </a:rPr>
              <a:t>لاستیک طبیعی:</a:t>
            </a:r>
            <a:br>
              <a:rPr lang="fa-IR" sz="1800" dirty="0">
                <a:cs typeface="B Nazanin" panose="00000400000000000000" pitchFamily="2" charset="-78"/>
              </a:rPr>
            </a:br>
            <a:r>
              <a:rPr lang="fa-IR" sz="1800" dirty="0">
                <a:cs typeface="B Nazanin" panose="00000400000000000000" pitchFamily="2" charset="-78"/>
              </a:rPr>
              <a:t>گیاهان بیشماری از جمله قاصدک ، گوایل ، گل روبینه و توت آمریکایی به عنوان منبع لاستیک پیشنهاد شده بودند. ولی هیچ یک توفیق درخت شیرابه ساز هوآ برزیلینسیس و همچنین صمغ درخت ساپوریلا و درخت بالاتا را نداشته است. لاستیک طبیعی عمدتا در کشتزارهای مالزی ، اندونزی ، لیبریا و همساگیانثی تولید شد. احتماال به این علت که آنها مشکل بیماریهای قارچی و حشرات را که کشتزاهای بومی در آمریکا را تهدید میکرد نداشتند. حدود 7 سال زمان لازم است تا این درختان به سن باروری برسند و پس از آن به مدت چند سال بار میدهند. </a:t>
            </a:r>
          </a:p>
        </p:txBody>
      </p:sp>
      <p:pic>
        <p:nvPicPr>
          <p:cNvPr id="5" name="Picture 4" descr="A pot on the grass&#10;&#10;Description automatically generated">
            <a:extLst>
              <a:ext uri="{FF2B5EF4-FFF2-40B4-BE49-F238E27FC236}">
                <a16:creationId xmlns:a16="http://schemas.microsoft.com/office/drawing/2014/main" id="{FF427FD2-BF8F-42C0-B959-9696E0EEC126}"/>
              </a:ext>
            </a:extLst>
          </p:cNvPr>
          <p:cNvPicPr>
            <a:picLocks noChangeAspect="1"/>
          </p:cNvPicPr>
          <p:nvPr/>
        </p:nvPicPr>
        <p:blipFill rotWithShape="1">
          <a:blip r:embed="rId2">
            <a:extLst>
              <a:ext uri="{28A0092B-C50C-407E-A947-70E740481C1C}">
                <a14:useLocalDpi xmlns:a14="http://schemas.microsoft.com/office/drawing/2010/main" val="0"/>
              </a:ext>
            </a:extLst>
          </a:blip>
          <a:srcRect l="9965" r="3250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913803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60C71-0025-4E7E-BE7A-8154E03C18F1}"/>
              </a:ext>
            </a:extLst>
          </p:cNvPr>
          <p:cNvSpPr>
            <a:spLocks noGrp="1"/>
          </p:cNvSpPr>
          <p:nvPr>
            <p:ph type="title"/>
          </p:nvPr>
        </p:nvSpPr>
        <p:spPr>
          <a:xfrm>
            <a:off x="4942368" y="75321"/>
            <a:ext cx="6586491" cy="1286160"/>
          </a:xfrm>
        </p:spPr>
        <p:txBody>
          <a:bodyPr anchor="b">
            <a:normAutofit/>
          </a:bodyPr>
          <a:lstStyle/>
          <a:p>
            <a:pPr algn="ctr"/>
            <a:r>
              <a:rPr lang="fa-IR" dirty="0">
                <a:latin typeface=" b t"/>
                <a:cs typeface="B Titr" panose="00000700000000000000" pitchFamily="2" charset="-78"/>
              </a:rPr>
              <a:t>روش تولید لاستیک طبیعی</a:t>
            </a:r>
          </a:p>
        </p:txBody>
      </p:sp>
      <p:pic>
        <p:nvPicPr>
          <p:cNvPr id="5" name="Picture 4" descr="A picture containing grass, outdoor, person, tree&#10;&#10;Description automatically generated">
            <a:extLst>
              <a:ext uri="{FF2B5EF4-FFF2-40B4-BE49-F238E27FC236}">
                <a16:creationId xmlns:a16="http://schemas.microsoft.com/office/drawing/2014/main" id="{3080F9DE-DBB2-4351-AD78-406F21C7AF13}"/>
              </a:ext>
            </a:extLst>
          </p:cNvPr>
          <p:cNvPicPr>
            <a:picLocks noChangeAspect="1"/>
          </p:cNvPicPr>
          <p:nvPr/>
        </p:nvPicPr>
        <p:blipFill rotWithShape="1">
          <a:blip r:embed="rId2">
            <a:extLst>
              <a:ext uri="{28A0092B-C50C-407E-A947-70E740481C1C}">
                <a14:useLocalDpi xmlns:a14="http://schemas.microsoft.com/office/drawing/2010/main" val="0"/>
              </a:ext>
            </a:extLst>
          </a:blip>
          <a:srcRect l="23488" r="31393"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DC9D7"/>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189458D-0F1E-4994-AFB2-807C2748EB55}"/>
              </a:ext>
            </a:extLst>
          </p:cNvPr>
          <p:cNvSpPr>
            <a:spLocks noGrp="1"/>
          </p:cNvSpPr>
          <p:nvPr>
            <p:ph idx="1"/>
          </p:nvPr>
        </p:nvSpPr>
        <p:spPr>
          <a:xfrm>
            <a:off x="4965431" y="2438400"/>
            <a:ext cx="6586489" cy="3785419"/>
          </a:xfrm>
        </p:spPr>
        <p:txBody>
          <a:bodyPr>
            <a:normAutofit/>
          </a:bodyPr>
          <a:lstStyle/>
          <a:p>
            <a:pPr marL="0" indent="0" algn="justLow" rtl="1">
              <a:buNone/>
            </a:pPr>
            <a:r>
              <a:rPr lang="fa-IR" sz="1700" dirty="0">
                <a:cs typeface="B Nazanin" panose="00000400000000000000" pitchFamily="2" charset="-78"/>
              </a:rPr>
              <a:t>بـا توجه به آن که ماده اولیه ایـن لاسـتیک از شـیرابه بعضـی از درخت های خاص تهیه می شود، لذا در مرحله اول براي تهیـه آن پوست درخت را طوری برمـی دارنـد کـه مـایع در فنجـان هـاي کوچک تعبیه شده در روي تنه درخت جمع شود. ایـن فنجـان هـا باید مرتبا جمع آوري شوند تـا از گندیـدگی یـا آلـودگی شـیرابه جلوگیري شود. پس از آن شیرابه به محل جمع آوري برده شده و در آنجا پس از صاف شدن، با افزودن آمونیاك محافظت می شود.</a:t>
            </a:r>
            <a:br>
              <a:rPr lang="fa-IR" sz="1700" dirty="0">
                <a:cs typeface="B Nazanin" panose="00000400000000000000" pitchFamily="2" charset="-78"/>
              </a:rPr>
            </a:br>
            <a:r>
              <a:rPr lang="fa-IR" sz="1700" dirty="0">
                <a:cs typeface="B Nazanin" panose="00000400000000000000" pitchFamily="2" charset="-78"/>
              </a:rPr>
              <a:t> </a:t>
            </a:r>
            <a:br>
              <a:rPr lang="fa-IR" sz="1700" dirty="0">
                <a:cs typeface="B Nazanin" panose="00000400000000000000" pitchFamily="2" charset="-78"/>
              </a:rPr>
            </a:br>
            <a:r>
              <a:rPr lang="fa-IR" sz="1700" dirty="0">
                <a:cs typeface="B Nazanin" panose="00000400000000000000" pitchFamily="2" charset="-78"/>
              </a:rPr>
              <a:t>در مرحله بعد لاستیک از طریق فرآینـدي موسـوم بـه انعقـاد جدا می شـود. ایـن کـار بـا افـزودن اسـیدها یـا نمـک هـاي مختلف انجام می گیرد. در طی این عمل، لاستیک بـه شـکل یک توده سفید خمیـري از مـایع جـدا شـده و پـس از آن بـا اســتفاده از غلتــک، ورقــه اي شــده و در نهایــت خشــک می گردد.</a:t>
            </a:r>
          </a:p>
          <a:p>
            <a:pPr marL="0" indent="0" algn="justLow" rtl="1">
              <a:buNone/>
            </a:pPr>
            <a:r>
              <a:rPr lang="fa-IR" sz="1700" dirty="0">
                <a:cs typeface="B Nazanin" panose="00000400000000000000" pitchFamily="2" charset="-78"/>
              </a:rPr>
              <a:t>همچنین در روشی جدیدتر به منظور تهیه لاستیک طبیعی، با استفاده از تیغه هاي دوار یا انجام برش بـین دو غلتکـی کـه بـا سـرعت متفاوت می چرخند، شیرابه منعقد شده را به دانه تبدیل می کنند. دانه ها سپس به مدت چند سـاعت در خشـک کـن هـاي مکـانیکی خشک می شوند. </a:t>
            </a:r>
          </a:p>
        </p:txBody>
      </p:sp>
    </p:spTree>
    <p:extLst>
      <p:ext uri="{BB962C8B-B14F-4D97-AF65-F5344CB8AC3E}">
        <p14:creationId xmlns:p14="http://schemas.microsoft.com/office/powerpoint/2010/main" val="242389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4B80-383F-44A1-9527-98956559D47F}"/>
              </a:ext>
            </a:extLst>
          </p:cNvPr>
          <p:cNvSpPr>
            <a:spLocks noGrp="1"/>
          </p:cNvSpPr>
          <p:nvPr>
            <p:ph type="title"/>
          </p:nvPr>
        </p:nvSpPr>
        <p:spPr>
          <a:xfrm>
            <a:off x="762001" y="803325"/>
            <a:ext cx="5314536" cy="1325563"/>
          </a:xfrm>
        </p:spPr>
        <p:txBody>
          <a:bodyPr>
            <a:normAutofit/>
          </a:bodyPr>
          <a:lstStyle/>
          <a:p>
            <a:pPr algn="ctr"/>
            <a:r>
              <a:rPr lang="fa-IR" dirty="0">
                <a:cs typeface="B Titr" panose="00000700000000000000" pitchFamily="2" charset="-78"/>
              </a:rPr>
              <a:t>لاستیک مصنوعی</a:t>
            </a:r>
          </a:p>
        </p:txBody>
      </p:sp>
      <p:sp>
        <p:nvSpPr>
          <p:cNvPr id="3" name="Content Placeholder 2">
            <a:extLst>
              <a:ext uri="{FF2B5EF4-FFF2-40B4-BE49-F238E27FC236}">
                <a16:creationId xmlns:a16="http://schemas.microsoft.com/office/drawing/2014/main" id="{5DCADFBA-52C7-48BD-A00D-97399A6F82F3}"/>
              </a:ext>
            </a:extLst>
          </p:cNvPr>
          <p:cNvSpPr>
            <a:spLocks noGrp="1"/>
          </p:cNvSpPr>
          <p:nvPr>
            <p:ph idx="1"/>
          </p:nvPr>
        </p:nvSpPr>
        <p:spPr>
          <a:xfrm>
            <a:off x="762000" y="2279018"/>
            <a:ext cx="5314543" cy="3375920"/>
          </a:xfrm>
        </p:spPr>
        <p:txBody>
          <a:bodyPr anchor="t">
            <a:normAutofit/>
          </a:bodyPr>
          <a:lstStyle/>
          <a:p>
            <a:pPr marL="0" indent="0" algn="just" rtl="1">
              <a:buNone/>
            </a:pPr>
            <a:r>
              <a:rPr lang="fa-IR" sz="1800" dirty="0">
                <a:cs typeface="B Nazanin" panose="00000400000000000000" pitchFamily="2" charset="-78"/>
              </a:rPr>
              <a:t>دو لاستیک مصنوعی که برای نخستین بار با موفقیت تجاری همراه بودند، یعنی نئوپرن و تیوکول، هر دو برحسب تصادف تولید شدند. شیمیدانان با حرارت دادن لاستیک در شرایط تنظیم شده و شناسایی قطعاتی که از تجزیه آن به دست می آمد، مطالبی در باره ساختار مولکولی لاستیک آموختند. یکی از این قطعات ایزوپرن بود، که ترکیبی پنج کربنی با دو پیوند مضاعف است. در سال 1920هرمان استاودینگر مقاله معروفی نوشت که در آن برای ساختار فراورده های طبیعی مهمی نظیر لاستیک، سلولوز، و پروتئین ها، و نیز برخی مواد مصنوعی که ویژگی های مشابهی داشتند، توجیهی ارائه شده بود. به نظر وی این مواد، که ظاهراً با ترکیبات آلی ساده تر تفاوت مرموزی داشتند، پلیمر بودند. </a:t>
            </a:r>
          </a:p>
        </p:txBody>
      </p:sp>
      <p:sp>
        <p:nvSpPr>
          <p:cNvPr id="12"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close up of a device&#10;&#10;Description automatically generated">
            <a:extLst>
              <a:ext uri="{FF2B5EF4-FFF2-40B4-BE49-F238E27FC236}">
                <a16:creationId xmlns:a16="http://schemas.microsoft.com/office/drawing/2014/main" id="{8BAD3D54-7A17-4676-B8D0-86A6202CFA7D}"/>
              </a:ext>
            </a:extLst>
          </p:cNvPr>
          <p:cNvPicPr>
            <a:picLocks noChangeAspect="1"/>
          </p:cNvPicPr>
          <p:nvPr/>
        </p:nvPicPr>
        <p:blipFill rotWithShape="1">
          <a:blip r:embed="rId2">
            <a:extLst>
              <a:ext uri="{28A0092B-C50C-407E-A947-70E740481C1C}">
                <a14:useLocalDpi xmlns:a14="http://schemas.microsoft.com/office/drawing/2010/main" val="0"/>
              </a:ext>
            </a:extLst>
          </a:blip>
          <a:srcRect l="20184" r="19672"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50234586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47F3536-D2F2-4FA3-AC87-0F5F4DD6AE66}"/>
              </a:ext>
            </a:extLst>
          </p:cNvPr>
          <p:cNvSpPr>
            <a:spLocks noGrp="1"/>
          </p:cNvSpPr>
          <p:nvPr>
            <p:ph type="title"/>
          </p:nvPr>
        </p:nvSpPr>
        <p:spPr>
          <a:xfrm>
            <a:off x="6094104" y="802955"/>
            <a:ext cx="5952121" cy="1454051"/>
          </a:xfrm>
        </p:spPr>
        <p:txBody>
          <a:bodyPr>
            <a:normAutofit/>
          </a:bodyPr>
          <a:lstStyle/>
          <a:p>
            <a:pPr algn="ctr"/>
            <a:r>
              <a:rPr lang="fa-IR" sz="3200" dirty="0">
                <a:solidFill>
                  <a:srgbClr val="000000"/>
                </a:solidFill>
                <a:cs typeface="B Titr" panose="00000700000000000000" pitchFamily="2" charset="-78"/>
              </a:rPr>
              <a:t>روش تولید لاستیک سنتزی ( مصنوعی)</a:t>
            </a:r>
            <a:endParaRPr lang="fa-IR" sz="3200" dirty="0">
              <a:solidFill>
                <a:srgbClr val="000000"/>
              </a:solidFill>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close up of a camera&#10;&#10;Description automatically generated">
            <a:extLst>
              <a:ext uri="{FF2B5EF4-FFF2-40B4-BE49-F238E27FC236}">
                <a16:creationId xmlns:a16="http://schemas.microsoft.com/office/drawing/2014/main" id="{2B5E1F56-C198-4D80-AD74-9671F156925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9640" r="3161"/>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CB4B3311-D618-45D1-BE2F-8E39ED01C610}"/>
              </a:ext>
            </a:extLst>
          </p:cNvPr>
          <p:cNvSpPr>
            <a:spLocks noGrp="1"/>
          </p:cNvSpPr>
          <p:nvPr>
            <p:ph idx="1"/>
          </p:nvPr>
        </p:nvSpPr>
        <p:spPr>
          <a:xfrm>
            <a:off x="6090574" y="2421682"/>
            <a:ext cx="4977578" cy="3639289"/>
          </a:xfrm>
        </p:spPr>
        <p:txBody>
          <a:bodyPr anchor="ctr">
            <a:normAutofit/>
          </a:bodyPr>
          <a:lstStyle/>
          <a:p>
            <a:pPr marL="68580" indent="0" algn="just" rtl="1">
              <a:buNone/>
            </a:pPr>
            <a:r>
              <a:rPr lang="fa-IR" sz="3200" dirty="0">
                <a:solidFill>
                  <a:srgbClr val="000000"/>
                </a:solidFill>
                <a:cs typeface="B Nazanin" panose="00000400000000000000" pitchFamily="2" charset="-78"/>
              </a:rPr>
              <a:t>لاستیک سنتزي یا مصنوعی از ترکیب مواد اولیه شیمیایی پلیمري ساخته می شود. به طور معمـول دو روش شـناخته شـده بـه منظـور تهیه لاستیک هاي سنتزي وجود دارد که این روش ها عبارتند از روش امولسیون سرد و روش محلول.</a:t>
            </a:r>
          </a:p>
        </p:txBody>
      </p:sp>
    </p:spTree>
    <p:extLst>
      <p:ext uri="{BB962C8B-B14F-4D97-AF65-F5344CB8AC3E}">
        <p14:creationId xmlns:p14="http://schemas.microsoft.com/office/powerpoint/2010/main" val="3988490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72A9-C019-4A6B-84E9-79EE238D6B80}"/>
              </a:ext>
            </a:extLst>
          </p:cNvPr>
          <p:cNvSpPr>
            <a:spLocks noGrp="1"/>
          </p:cNvSpPr>
          <p:nvPr>
            <p:ph type="title"/>
          </p:nvPr>
        </p:nvSpPr>
        <p:spPr>
          <a:xfrm>
            <a:off x="655320" y="365125"/>
            <a:ext cx="5120114" cy="1692794"/>
          </a:xfrm>
        </p:spPr>
        <p:txBody>
          <a:bodyPr>
            <a:normAutofit/>
          </a:bodyPr>
          <a:lstStyle/>
          <a:p>
            <a:pPr algn="ctr" rtl="1"/>
            <a:r>
              <a:rPr lang="fa-IR" dirty="0">
                <a:cs typeface="B Titr" panose="00000700000000000000" pitchFamily="2" charset="-78"/>
              </a:rPr>
              <a:t>اضافه کردن مواد دیگر برای تولید لاستیک نهایی</a:t>
            </a:r>
          </a:p>
        </p:txBody>
      </p:sp>
      <p:cxnSp>
        <p:nvCxnSpPr>
          <p:cNvPr id="14" name="Straight Arrow Connector 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F3546D4-A18A-411A-8D72-CD74C8588BD3}"/>
              </a:ext>
            </a:extLst>
          </p:cNvPr>
          <p:cNvSpPr>
            <a:spLocks noGrp="1"/>
          </p:cNvSpPr>
          <p:nvPr>
            <p:ph idx="1"/>
          </p:nvPr>
        </p:nvSpPr>
        <p:spPr>
          <a:xfrm>
            <a:off x="655321" y="2575034"/>
            <a:ext cx="5120113" cy="3462228"/>
          </a:xfrm>
        </p:spPr>
        <p:txBody>
          <a:bodyPr>
            <a:normAutofit lnSpcReduction="10000"/>
          </a:bodyPr>
          <a:lstStyle/>
          <a:p>
            <a:pPr marL="0" indent="0" algn="just" rtl="1">
              <a:buNone/>
            </a:pPr>
            <a:r>
              <a:rPr lang="fa-IR" dirty="0">
                <a:cs typeface="B Nazanin" panose="00000400000000000000" pitchFamily="2" charset="-78"/>
              </a:rPr>
              <a:t>معمولا لاستیک طبیعی یا سنتزي تهیه شده پـس از طـی ایـن مراحـل، براي آماده سازي نهایی تایر قابل استفاده نیست. لذا لازم اسـت تـا در مرحله آمیزه کاري با اضافه نمودن انواع افزودنی هاي لازم به آن مانند دوده، گوگرد یا ترکیبات گوگردي، ضد اکسنده محـافظ، روغـن و همچنین پس از انجام عمل ولکانیزاسیون، آن را براي تهیه لایـه هـاي تایر آماده نمود.</a:t>
            </a:r>
          </a:p>
        </p:txBody>
      </p:sp>
      <p:pic>
        <p:nvPicPr>
          <p:cNvPr id="5" name="Picture 4" descr="A picture containing indoor, sitting&#10;&#10;Description automatically generated">
            <a:extLst>
              <a:ext uri="{FF2B5EF4-FFF2-40B4-BE49-F238E27FC236}">
                <a16:creationId xmlns:a16="http://schemas.microsoft.com/office/drawing/2014/main" id="{1774F62B-5930-4B0A-AB39-CA8BFFA35276}"/>
              </a:ext>
            </a:extLst>
          </p:cNvPr>
          <p:cNvPicPr>
            <a:picLocks noChangeAspect="1"/>
          </p:cNvPicPr>
          <p:nvPr/>
        </p:nvPicPr>
        <p:blipFill rotWithShape="1">
          <a:blip r:embed="rId2">
            <a:extLst>
              <a:ext uri="{28A0092B-C50C-407E-A947-70E740481C1C}">
                <a14:useLocalDpi xmlns:a14="http://schemas.microsoft.com/office/drawing/2010/main" val="0"/>
              </a:ext>
            </a:extLst>
          </a:blip>
          <a:srcRect l="24557" r="2366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52239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94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8B5654-EF66-4D5A-A728-973EE7DB5266}"/>
              </a:ext>
            </a:extLst>
          </p:cNvPr>
          <p:cNvSpPr>
            <a:spLocks noGrp="1"/>
          </p:cNvSpPr>
          <p:nvPr>
            <p:ph type="title"/>
          </p:nvPr>
        </p:nvSpPr>
        <p:spPr>
          <a:xfrm>
            <a:off x="524256" y="4767072"/>
            <a:ext cx="6594189" cy="1625210"/>
          </a:xfrm>
        </p:spPr>
        <p:txBody>
          <a:bodyPr>
            <a:normAutofit/>
          </a:bodyPr>
          <a:lstStyle/>
          <a:p>
            <a:pPr algn="r"/>
            <a:r>
              <a:rPr lang="fa-IR">
                <a:solidFill>
                  <a:srgbClr val="FFFFFF"/>
                </a:solidFill>
                <a:cs typeface="B Titr" panose="00000700000000000000" pitchFamily="2" charset="-78"/>
              </a:rPr>
              <a:t>تایر رادیال</a:t>
            </a:r>
          </a:p>
        </p:txBody>
      </p:sp>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820DDB0-038F-405E-A455-A63C7FA9DCE1}"/>
              </a:ext>
            </a:extLst>
          </p:cNvPr>
          <p:cNvSpPr>
            <a:spLocks noGrp="1"/>
          </p:cNvSpPr>
          <p:nvPr>
            <p:ph idx="1"/>
          </p:nvPr>
        </p:nvSpPr>
        <p:spPr>
          <a:xfrm>
            <a:off x="8029319" y="917725"/>
            <a:ext cx="3424739" cy="4852362"/>
          </a:xfrm>
        </p:spPr>
        <p:txBody>
          <a:bodyPr anchor="ctr">
            <a:normAutofit/>
          </a:bodyPr>
          <a:lstStyle/>
          <a:p>
            <a:pPr marL="0" indent="0" algn="r" rtl="1">
              <a:buNone/>
            </a:pPr>
            <a:r>
              <a:rPr lang="fa-IR" sz="1700" dirty="0">
                <a:solidFill>
                  <a:srgbClr val="FFFFFF"/>
                </a:solidFill>
                <a:cs typeface="B Nazanin" panose="00000400000000000000" pitchFamily="2" charset="-78"/>
              </a:rPr>
              <a:t>رادیال : در این نوع از تایر ها از سیم های فولادی و یک پوشش رادیالی جهت افزایش استحکام بیشتر در لاستیک تولیدی استفاده شده است. در تایر رادیال امتداد نخهای لایه باخط مرکزی تایر زاویه ای در حدود 90 درجه می سازد و به عبارت دیگر امتداد نخها در جهت شعاعی قرار گرفته است . جنس نخ لایه ها عموما از ریون یا پلی استر است در تایر های رادیال به منظور ایجاد پایداری حرکتی از لایه هایی به عرض عاج و زاویه مورب نسبت به خط مرکزی تایر با نام کمربند یا بلت استفاده می شود . الیاف مصرفی در کمربند از جنس نخ یا سیم فولادی است. در صورتی که کمربند نخی باشد تایر را رادیال نخی و در صورتی که سیمی باشد تایر را رادیال سیمی (استیل بلت)می نامند.</a:t>
            </a:r>
            <a:br>
              <a:rPr lang="fa-IR" sz="1700" dirty="0">
                <a:solidFill>
                  <a:srgbClr val="FFFFFF"/>
                </a:solidFill>
                <a:cs typeface="B Nazanin" panose="00000400000000000000" pitchFamily="2" charset="-78"/>
              </a:rPr>
            </a:br>
            <a:endParaRPr lang="fa-IR" sz="1700" dirty="0">
              <a:solidFill>
                <a:srgbClr val="FFFFFF"/>
              </a:solidFill>
              <a:cs typeface="B Nazanin" panose="00000400000000000000" pitchFamily="2" charset="-78"/>
            </a:endParaRPr>
          </a:p>
        </p:txBody>
      </p:sp>
      <p:pic>
        <p:nvPicPr>
          <p:cNvPr id="8" name="Picture 7">
            <a:extLst>
              <a:ext uri="{FF2B5EF4-FFF2-40B4-BE49-F238E27FC236}">
                <a16:creationId xmlns:a16="http://schemas.microsoft.com/office/drawing/2014/main" id="{F9DB243A-1EC2-4535-B8B8-D2C12FD18C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3" y="321732"/>
            <a:ext cx="7058306" cy="4250268"/>
          </a:xfrm>
          <a:prstGeom prst="rect">
            <a:avLst/>
          </a:prstGeom>
        </p:spPr>
      </p:pic>
    </p:spTree>
    <p:extLst>
      <p:ext uri="{BB962C8B-B14F-4D97-AF65-F5344CB8AC3E}">
        <p14:creationId xmlns:p14="http://schemas.microsoft.com/office/powerpoint/2010/main" val="2913140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1070</Words>
  <Application>Microsoft Office PowerPoint</Application>
  <PresentationFormat>Widescreen</PresentationFormat>
  <Paragraphs>49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 b t</vt:lpstr>
      <vt:lpstr>Arial</vt:lpstr>
      <vt:lpstr>Calibri</vt:lpstr>
      <vt:lpstr>Calibri Light</vt:lpstr>
      <vt:lpstr>Office Theme</vt:lpstr>
      <vt:lpstr>تحلیل صنعت تایر</vt:lpstr>
      <vt:lpstr>تایر یا لاستیک خودرو</vt:lpstr>
      <vt:lpstr>وظایف تایر</vt:lpstr>
      <vt:lpstr>لاستیک طبیعی</vt:lpstr>
      <vt:lpstr>روش تولید لاستیک طبیعی</vt:lpstr>
      <vt:lpstr>لاستیک مصنوعی</vt:lpstr>
      <vt:lpstr>روش تولید لاستیک سنتزی ( مصنوعی)</vt:lpstr>
      <vt:lpstr>اضافه کردن مواد دیگر برای تولید لاستیک نهایی</vt:lpstr>
      <vt:lpstr>تایر رادیال</vt:lpstr>
      <vt:lpstr>تایر بایاس</vt:lpstr>
      <vt:lpstr>معایب تایر های بایاس نسبت به تایر های رادیال:</vt:lpstr>
      <vt:lpstr>فرآیند تولید لاستیک</vt:lpstr>
      <vt:lpstr>صنعت تایر در جهان</vt:lpstr>
      <vt:lpstr>وضعیت عرضه و تقاضای جهانی</vt:lpstr>
      <vt:lpstr>پیش بینی های جهانی</vt:lpstr>
      <vt:lpstr>نرخ کائوچو در سال های گذشته (tradingeconomics)</vt:lpstr>
      <vt:lpstr>صنعت تایر در ایران</vt:lpstr>
      <vt:lpstr>تولید کنندگان تایر در ایران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تحلیل صنعت تایر</dc:title>
  <dc:creator>kavian</dc:creator>
  <cp:lastModifiedBy>kavian</cp:lastModifiedBy>
  <cp:revision>1</cp:revision>
  <dcterms:created xsi:type="dcterms:W3CDTF">2019-09-20T12:20:24Z</dcterms:created>
  <dcterms:modified xsi:type="dcterms:W3CDTF">2019-09-20T12:20:40Z</dcterms:modified>
</cp:coreProperties>
</file>