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2" r:id="rId2"/>
    <p:sldId id="318" r:id="rId3"/>
    <p:sldId id="259" r:id="rId4"/>
    <p:sldId id="261" r:id="rId5"/>
    <p:sldId id="263" r:id="rId6"/>
    <p:sldId id="264" r:id="rId7"/>
    <p:sldId id="265" r:id="rId8"/>
    <p:sldId id="319" r:id="rId9"/>
    <p:sldId id="320" r:id="rId10"/>
    <p:sldId id="321" r:id="rId11"/>
    <p:sldId id="322" r:id="rId12"/>
    <p:sldId id="323" r:id="rId13"/>
    <p:sldId id="266" r:id="rId14"/>
    <p:sldId id="31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C3B3D-0B08-49CF-BC1D-89CD08D634FB}" type="datetimeFigureOut">
              <a:rPr lang="en-US" smtClean="0"/>
              <a:t>9/18/2019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1C534-51E9-4033-9C34-24E794A7ECF6}" type="slidenum">
              <a:rPr lang="en-US" smtClean="0"/>
              <a:t>‹#›</a:t>
            </a:fld>
            <a:endParaRPr lang="en-US"/>
          </a:p>
        </p:txBody>
      </p:sp>
    </p:spTree>
    <p:extLst>
      <p:ext uri="{BB962C8B-B14F-4D97-AF65-F5344CB8AC3E}">
        <p14:creationId xmlns:p14="http://schemas.microsoft.com/office/powerpoint/2010/main" val="362824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1C534-51E9-4033-9C34-24E794A7ECF6}" type="slidenum">
              <a:rPr lang="en-US" smtClean="0"/>
              <a:t>2</a:t>
            </a:fld>
            <a:endParaRPr lang="en-US"/>
          </a:p>
        </p:txBody>
      </p:sp>
    </p:spTree>
    <p:extLst>
      <p:ext uri="{BB962C8B-B14F-4D97-AF65-F5344CB8AC3E}">
        <p14:creationId xmlns:p14="http://schemas.microsoft.com/office/powerpoint/2010/main" val="150310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C7F29F-51C9-427E-A2DF-5E6DD934DD8B}"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120763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7F29F-51C9-427E-A2DF-5E6DD934DD8B}"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370248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7F29F-51C9-427E-A2DF-5E6DD934DD8B}"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428882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7F29F-51C9-427E-A2DF-5E6DD934DD8B}"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377685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7F29F-51C9-427E-A2DF-5E6DD934DD8B}"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285263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C7F29F-51C9-427E-A2DF-5E6DD934DD8B}"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17343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C7F29F-51C9-427E-A2DF-5E6DD934DD8B}"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323814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C7F29F-51C9-427E-A2DF-5E6DD934DD8B}"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265436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7F29F-51C9-427E-A2DF-5E6DD934DD8B}"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147108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7F29F-51C9-427E-A2DF-5E6DD934DD8B}"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51348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7F29F-51C9-427E-A2DF-5E6DD934DD8B}"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7729C-2586-4F6C-83AB-FBF47B1F372A}" type="slidenum">
              <a:rPr lang="en-US" smtClean="0"/>
              <a:t>‹#›</a:t>
            </a:fld>
            <a:endParaRPr lang="en-US"/>
          </a:p>
        </p:txBody>
      </p:sp>
    </p:spTree>
    <p:extLst>
      <p:ext uri="{BB962C8B-B14F-4D97-AF65-F5344CB8AC3E}">
        <p14:creationId xmlns:p14="http://schemas.microsoft.com/office/powerpoint/2010/main" val="42908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7F29F-51C9-427E-A2DF-5E6DD934DD8B}" type="datetimeFigureOut">
              <a:rPr lang="en-US" smtClean="0"/>
              <a:t>9/18/2019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7729C-2586-4F6C-83AB-FBF47B1F372A}" type="slidenum">
              <a:rPr lang="en-US" smtClean="0"/>
              <a:t>‹#›</a:t>
            </a:fld>
            <a:endParaRPr lang="en-US"/>
          </a:p>
        </p:txBody>
      </p:sp>
    </p:spTree>
    <p:extLst>
      <p:ext uri="{BB962C8B-B14F-4D97-AF65-F5344CB8AC3E}">
        <p14:creationId xmlns:p14="http://schemas.microsoft.com/office/powerpoint/2010/main" val="173004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54"/>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573"/>
          <p:cNvGrpSpPr>
            <a:grpSpLocks noChangeAspect="1"/>
          </p:cNvGrpSpPr>
          <p:nvPr/>
        </p:nvGrpSpPr>
        <p:grpSpPr bwMode="auto">
          <a:xfrm flipH="1">
            <a:off x="1144" y="1430531"/>
            <a:ext cx="3187148" cy="3825939"/>
            <a:chOff x="1932" y="1428"/>
            <a:chExt cx="1106" cy="1460"/>
          </a:xfrm>
          <a:solidFill>
            <a:srgbClr val="007434"/>
          </a:solidFill>
        </p:grpSpPr>
        <p:sp>
          <p:nvSpPr>
            <p:cNvPr id="5" name="Freeform 574"/>
            <p:cNvSpPr>
              <a:spLocks/>
            </p:cNvSpPr>
            <p:nvPr/>
          </p:nvSpPr>
          <p:spPr bwMode="auto">
            <a:xfrm>
              <a:off x="2430" y="1494"/>
              <a:ext cx="290" cy="460"/>
            </a:xfrm>
            <a:custGeom>
              <a:avLst/>
              <a:gdLst>
                <a:gd name="T0" fmla="*/ 99 w 177"/>
                <a:gd name="T1" fmla="*/ 281 h 281"/>
                <a:gd name="T2" fmla="*/ 177 w 177"/>
                <a:gd name="T3" fmla="*/ 238 h 281"/>
                <a:gd name="T4" fmla="*/ 30 w 177"/>
                <a:gd name="T5" fmla="*/ 76 h 281"/>
                <a:gd name="T6" fmla="*/ 82 w 177"/>
                <a:gd name="T7" fmla="*/ 3 h 281"/>
                <a:gd name="T8" fmla="*/ 76 w 177"/>
                <a:gd name="T9" fmla="*/ 0 h 281"/>
                <a:gd name="T10" fmla="*/ 25 w 177"/>
                <a:gd name="T11" fmla="*/ 74 h 281"/>
                <a:gd name="T12" fmla="*/ 173 w 177"/>
                <a:gd name="T13" fmla="*/ 234 h 281"/>
                <a:gd name="T14" fmla="*/ 99 w 177"/>
                <a:gd name="T15" fmla="*/ 276 h 281"/>
                <a:gd name="T16" fmla="*/ 22 w 177"/>
                <a:gd name="T17" fmla="*/ 179 h 281"/>
                <a:gd name="T18" fmla="*/ 0 w 177"/>
                <a:gd name="T19" fmla="*/ 203 h 281"/>
                <a:gd name="T20" fmla="*/ 3 w 177"/>
                <a:gd name="T21" fmla="*/ 206 h 281"/>
                <a:gd name="T22" fmla="*/ 25 w 177"/>
                <a:gd name="T23" fmla="*/ 183 h 281"/>
                <a:gd name="T24" fmla="*/ 99 w 177"/>
                <a:gd name="T2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81">
                  <a:moveTo>
                    <a:pt x="99" y="281"/>
                  </a:moveTo>
                  <a:cubicBezTo>
                    <a:pt x="125" y="266"/>
                    <a:pt x="151" y="252"/>
                    <a:pt x="177" y="238"/>
                  </a:cubicBezTo>
                  <a:cubicBezTo>
                    <a:pt x="144" y="175"/>
                    <a:pt x="95" y="119"/>
                    <a:pt x="30" y="76"/>
                  </a:cubicBezTo>
                  <a:cubicBezTo>
                    <a:pt x="48" y="51"/>
                    <a:pt x="65" y="27"/>
                    <a:pt x="82" y="3"/>
                  </a:cubicBezTo>
                  <a:cubicBezTo>
                    <a:pt x="80" y="2"/>
                    <a:pt x="78" y="1"/>
                    <a:pt x="76" y="0"/>
                  </a:cubicBezTo>
                  <a:cubicBezTo>
                    <a:pt x="59" y="24"/>
                    <a:pt x="42" y="49"/>
                    <a:pt x="25" y="74"/>
                  </a:cubicBezTo>
                  <a:cubicBezTo>
                    <a:pt x="90" y="116"/>
                    <a:pt x="139" y="171"/>
                    <a:pt x="173" y="234"/>
                  </a:cubicBezTo>
                  <a:cubicBezTo>
                    <a:pt x="148" y="248"/>
                    <a:pt x="123" y="262"/>
                    <a:pt x="99" y="276"/>
                  </a:cubicBezTo>
                  <a:cubicBezTo>
                    <a:pt x="79" y="240"/>
                    <a:pt x="54" y="207"/>
                    <a:pt x="22" y="179"/>
                  </a:cubicBezTo>
                  <a:cubicBezTo>
                    <a:pt x="15" y="187"/>
                    <a:pt x="7" y="195"/>
                    <a:pt x="0" y="203"/>
                  </a:cubicBezTo>
                  <a:cubicBezTo>
                    <a:pt x="1" y="204"/>
                    <a:pt x="2" y="205"/>
                    <a:pt x="3" y="206"/>
                  </a:cubicBezTo>
                  <a:cubicBezTo>
                    <a:pt x="10" y="198"/>
                    <a:pt x="18" y="191"/>
                    <a:pt x="25" y="183"/>
                  </a:cubicBezTo>
                  <a:cubicBezTo>
                    <a:pt x="56" y="212"/>
                    <a:pt x="81" y="245"/>
                    <a:pt x="99"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 name="Freeform 575"/>
            <p:cNvSpPr>
              <a:spLocks/>
            </p:cNvSpPr>
            <p:nvPr/>
          </p:nvSpPr>
          <p:spPr bwMode="auto">
            <a:xfrm>
              <a:off x="2533" y="1478"/>
              <a:ext cx="52" cy="37"/>
            </a:xfrm>
            <a:custGeom>
              <a:avLst/>
              <a:gdLst>
                <a:gd name="T0" fmla="*/ 14 w 32"/>
                <a:gd name="T1" fmla="*/ 14 h 23"/>
                <a:gd name="T2" fmla="*/ 31 w 32"/>
                <a:gd name="T3" fmla="*/ 22 h 23"/>
                <a:gd name="T4" fmla="*/ 18 w 32"/>
                <a:gd name="T5" fmla="*/ 8 h 23"/>
                <a:gd name="T6" fmla="*/ 1 w 32"/>
                <a:gd name="T7" fmla="*/ 2 h 23"/>
                <a:gd name="T8" fmla="*/ 14 w 32"/>
                <a:gd name="T9" fmla="*/ 14 h 23"/>
              </a:gdLst>
              <a:ahLst/>
              <a:cxnLst>
                <a:cxn ang="0">
                  <a:pos x="T0" y="T1"/>
                </a:cxn>
                <a:cxn ang="0">
                  <a:pos x="T2" y="T3"/>
                </a:cxn>
                <a:cxn ang="0">
                  <a:pos x="T4" y="T5"/>
                </a:cxn>
                <a:cxn ang="0">
                  <a:pos x="T6" y="T7"/>
                </a:cxn>
                <a:cxn ang="0">
                  <a:pos x="T8" y="T9"/>
                </a:cxn>
              </a:cxnLst>
              <a:rect l="0" t="0" r="r" b="b"/>
              <a:pathLst>
                <a:path w="32" h="23">
                  <a:moveTo>
                    <a:pt x="14" y="14"/>
                  </a:moveTo>
                  <a:cubicBezTo>
                    <a:pt x="22" y="20"/>
                    <a:pt x="30" y="23"/>
                    <a:pt x="31" y="22"/>
                  </a:cubicBezTo>
                  <a:cubicBezTo>
                    <a:pt x="32" y="20"/>
                    <a:pt x="27" y="14"/>
                    <a:pt x="18" y="8"/>
                  </a:cubicBezTo>
                  <a:cubicBezTo>
                    <a:pt x="10" y="3"/>
                    <a:pt x="2" y="0"/>
                    <a:pt x="1" y="2"/>
                  </a:cubicBezTo>
                  <a:cubicBezTo>
                    <a:pt x="0" y="3"/>
                    <a:pt x="6" y="9"/>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Freeform 576"/>
            <p:cNvSpPr>
              <a:spLocks/>
            </p:cNvSpPr>
            <p:nvPr/>
          </p:nvSpPr>
          <p:spPr bwMode="auto">
            <a:xfrm>
              <a:off x="2453" y="1599"/>
              <a:ext cx="46" cy="33"/>
            </a:xfrm>
            <a:custGeom>
              <a:avLst/>
              <a:gdLst>
                <a:gd name="T0" fmla="*/ 12 w 28"/>
                <a:gd name="T1" fmla="*/ 13 h 20"/>
                <a:gd name="T2" fmla="*/ 27 w 28"/>
                <a:gd name="T3" fmla="*/ 19 h 20"/>
                <a:gd name="T4" fmla="*/ 16 w 28"/>
                <a:gd name="T5" fmla="*/ 7 h 20"/>
                <a:gd name="T6" fmla="*/ 1 w 28"/>
                <a:gd name="T7" fmla="*/ 2 h 20"/>
                <a:gd name="T8" fmla="*/ 12 w 28"/>
                <a:gd name="T9" fmla="*/ 13 h 20"/>
              </a:gdLst>
              <a:ahLst/>
              <a:cxnLst>
                <a:cxn ang="0">
                  <a:pos x="T0" y="T1"/>
                </a:cxn>
                <a:cxn ang="0">
                  <a:pos x="T2" y="T3"/>
                </a:cxn>
                <a:cxn ang="0">
                  <a:pos x="T4" y="T5"/>
                </a:cxn>
                <a:cxn ang="0">
                  <a:pos x="T6" y="T7"/>
                </a:cxn>
                <a:cxn ang="0">
                  <a:pos x="T8" y="T9"/>
                </a:cxn>
              </a:cxnLst>
              <a:rect l="0" t="0" r="r" b="b"/>
              <a:pathLst>
                <a:path w="28" h="20">
                  <a:moveTo>
                    <a:pt x="12" y="13"/>
                  </a:moveTo>
                  <a:cubicBezTo>
                    <a:pt x="19" y="18"/>
                    <a:pt x="25" y="20"/>
                    <a:pt x="27" y="19"/>
                  </a:cubicBezTo>
                  <a:cubicBezTo>
                    <a:pt x="28" y="17"/>
                    <a:pt x="23" y="12"/>
                    <a:pt x="16" y="7"/>
                  </a:cubicBezTo>
                  <a:cubicBezTo>
                    <a:pt x="9" y="3"/>
                    <a:pt x="2" y="0"/>
                    <a:pt x="1" y="2"/>
                  </a:cubicBezTo>
                  <a:cubicBezTo>
                    <a:pt x="0" y="4"/>
                    <a:pt x="5" y="9"/>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577"/>
            <p:cNvSpPr>
              <a:spLocks/>
            </p:cNvSpPr>
            <p:nvPr/>
          </p:nvSpPr>
          <p:spPr bwMode="auto">
            <a:xfrm>
              <a:off x="2420" y="1817"/>
              <a:ext cx="26" cy="23"/>
            </a:xfrm>
            <a:custGeom>
              <a:avLst/>
              <a:gdLst>
                <a:gd name="T0" fmla="*/ 6 w 16"/>
                <a:gd name="T1" fmla="*/ 9 h 14"/>
                <a:gd name="T2" fmla="*/ 14 w 16"/>
                <a:gd name="T3" fmla="*/ 13 h 14"/>
                <a:gd name="T4" fmla="*/ 10 w 16"/>
                <a:gd name="T5" fmla="*/ 5 h 14"/>
                <a:gd name="T6" fmla="*/ 1 w 16"/>
                <a:gd name="T7" fmla="*/ 1 h 14"/>
                <a:gd name="T8" fmla="*/ 6 w 16"/>
                <a:gd name="T9" fmla="*/ 9 h 14"/>
              </a:gdLst>
              <a:ahLst/>
              <a:cxnLst>
                <a:cxn ang="0">
                  <a:pos x="T0" y="T1"/>
                </a:cxn>
                <a:cxn ang="0">
                  <a:pos x="T2" y="T3"/>
                </a:cxn>
                <a:cxn ang="0">
                  <a:pos x="T4" y="T5"/>
                </a:cxn>
                <a:cxn ang="0">
                  <a:pos x="T6" y="T7"/>
                </a:cxn>
                <a:cxn ang="0">
                  <a:pos x="T8" y="T9"/>
                </a:cxn>
              </a:cxnLst>
              <a:rect l="0" t="0" r="r" b="b"/>
              <a:pathLst>
                <a:path w="16" h="14">
                  <a:moveTo>
                    <a:pt x="6" y="9"/>
                  </a:moveTo>
                  <a:cubicBezTo>
                    <a:pt x="9" y="13"/>
                    <a:pt x="13" y="14"/>
                    <a:pt x="14" y="13"/>
                  </a:cubicBezTo>
                  <a:cubicBezTo>
                    <a:pt x="16" y="12"/>
                    <a:pt x="14" y="8"/>
                    <a:pt x="10" y="5"/>
                  </a:cubicBezTo>
                  <a:cubicBezTo>
                    <a:pt x="6" y="2"/>
                    <a:pt x="2" y="0"/>
                    <a:pt x="1" y="1"/>
                  </a:cubicBezTo>
                  <a:cubicBezTo>
                    <a:pt x="0" y="2"/>
                    <a:pt x="2" y="6"/>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Freeform 578"/>
            <p:cNvSpPr>
              <a:spLocks/>
            </p:cNvSpPr>
            <p:nvPr/>
          </p:nvSpPr>
          <p:spPr bwMode="auto">
            <a:xfrm>
              <a:off x="2704" y="1858"/>
              <a:ext cx="27" cy="44"/>
            </a:xfrm>
            <a:custGeom>
              <a:avLst/>
              <a:gdLst>
                <a:gd name="T0" fmla="*/ 5 w 17"/>
                <a:gd name="T1" fmla="*/ 15 h 27"/>
                <a:gd name="T2" fmla="*/ 15 w 17"/>
                <a:gd name="T3" fmla="*/ 26 h 27"/>
                <a:gd name="T4" fmla="*/ 11 w 17"/>
                <a:gd name="T5" fmla="*/ 12 h 27"/>
                <a:gd name="T6" fmla="*/ 2 w 17"/>
                <a:gd name="T7" fmla="*/ 1 h 27"/>
                <a:gd name="T8" fmla="*/ 5 w 17"/>
                <a:gd name="T9" fmla="*/ 15 h 27"/>
              </a:gdLst>
              <a:ahLst/>
              <a:cxnLst>
                <a:cxn ang="0">
                  <a:pos x="T0" y="T1"/>
                </a:cxn>
                <a:cxn ang="0">
                  <a:pos x="T2" y="T3"/>
                </a:cxn>
                <a:cxn ang="0">
                  <a:pos x="T4" y="T5"/>
                </a:cxn>
                <a:cxn ang="0">
                  <a:pos x="T6" y="T7"/>
                </a:cxn>
                <a:cxn ang="0">
                  <a:pos x="T8" y="T9"/>
                </a:cxn>
              </a:cxnLst>
              <a:rect l="0" t="0" r="r" b="b"/>
              <a:pathLst>
                <a:path w="17" h="27">
                  <a:moveTo>
                    <a:pt x="5" y="15"/>
                  </a:moveTo>
                  <a:cubicBezTo>
                    <a:pt x="9" y="22"/>
                    <a:pt x="13" y="27"/>
                    <a:pt x="15" y="26"/>
                  </a:cubicBezTo>
                  <a:cubicBezTo>
                    <a:pt x="17" y="25"/>
                    <a:pt x="15" y="19"/>
                    <a:pt x="11" y="12"/>
                  </a:cubicBezTo>
                  <a:cubicBezTo>
                    <a:pt x="8" y="5"/>
                    <a:pt x="3" y="0"/>
                    <a:pt x="2" y="1"/>
                  </a:cubicBezTo>
                  <a:cubicBezTo>
                    <a:pt x="0" y="2"/>
                    <a:pt x="2" y="9"/>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579"/>
            <p:cNvSpPr>
              <a:spLocks/>
            </p:cNvSpPr>
            <p:nvPr/>
          </p:nvSpPr>
          <p:spPr bwMode="auto">
            <a:xfrm>
              <a:off x="2579" y="1931"/>
              <a:ext cx="25" cy="38"/>
            </a:xfrm>
            <a:custGeom>
              <a:avLst/>
              <a:gdLst>
                <a:gd name="T0" fmla="*/ 5 w 15"/>
                <a:gd name="T1" fmla="*/ 13 h 23"/>
                <a:gd name="T2" fmla="*/ 13 w 15"/>
                <a:gd name="T3" fmla="*/ 22 h 23"/>
                <a:gd name="T4" fmla="*/ 11 w 15"/>
                <a:gd name="T5" fmla="*/ 10 h 23"/>
                <a:gd name="T6" fmla="*/ 2 w 15"/>
                <a:gd name="T7" fmla="*/ 1 h 23"/>
                <a:gd name="T8" fmla="*/ 5 w 15"/>
                <a:gd name="T9" fmla="*/ 13 h 23"/>
              </a:gdLst>
              <a:ahLst/>
              <a:cxnLst>
                <a:cxn ang="0">
                  <a:pos x="T0" y="T1"/>
                </a:cxn>
                <a:cxn ang="0">
                  <a:pos x="T2" y="T3"/>
                </a:cxn>
                <a:cxn ang="0">
                  <a:pos x="T4" y="T5"/>
                </a:cxn>
                <a:cxn ang="0">
                  <a:pos x="T6" y="T7"/>
                </a:cxn>
                <a:cxn ang="0">
                  <a:pos x="T8" y="T9"/>
                </a:cxn>
              </a:cxnLst>
              <a:rect l="0" t="0" r="r" b="b"/>
              <a:pathLst>
                <a:path w="15" h="23">
                  <a:moveTo>
                    <a:pt x="5" y="13"/>
                  </a:moveTo>
                  <a:cubicBezTo>
                    <a:pt x="8" y="19"/>
                    <a:pt x="11" y="23"/>
                    <a:pt x="13" y="22"/>
                  </a:cubicBezTo>
                  <a:cubicBezTo>
                    <a:pt x="15" y="21"/>
                    <a:pt x="14" y="16"/>
                    <a:pt x="11" y="10"/>
                  </a:cubicBezTo>
                  <a:cubicBezTo>
                    <a:pt x="8" y="4"/>
                    <a:pt x="4" y="0"/>
                    <a:pt x="2" y="1"/>
                  </a:cubicBezTo>
                  <a:cubicBezTo>
                    <a:pt x="0" y="2"/>
                    <a:pt x="2" y="8"/>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580"/>
            <p:cNvSpPr>
              <a:spLocks/>
            </p:cNvSpPr>
            <p:nvPr/>
          </p:nvSpPr>
          <p:spPr bwMode="auto">
            <a:xfrm>
              <a:off x="2459" y="1782"/>
              <a:ext cx="21" cy="20"/>
            </a:xfrm>
            <a:custGeom>
              <a:avLst/>
              <a:gdLst>
                <a:gd name="T0" fmla="*/ 5 w 13"/>
                <a:gd name="T1" fmla="*/ 8 h 12"/>
                <a:gd name="T2" fmla="*/ 12 w 13"/>
                <a:gd name="T3" fmla="*/ 12 h 12"/>
                <a:gd name="T4" fmla="*/ 8 w 13"/>
                <a:gd name="T5" fmla="*/ 5 h 12"/>
                <a:gd name="T6" fmla="*/ 1 w 13"/>
                <a:gd name="T7" fmla="*/ 1 h 12"/>
                <a:gd name="T8" fmla="*/ 5 w 13"/>
                <a:gd name="T9" fmla="*/ 8 h 12"/>
              </a:gdLst>
              <a:ahLst/>
              <a:cxnLst>
                <a:cxn ang="0">
                  <a:pos x="T0" y="T1"/>
                </a:cxn>
                <a:cxn ang="0">
                  <a:pos x="T2" y="T3"/>
                </a:cxn>
                <a:cxn ang="0">
                  <a:pos x="T4" y="T5"/>
                </a:cxn>
                <a:cxn ang="0">
                  <a:pos x="T6" y="T7"/>
                </a:cxn>
                <a:cxn ang="0">
                  <a:pos x="T8" y="T9"/>
                </a:cxn>
              </a:cxnLst>
              <a:rect l="0" t="0" r="r" b="b"/>
              <a:pathLst>
                <a:path w="13" h="12">
                  <a:moveTo>
                    <a:pt x="5" y="8"/>
                  </a:moveTo>
                  <a:cubicBezTo>
                    <a:pt x="8" y="11"/>
                    <a:pt x="11" y="12"/>
                    <a:pt x="12" y="12"/>
                  </a:cubicBezTo>
                  <a:cubicBezTo>
                    <a:pt x="13" y="11"/>
                    <a:pt x="11" y="8"/>
                    <a:pt x="8" y="5"/>
                  </a:cubicBezTo>
                  <a:cubicBezTo>
                    <a:pt x="5" y="2"/>
                    <a:pt x="1" y="0"/>
                    <a:pt x="1" y="1"/>
                  </a:cubicBezTo>
                  <a:cubicBezTo>
                    <a:pt x="0" y="2"/>
                    <a:pt x="2" y="5"/>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581"/>
            <p:cNvSpPr>
              <a:spLocks/>
            </p:cNvSpPr>
            <p:nvPr/>
          </p:nvSpPr>
          <p:spPr bwMode="auto">
            <a:xfrm>
              <a:off x="2261" y="1830"/>
              <a:ext cx="228" cy="337"/>
            </a:xfrm>
            <a:custGeom>
              <a:avLst/>
              <a:gdLst>
                <a:gd name="T0" fmla="*/ 54 w 139"/>
                <a:gd name="T1" fmla="*/ 206 h 206"/>
                <a:gd name="T2" fmla="*/ 138 w 139"/>
                <a:gd name="T3" fmla="*/ 179 h 206"/>
                <a:gd name="T4" fmla="*/ 73 w 139"/>
                <a:gd name="T5" fmla="*/ 64 h 206"/>
                <a:gd name="T6" fmla="*/ 139 w 139"/>
                <a:gd name="T7" fmla="*/ 3 h 206"/>
                <a:gd name="T8" fmla="*/ 136 w 139"/>
                <a:gd name="T9" fmla="*/ 0 h 206"/>
                <a:gd name="T10" fmla="*/ 70 w 139"/>
                <a:gd name="T11" fmla="*/ 62 h 206"/>
                <a:gd name="T12" fmla="*/ 136 w 139"/>
                <a:gd name="T13" fmla="*/ 176 h 206"/>
                <a:gd name="T14" fmla="*/ 55 w 139"/>
                <a:gd name="T15" fmla="*/ 203 h 206"/>
                <a:gd name="T16" fmla="*/ 27 w 139"/>
                <a:gd name="T17" fmla="*/ 144 h 206"/>
                <a:gd name="T18" fmla="*/ 0 w 139"/>
                <a:gd name="T19" fmla="*/ 163 h 206"/>
                <a:gd name="T20" fmla="*/ 1 w 139"/>
                <a:gd name="T21" fmla="*/ 165 h 206"/>
                <a:gd name="T22" fmla="*/ 27 w 139"/>
                <a:gd name="T23" fmla="*/ 147 h 206"/>
                <a:gd name="T24" fmla="*/ 54 w 139"/>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206">
                  <a:moveTo>
                    <a:pt x="54" y="206"/>
                  </a:moveTo>
                  <a:cubicBezTo>
                    <a:pt x="82" y="197"/>
                    <a:pt x="110" y="188"/>
                    <a:pt x="138" y="179"/>
                  </a:cubicBezTo>
                  <a:cubicBezTo>
                    <a:pt x="126" y="137"/>
                    <a:pt x="105" y="97"/>
                    <a:pt x="73" y="64"/>
                  </a:cubicBezTo>
                  <a:cubicBezTo>
                    <a:pt x="95" y="44"/>
                    <a:pt x="117" y="23"/>
                    <a:pt x="139" y="3"/>
                  </a:cubicBezTo>
                  <a:cubicBezTo>
                    <a:pt x="138" y="2"/>
                    <a:pt x="137" y="1"/>
                    <a:pt x="136" y="0"/>
                  </a:cubicBezTo>
                  <a:cubicBezTo>
                    <a:pt x="114" y="21"/>
                    <a:pt x="92" y="42"/>
                    <a:pt x="70" y="62"/>
                  </a:cubicBezTo>
                  <a:cubicBezTo>
                    <a:pt x="102" y="95"/>
                    <a:pt x="123" y="134"/>
                    <a:pt x="136" y="176"/>
                  </a:cubicBezTo>
                  <a:cubicBezTo>
                    <a:pt x="109" y="185"/>
                    <a:pt x="82" y="194"/>
                    <a:pt x="55" y="203"/>
                  </a:cubicBezTo>
                  <a:cubicBezTo>
                    <a:pt x="49" y="182"/>
                    <a:pt x="39" y="162"/>
                    <a:pt x="27" y="144"/>
                  </a:cubicBezTo>
                  <a:cubicBezTo>
                    <a:pt x="18" y="151"/>
                    <a:pt x="9" y="157"/>
                    <a:pt x="0" y="163"/>
                  </a:cubicBezTo>
                  <a:cubicBezTo>
                    <a:pt x="0" y="164"/>
                    <a:pt x="1" y="164"/>
                    <a:pt x="1" y="165"/>
                  </a:cubicBezTo>
                  <a:cubicBezTo>
                    <a:pt x="10" y="159"/>
                    <a:pt x="18" y="153"/>
                    <a:pt x="27" y="147"/>
                  </a:cubicBezTo>
                  <a:cubicBezTo>
                    <a:pt x="39" y="165"/>
                    <a:pt x="48" y="185"/>
                    <a:pt x="54"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582"/>
            <p:cNvSpPr>
              <a:spLocks/>
            </p:cNvSpPr>
            <p:nvPr/>
          </p:nvSpPr>
          <p:spPr bwMode="auto">
            <a:xfrm>
              <a:off x="2471" y="1817"/>
              <a:ext cx="31" cy="33"/>
            </a:xfrm>
            <a:custGeom>
              <a:avLst/>
              <a:gdLst>
                <a:gd name="T0" fmla="*/ 7 w 19"/>
                <a:gd name="T1" fmla="*/ 12 h 20"/>
                <a:gd name="T2" fmla="*/ 17 w 19"/>
                <a:gd name="T3" fmla="*/ 18 h 20"/>
                <a:gd name="T4" fmla="*/ 12 w 19"/>
                <a:gd name="T5" fmla="*/ 7 h 20"/>
                <a:gd name="T6" fmla="*/ 1 w 19"/>
                <a:gd name="T7" fmla="*/ 1 h 20"/>
                <a:gd name="T8" fmla="*/ 7 w 19"/>
                <a:gd name="T9" fmla="*/ 12 h 20"/>
              </a:gdLst>
              <a:ahLst/>
              <a:cxnLst>
                <a:cxn ang="0">
                  <a:pos x="T0" y="T1"/>
                </a:cxn>
                <a:cxn ang="0">
                  <a:pos x="T2" y="T3"/>
                </a:cxn>
                <a:cxn ang="0">
                  <a:pos x="T4" y="T5"/>
                </a:cxn>
                <a:cxn ang="0">
                  <a:pos x="T6" y="T7"/>
                </a:cxn>
                <a:cxn ang="0">
                  <a:pos x="T8" y="T9"/>
                </a:cxn>
              </a:cxnLst>
              <a:rect l="0" t="0" r="r" b="b"/>
              <a:pathLst>
                <a:path w="19" h="20">
                  <a:moveTo>
                    <a:pt x="7" y="12"/>
                  </a:moveTo>
                  <a:cubicBezTo>
                    <a:pt x="11" y="17"/>
                    <a:pt x="16" y="20"/>
                    <a:pt x="17" y="18"/>
                  </a:cubicBezTo>
                  <a:cubicBezTo>
                    <a:pt x="19" y="17"/>
                    <a:pt x="17" y="12"/>
                    <a:pt x="12" y="7"/>
                  </a:cubicBezTo>
                  <a:cubicBezTo>
                    <a:pt x="8" y="3"/>
                    <a:pt x="3" y="0"/>
                    <a:pt x="1" y="1"/>
                  </a:cubicBezTo>
                  <a:cubicBezTo>
                    <a:pt x="0" y="3"/>
                    <a:pt x="3" y="8"/>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583"/>
            <p:cNvSpPr>
              <a:spLocks/>
            </p:cNvSpPr>
            <p:nvPr/>
          </p:nvSpPr>
          <p:spPr bwMode="auto">
            <a:xfrm>
              <a:off x="2366" y="1920"/>
              <a:ext cx="26" cy="26"/>
            </a:xfrm>
            <a:custGeom>
              <a:avLst/>
              <a:gdLst>
                <a:gd name="T0" fmla="*/ 5 w 16"/>
                <a:gd name="T1" fmla="*/ 10 h 16"/>
                <a:gd name="T2" fmla="*/ 14 w 16"/>
                <a:gd name="T3" fmla="*/ 14 h 16"/>
                <a:gd name="T4" fmla="*/ 11 w 16"/>
                <a:gd name="T5" fmla="*/ 5 h 16"/>
                <a:gd name="T6" fmla="*/ 2 w 16"/>
                <a:gd name="T7" fmla="*/ 1 h 16"/>
                <a:gd name="T8" fmla="*/ 5 w 16"/>
                <a:gd name="T9" fmla="*/ 10 h 16"/>
              </a:gdLst>
              <a:ahLst/>
              <a:cxnLst>
                <a:cxn ang="0">
                  <a:pos x="T0" y="T1"/>
                </a:cxn>
                <a:cxn ang="0">
                  <a:pos x="T2" y="T3"/>
                </a:cxn>
                <a:cxn ang="0">
                  <a:pos x="T4" y="T5"/>
                </a:cxn>
                <a:cxn ang="0">
                  <a:pos x="T6" y="T7"/>
                </a:cxn>
                <a:cxn ang="0">
                  <a:pos x="T8" y="T9"/>
                </a:cxn>
              </a:cxnLst>
              <a:rect l="0" t="0" r="r" b="b"/>
              <a:pathLst>
                <a:path w="16" h="16">
                  <a:moveTo>
                    <a:pt x="5" y="10"/>
                  </a:moveTo>
                  <a:cubicBezTo>
                    <a:pt x="9" y="14"/>
                    <a:pt x="13" y="16"/>
                    <a:pt x="14" y="14"/>
                  </a:cubicBezTo>
                  <a:cubicBezTo>
                    <a:pt x="16" y="13"/>
                    <a:pt x="14" y="9"/>
                    <a:pt x="11" y="5"/>
                  </a:cubicBezTo>
                  <a:cubicBezTo>
                    <a:pt x="7" y="2"/>
                    <a:pt x="3" y="0"/>
                    <a:pt x="2" y="1"/>
                  </a:cubicBezTo>
                  <a:cubicBezTo>
                    <a:pt x="0" y="3"/>
                    <a:pt x="2" y="7"/>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584"/>
            <p:cNvSpPr>
              <a:spLocks/>
            </p:cNvSpPr>
            <p:nvPr/>
          </p:nvSpPr>
          <p:spPr bwMode="auto">
            <a:xfrm>
              <a:off x="2256" y="2090"/>
              <a:ext cx="13" cy="15"/>
            </a:xfrm>
            <a:custGeom>
              <a:avLst/>
              <a:gdLst>
                <a:gd name="T0" fmla="*/ 2 w 8"/>
                <a:gd name="T1" fmla="*/ 7 h 9"/>
                <a:gd name="T2" fmla="*/ 6 w 8"/>
                <a:gd name="T3" fmla="*/ 9 h 9"/>
                <a:gd name="T4" fmla="*/ 6 w 8"/>
                <a:gd name="T5" fmla="*/ 3 h 9"/>
                <a:gd name="T6" fmla="*/ 1 w 8"/>
                <a:gd name="T7" fmla="*/ 1 h 9"/>
                <a:gd name="T8" fmla="*/ 2 w 8"/>
                <a:gd name="T9" fmla="*/ 7 h 9"/>
              </a:gdLst>
              <a:ahLst/>
              <a:cxnLst>
                <a:cxn ang="0">
                  <a:pos x="T0" y="T1"/>
                </a:cxn>
                <a:cxn ang="0">
                  <a:pos x="T2" y="T3"/>
                </a:cxn>
                <a:cxn ang="0">
                  <a:pos x="T4" y="T5"/>
                </a:cxn>
                <a:cxn ang="0">
                  <a:pos x="T6" y="T7"/>
                </a:cxn>
                <a:cxn ang="0">
                  <a:pos x="T8" y="T9"/>
                </a:cxn>
              </a:cxnLst>
              <a:rect l="0" t="0" r="r" b="b"/>
              <a:pathLst>
                <a:path w="8" h="9">
                  <a:moveTo>
                    <a:pt x="2" y="7"/>
                  </a:moveTo>
                  <a:cubicBezTo>
                    <a:pt x="3" y="9"/>
                    <a:pt x="5" y="9"/>
                    <a:pt x="6" y="9"/>
                  </a:cubicBezTo>
                  <a:cubicBezTo>
                    <a:pt x="8" y="8"/>
                    <a:pt x="8" y="5"/>
                    <a:pt x="6" y="3"/>
                  </a:cubicBezTo>
                  <a:cubicBezTo>
                    <a:pt x="5" y="1"/>
                    <a:pt x="3" y="0"/>
                    <a:pt x="1" y="1"/>
                  </a:cubicBezTo>
                  <a:cubicBezTo>
                    <a:pt x="0" y="2"/>
                    <a:pt x="0" y="5"/>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585"/>
            <p:cNvSpPr>
              <a:spLocks/>
            </p:cNvSpPr>
            <p:nvPr/>
          </p:nvSpPr>
          <p:spPr bwMode="auto">
            <a:xfrm>
              <a:off x="2479" y="2107"/>
              <a:ext cx="15" cy="29"/>
            </a:xfrm>
            <a:custGeom>
              <a:avLst/>
              <a:gdLst>
                <a:gd name="T0" fmla="*/ 1 w 9"/>
                <a:gd name="T1" fmla="*/ 10 h 18"/>
                <a:gd name="T2" fmla="*/ 7 w 9"/>
                <a:gd name="T3" fmla="*/ 17 h 18"/>
                <a:gd name="T4" fmla="*/ 8 w 9"/>
                <a:gd name="T5" fmla="*/ 8 h 18"/>
                <a:gd name="T6" fmla="*/ 2 w 9"/>
                <a:gd name="T7" fmla="*/ 0 h 18"/>
                <a:gd name="T8" fmla="*/ 1 w 9"/>
                <a:gd name="T9" fmla="*/ 10 h 18"/>
              </a:gdLst>
              <a:ahLst/>
              <a:cxnLst>
                <a:cxn ang="0">
                  <a:pos x="T0" y="T1"/>
                </a:cxn>
                <a:cxn ang="0">
                  <a:pos x="T2" y="T3"/>
                </a:cxn>
                <a:cxn ang="0">
                  <a:pos x="T4" y="T5"/>
                </a:cxn>
                <a:cxn ang="0">
                  <a:pos x="T6" y="T7"/>
                </a:cxn>
                <a:cxn ang="0">
                  <a:pos x="T8" y="T9"/>
                </a:cxn>
              </a:cxnLst>
              <a:rect l="0" t="0" r="r" b="b"/>
              <a:pathLst>
                <a:path w="9" h="18">
                  <a:moveTo>
                    <a:pt x="1" y="10"/>
                  </a:moveTo>
                  <a:cubicBezTo>
                    <a:pt x="2" y="14"/>
                    <a:pt x="5" y="18"/>
                    <a:pt x="7" y="17"/>
                  </a:cubicBezTo>
                  <a:cubicBezTo>
                    <a:pt x="8" y="17"/>
                    <a:pt x="9" y="12"/>
                    <a:pt x="8" y="8"/>
                  </a:cubicBezTo>
                  <a:cubicBezTo>
                    <a:pt x="6" y="3"/>
                    <a:pt x="4" y="0"/>
                    <a:pt x="2" y="0"/>
                  </a:cubicBezTo>
                  <a:cubicBezTo>
                    <a:pt x="0" y="1"/>
                    <a:pt x="0" y="5"/>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586"/>
            <p:cNvSpPr>
              <a:spLocks/>
            </p:cNvSpPr>
            <p:nvPr/>
          </p:nvSpPr>
          <p:spPr bwMode="auto">
            <a:xfrm>
              <a:off x="2343" y="2154"/>
              <a:ext cx="14" cy="22"/>
            </a:xfrm>
            <a:custGeom>
              <a:avLst/>
              <a:gdLst>
                <a:gd name="T0" fmla="*/ 1 w 9"/>
                <a:gd name="T1" fmla="*/ 8 h 13"/>
                <a:gd name="T2" fmla="*/ 6 w 9"/>
                <a:gd name="T3" fmla="*/ 13 h 13"/>
                <a:gd name="T4" fmla="*/ 8 w 9"/>
                <a:gd name="T5" fmla="*/ 6 h 13"/>
                <a:gd name="T6" fmla="*/ 2 w 9"/>
                <a:gd name="T7" fmla="*/ 1 h 13"/>
                <a:gd name="T8" fmla="*/ 1 w 9"/>
                <a:gd name="T9" fmla="*/ 8 h 13"/>
              </a:gdLst>
              <a:ahLst/>
              <a:cxnLst>
                <a:cxn ang="0">
                  <a:pos x="T0" y="T1"/>
                </a:cxn>
                <a:cxn ang="0">
                  <a:pos x="T2" y="T3"/>
                </a:cxn>
                <a:cxn ang="0">
                  <a:pos x="T4" y="T5"/>
                </a:cxn>
                <a:cxn ang="0">
                  <a:pos x="T6" y="T7"/>
                </a:cxn>
                <a:cxn ang="0">
                  <a:pos x="T8" y="T9"/>
                </a:cxn>
              </a:cxnLst>
              <a:rect l="0" t="0" r="r" b="b"/>
              <a:pathLst>
                <a:path w="9" h="13">
                  <a:moveTo>
                    <a:pt x="1" y="8"/>
                  </a:moveTo>
                  <a:cubicBezTo>
                    <a:pt x="2" y="11"/>
                    <a:pt x="4" y="13"/>
                    <a:pt x="6" y="13"/>
                  </a:cubicBezTo>
                  <a:cubicBezTo>
                    <a:pt x="8" y="12"/>
                    <a:pt x="9" y="9"/>
                    <a:pt x="8" y="6"/>
                  </a:cubicBezTo>
                  <a:cubicBezTo>
                    <a:pt x="7" y="2"/>
                    <a:pt x="4" y="0"/>
                    <a:pt x="2" y="1"/>
                  </a:cubicBezTo>
                  <a:cubicBezTo>
                    <a:pt x="1" y="2"/>
                    <a:pt x="0" y="5"/>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587"/>
            <p:cNvSpPr>
              <a:spLocks/>
            </p:cNvSpPr>
            <p:nvPr/>
          </p:nvSpPr>
          <p:spPr bwMode="auto">
            <a:xfrm>
              <a:off x="2300" y="2064"/>
              <a:ext cx="10" cy="13"/>
            </a:xfrm>
            <a:custGeom>
              <a:avLst/>
              <a:gdLst>
                <a:gd name="T0" fmla="*/ 1 w 6"/>
                <a:gd name="T1" fmla="*/ 5 h 8"/>
                <a:gd name="T2" fmla="*/ 5 w 6"/>
                <a:gd name="T3" fmla="*/ 7 h 8"/>
                <a:gd name="T4" fmla="*/ 5 w 6"/>
                <a:gd name="T5" fmla="*/ 2 h 8"/>
                <a:gd name="T6" fmla="*/ 1 w 6"/>
                <a:gd name="T7" fmla="*/ 0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2" y="7"/>
                    <a:pt x="4" y="8"/>
                    <a:pt x="5" y="7"/>
                  </a:cubicBezTo>
                  <a:cubicBezTo>
                    <a:pt x="6" y="6"/>
                    <a:pt x="6" y="4"/>
                    <a:pt x="5" y="2"/>
                  </a:cubicBezTo>
                  <a:cubicBezTo>
                    <a:pt x="4" y="0"/>
                    <a:pt x="2" y="0"/>
                    <a:pt x="1" y="0"/>
                  </a:cubicBezTo>
                  <a:cubicBezTo>
                    <a:pt x="0" y="1"/>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588"/>
            <p:cNvSpPr>
              <a:spLocks/>
            </p:cNvSpPr>
            <p:nvPr/>
          </p:nvSpPr>
          <p:spPr bwMode="auto">
            <a:xfrm>
              <a:off x="2502" y="1910"/>
              <a:ext cx="290" cy="370"/>
            </a:xfrm>
            <a:custGeom>
              <a:avLst/>
              <a:gdLst>
                <a:gd name="T0" fmla="*/ 43 w 177"/>
                <a:gd name="T1" fmla="*/ 225 h 226"/>
                <a:gd name="T2" fmla="*/ 130 w 177"/>
                <a:gd name="T3" fmla="*/ 226 h 226"/>
                <a:gd name="T4" fmla="*/ 96 w 177"/>
                <a:gd name="T5" fmla="*/ 42 h 226"/>
                <a:gd name="T6" fmla="*/ 177 w 177"/>
                <a:gd name="T7" fmla="*/ 5 h 226"/>
                <a:gd name="T8" fmla="*/ 175 w 177"/>
                <a:gd name="T9" fmla="*/ 0 h 226"/>
                <a:gd name="T10" fmla="*/ 93 w 177"/>
                <a:gd name="T11" fmla="*/ 38 h 226"/>
                <a:gd name="T12" fmla="*/ 129 w 177"/>
                <a:gd name="T13" fmla="*/ 221 h 226"/>
                <a:gd name="T14" fmla="*/ 45 w 177"/>
                <a:gd name="T15" fmla="*/ 221 h 226"/>
                <a:gd name="T16" fmla="*/ 31 w 177"/>
                <a:gd name="T17" fmla="*/ 119 h 226"/>
                <a:gd name="T18" fmla="*/ 0 w 177"/>
                <a:gd name="T19" fmla="*/ 128 h 226"/>
                <a:gd name="T20" fmla="*/ 1 w 177"/>
                <a:gd name="T21" fmla="*/ 132 h 226"/>
                <a:gd name="T22" fmla="*/ 31 w 177"/>
                <a:gd name="T23" fmla="*/ 122 h 226"/>
                <a:gd name="T24" fmla="*/ 43 w 177"/>
                <a:gd name="T2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26">
                  <a:moveTo>
                    <a:pt x="43" y="225"/>
                  </a:moveTo>
                  <a:cubicBezTo>
                    <a:pt x="72" y="225"/>
                    <a:pt x="101" y="226"/>
                    <a:pt x="130" y="226"/>
                  </a:cubicBezTo>
                  <a:cubicBezTo>
                    <a:pt x="132" y="163"/>
                    <a:pt x="121" y="100"/>
                    <a:pt x="96" y="42"/>
                  </a:cubicBezTo>
                  <a:cubicBezTo>
                    <a:pt x="123" y="30"/>
                    <a:pt x="150" y="17"/>
                    <a:pt x="177" y="5"/>
                  </a:cubicBezTo>
                  <a:cubicBezTo>
                    <a:pt x="176" y="3"/>
                    <a:pt x="176" y="2"/>
                    <a:pt x="175" y="0"/>
                  </a:cubicBezTo>
                  <a:cubicBezTo>
                    <a:pt x="148" y="13"/>
                    <a:pt x="120" y="26"/>
                    <a:pt x="93" y="38"/>
                  </a:cubicBezTo>
                  <a:cubicBezTo>
                    <a:pt x="118" y="96"/>
                    <a:pt x="130" y="158"/>
                    <a:pt x="129" y="221"/>
                  </a:cubicBezTo>
                  <a:cubicBezTo>
                    <a:pt x="101" y="221"/>
                    <a:pt x="73" y="221"/>
                    <a:pt x="45" y="221"/>
                  </a:cubicBezTo>
                  <a:cubicBezTo>
                    <a:pt x="45" y="187"/>
                    <a:pt x="41" y="152"/>
                    <a:pt x="31" y="119"/>
                  </a:cubicBezTo>
                  <a:cubicBezTo>
                    <a:pt x="21" y="122"/>
                    <a:pt x="11" y="125"/>
                    <a:pt x="0" y="128"/>
                  </a:cubicBezTo>
                  <a:cubicBezTo>
                    <a:pt x="1" y="129"/>
                    <a:pt x="1" y="130"/>
                    <a:pt x="1" y="132"/>
                  </a:cubicBezTo>
                  <a:cubicBezTo>
                    <a:pt x="11" y="129"/>
                    <a:pt x="21" y="125"/>
                    <a:pt x="31" y="122"/>
                  </a:cubicBezTo>
                  <a:cubicBezTo>
                    <a:pt x="40" y="156"/>
                    <a:pt x="44" y="191"/>
                    <a:pt x="43"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589"/>
            <p:cNvSpPr>
              <a:spLocks/>
            </p:cNvSpPr>
            <p:nvPr/>
          </p:nvSpPr>
          <p:spPr bwMode="auto">
            <a:xfrm>
              <a:off x="2777" y="1890"/>
              <a:ext cx="25" cy="48"/>
            </a:xfrm>
            <a:custGeom>
              <a:avLst/>
              <a:gdLst>
                <a:gd name="T0" fmla="*/ 5 w 15"/>
                <a:gd name="T1" fmla="*/ 16 h 29"/>
                <a:gd name="T2" fmla="*/ 14 w 15"/>
                <a:gd name="T3" fmla="*/ 28 h 29"/>
                <a:gd name="T4" fmla="*/ 11 w 15"/>
                <a:gd name="T5" fmla="*/ 13 h 29"/>
                <a:gd name="T6" fmla="*/ 2 w 15"/>
                <a:gd name="T7" fmla="*/ 1 h 29"/>
                <a:gd name="T8" fmla="*/ 5 w 15"/>
                <a:gd name="T9" fmla="*/ 16 h 29"/>
              </a:gdLst>
              <a:ahLst/>
              <a:cxnLst>
                <a:cxn ang="0">
                  <a:pos x="T0" y="T1"/>
                </a:cxn>
                <a:cxn ang="0">
                  <a:pos x="T2" y="T3"/>
                </a:cxn>
                <a:cxn ang="0">
                  <a:pos x="T4" y="T5"/>
                </a:cxn>
                <a:cxn ang="0">
                  <a:pos x="T6" y="T7"/>
                </a:cxn>
                <a:cxn ang="0">
                  <a:pos x="T8" y="T9"/>
                </a:cxn>
              </a:cxnLst>
              <a:rect l="0" t="0" r="r" b="b"/>
              <a:pathLst>
                <a:path w="15" h="29">
                  <a:moveTo>
                    <a:pt x="5" y="16"/>
                  </a:moveTo>
                  <a:cubicBezTo>
                    <a:pt x="8" y="23"/>
                    <a:pt x="12" y="29"/>
                    <a:pt x="14" y="28"/>
                  </a:cubicBezTo>
                  <a:cubicBezTo>
                    <a:pt x="15" y="27"/>
                    <a:pt x="14" y="21"/>
                    <a:pt x="11" y="13"/>
                  </a:cubicBezTo>
                  <a:cubicBezTo>
                    <a:pt x="8" y="5"/>
                    <a:pt x="4" y="0"/>
                    <a:pt x="2" y="1"/>
                  </a:cubicBezTo>
                  <a:cubicBezTo>
                    <a:pt x="0" y="2"/>
                    <a:pt x="2" y="8"/>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590"/>
            <p:cNvSpPr>
              <a:spLocks/>
            </p:cNvSpPr>
            <p:nvPr/>
          </p:nvSpPr>
          <p:spPr bwMode="auto">
            <a:xfrm>
              <a:off x="2646" y="1956"/>
              <a:ext cx="23" cy="39"/>
            </a:xfrm>
            <a:custGeom>
              <a:avLst/>
              <a:gdLst>
                <a:gd name="T0" fmla="*/ 4 w 14"/>
                <a:gd name="T1" fmla="*/ 13 h 24"/>
                <a:gd name="T2" fmla="*/ 12 w 14"/>
                <a:gd name="T3" fmla="*/ 23 h 24"/>
                <a:gd name="T4" fmla="*/ 10 w 14"/>
                <a:gd name="T5" fmla="*/ 10 h 24"/>
                <a:gd name="T6" fmla="*/ 2 w 14"/>
                <a:gd name="T7" fmla="*/ 1 h 24"/>
                <a:gd name="T8" fmla="*/ 4 w 14"/>
                <a:gd name="T9" fmla="*/ 13 h 24"/>
              </a:gdLst>
              <a:ahLst/>
              <a:cxnLst>
                <a:cxn ang="0">
                  <a:pos x="T0" y="T1"/>
                </a:cxn>
                <a:cxn ang="0">
                  <a:pos x="T2" y="T3"/>
                </a:cxn>
                <a:cxn ang="0">
                  <a:pos x="T4" y="T5"/>
                </a:cxn>
                <a:cxn ang="0">
                  <a:pos x="T6" y="T7"/>
                </a:cxn>
                <a:cxn ang="0">
                  <a:pos x="T8" y="T9"/>
                </a:cxn>
              </a:cxnLst>
              <a:rect l="0" t="0" r="r" b="b"/>
              <a:pathLst>
                <a:path w="14" h="24">
                  <a:moveTo>
                    <a:pt x="4" y="13"/>
                  </a:moveTo>
                  <a:cubicBezTo>
                    <a:pt x="7" y="20"/>
                    <a:pt x="10" y="24"/>
                    <a:pt x="12" y="23"/>
                  </a:cubicBezTo>
                  <a:cubicBezTo>
                    <a:pt x="14" y="23"/>
                    <a:pt x="13" y="17"/>
                    <a:pt x="10" y="10"/>
                  </a:cubicBezTo>
                  <a:cubicBezTo>
                    <a:pt x="8" y="4"/>
                    <a:pt x="4" y="0"/>
                    <a:pt x="2" y="1"/>
                  </a:cubicBezTo>
                  <a:cubicBezTo>
                    <a:pt x="0" y="2"/>
                    <a:pt x="1" y="7"/>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591"/>
            <p:cNvSpPr>
              <a:spLocks/>
            </p:cNvSpPr>
            <p:nvPr/>
          </p:nvSpPr>
          <p:spPr bwMode="auto">
            <a:xfrm>
              <a:off x="2499" y="2110"/>
              <a:ext cx="11" cy="25"/>
            </a:xfrm>
            <a:custGeom>
              <a:avLst/>
              <a:gdLst>
                <a:gd name="T0" fmla="*/ 0 w 7"/>
                <a:gd name="T1" fmla="*/ 9 h 15"/>
                <a:gd name="T2" fmla="*/ 5 w 7"/>
                <a:gd name="T3" fmla="*/ 15 h 15"/>
                <a:gd name="T4" fmla="*/ 6 w 7"/>
                <a:gd name="T5" fmla="*/ 7 h 15"/>
                <a:gd name="T6" fmla="*/ 1 w 7"/>
                <a:gd name="T7" fmla="*/ 1 h 15"/>
                <a:gd name="T8" fmla="*/ 0 w 7"/>
                <a:gd name="T9" fmla="*/ 9 h 15"/>
              </a:gdLst>
              <a:ahLst/>
              <a:cxnLst>
                <a:cxn ang="0">
                  <a:pos x="T0" y="T1"/>
                </a:cxn>
                <a:cxn ang="0">
                  <a:pos x="T2" y="T3"/>
                </a:cxn>
                <a:cxn ang="0">
                  <a:pos x="T4" y="T5"/>
                </a:cxn>
                <a:cxn ang="0">
                  <a:pos x="T6" y="T7"/>
                </a:cxn>
                <a:cxn ang="0">
                  <a:pos x="T8" y="T9"/>
                </a:cxn>
              </a:cxnLst>
              <a:rect l="0" t="0" r="r" b="b"/>
              <a:pathLst>
                <a:path w="7" h="15">
                  <a:moveTo>
                    <a:pt x="0" y="9"/>
                  </a:moveTo>
                  <a:cubicBezTo>
                    <a:pt x="2" y="13"/>
                    <a:pt x="4" y="15"/>
                    <a:pt x="5" y="15"/>
                  </a:cubicBezTo>
                  <a:cubicBezTo>
                    <a:pt x="7" y="14"/>
                    <a:pt x="7" y="11"/>
                    <a:pt x="6" y="7"/>
                  </a:cubicBezTo>
                  <a:cubicBezTo>
                    <a:pt x="5" y="3"/>
                    <a:pt x="3" y="0"/>
                    <a:pt x="1" y="1"/>
                  </a:cubicBezTo>
                  <a:cubicBezTo>
                    <a:pt x="0" y="1"/>
                    <a:pt x="0" y="5"/>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592"/>
            <p:cNvSpPr>
              <a:spLocks/>
            </p:cNvSpPr>
            <p:nvPr/>
          </p:nvSpPr>
          <p:spPr bwMode="auto">
            <a:xfrm>
              <a:off x="2710" y="2256"/>
              <a:ext cx="12" cy="41"/>
            </a:xfrm>
            <a:custGeom>
              <a:avLst/>
              <a:gdLst>
                <a:gd name="T0" fmla="*/ 0 w 7"/>
                <a:gd name="T1" fmla="*/ 13 h 25"/>
                <a:gd name="T2" fmla="*/ 3 w 7"/>
                <a:gd name="T3" fmla="*/ 25 h 25"/>
                <a:gd name="T4" fmla="*/ 7 w 7"/>
                <a:gd name="T5" fmla="*/ 12 h 25"/>
                <a:gd name="T6" fmla="*/ 3 w 7"/>
                <a:gd name="T7" fmla="*/ 0 h 25"/>
                <a:gd name="T8" fmla="*/ 0 w 7"/>
                <a:gd name="T9" fmla="*/ 13 h 25"/>
              </a:gdLst>
              <a:ahLst/>
              <a:cxnLst>
                <a:cxn ang="0">
                  <a:pos x="T0" y="T1"/>
                </a:cxn>
                <a:cxn ang="0">
                  <a:pos x="T2" y="T3"/>
                </a:cxn>
                <a:cxn ang="0">
                  <a:pos x="T4" y="T5"/>
                </a:cxn>
                <a:cxn ang="0">
                  <a:pos x="T6" y="T7"/>
                </a:cxn>
                <a:cxn ang="0">
                  <a:pos x="T8" y="T9"/>
                </a:cxn>
              </a:cxnLst>
              <a:rect l="0" t="0" r="r" b="b"/>
              <a:pathLst>
                <a:path w="7" h="25">
                  <a:moveTo>
                    <a:pt x="0" y="13"/>
                  </a:moveTo>
                  <a:cubicBezTo>
                    <a:pt x="0" y="19"/>
                    <a:pt x="1" y="25"/>
                    <a:pt x="3" y="25"/>
                  </a:cubicBezTo>
                  <a:cubicBezTo>
                    <a:pt x="5" y="25"/>
                    <a:pt x="7" y="19"/>
                    <a:pt x="7" y="12"/>
                  </a:cubicBezTo>
                  <a:cubicBezTo>
                    <a:pt x="7" y="5"/>
                    <a:pt x="5" y="0"/>
                    <a:pt x="3" y="0"/>
                  </a:cubicBezTo>
                  <a:cubicBezTo>
                    <a:pt x="1" y="0"/>
                    <a:pt x="0" y="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593"/>
            <p:cNvSpPr>
              <a:spLocks/>
            </p:cNvSpPr>
            <p:nvPr/>
          </p:nvSpPr>
          <p:spPr bwMode="auto">
            <a:xfrm>
              <a:off x="2567" y="2259"/>
              <a:ext cx="12" cy="33"/>
            </a:xfrm>
            <a:custGeom>
              <a:avLst/>
              <a:gdLst>
                <a:gd name="T0" fmla="*/ 0 w 7"/>
                <a:gd name="T1" fmla="*/ 10 h 20"/>
                <a:gd name="T2" fmla="*/ 3 w 7"/>
                <a:gd name="T3" fmla="*/ 20 h 20"/>
                <a:gd name="T4" fmla="*/ 7 w 7"/>
                <a:gd name="T5" fmla="*/ 11 h 20"/>
                <a:gd name="T6" fmla="*/ 4 w 7"/>
                <a:gd name="T7" fmla="*/ 0 h 20"/>
                <a:gd name="T8" fmla="*/ 0 w 7"/>
                <a:gd name="T9" fmla="*/ 10 h 20"/>
              </a:gdLst>
              <a:ahLst/>
              <a:cxnLst>
                <a:cxn ang="0">
                  <a:pos x="T0" y="T1"/>
                </a:cxn>
                <a:cxn ang="0">
                  <a:pos x="T2" y="T3"/>
                </a:cxn>
                <a:cxn ang="0">
                  <a:pos x="T4" y="T5"/>
                </a:cxn>
                <a:cxn ang="0">
                  <a:pos x="T6" y="T7"/>
                </a:cxn>
                <a:cxn ang="0">
                  <a:pos x="T8" y="T9"/>
                </a:cxn>
              </a:cxnLst>
              <a:rect l="0" t="0" r="r" b="b"/>
              <a:pathLst>
                <a:path w="7" h="20">
                  <a:moveTo>
                    <a:pt x="0" y="10"/>
                  </a:moveTo>
                  <a:cubicBezTo>
                    <a:pt x="0" y="16"/>
                    <a:pt x="1" y="20"/>
                    <a:pt x="3" y="20"/>
                  </a:cubicBezTo>
                  <a:cubicBezTo>
                    <a:pt x="5" y="20"/>
                    <a:pt x="7" y="16"/>
                    <a:pt x="7" y="11"/>
                  </a:cubicBezTo>
                  <a:cubicBezTo>
                    <a:pt x="7" y="5"/>
                    <a:pt x="6" y="0"/>
                    <a:pt x="4" y="0"/>
                  </a:cubicBezTo>
                  <a:cubicBezTo>
                    <a:pt x="2" y="1"/>
                    <a:pt x="0" y="5"/>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594"/>
            <p:cNvSpPr>
              <a:spLocks/>
            </p:cNvSpPr>
            <p:nvPr/>
          </p:nvSpPr>
          <p:spPr bwMode="auto">
            <a:xfrm>
              <a:off x="2548" y="2099"/>
              <a:ext cx="10" cy="21"/>
            </a:xfrm>
            <a:custGeom>
              <a:avLst/>
              <a:gdLst>
                <a:gd name="T0" fmla="*/ 1 w 6"/>
                <a:gd name="T1" fmla="*/ 7 h 13"/>
                <a:gd name="T2" fmla="*/ 5 w 6"/>
                <a:gd name="T3" fmla="*/ 13 h 13"/>
                <a:gd name="T4" fmla="*/ 5 w 6"/>
                <a:gd name="T5" fmla="*/ 6 h 13"/>
                <a:gd name="T6" fmla="*/ 2 w 6"/>
                <a:gd name="T7" fmla="*/ 1 h 13"/>
                <a:gd name="T8" fmla="*/ 1 w 6"/>
                <a:gd name="T9" fmla="*/ 7 h 13"/>
              </a:gdLst>
              <a:ahLst/>
              <a:cxnLst>
                <a:cxn ang="0">
                  <a:pos x="T0" y="T1"/>
                </a:cxn>
                <a:cxn ang="0">
                  <a:pos x="T2" y="T3"/>
                </a:cxn>
                <a:cxn ang="0">
                  <a:pos x="T4" y="T5"/>
                </a:cxn>
                <a:cxn ang="0">
                  <a:pos x="T6" y="T7"/>
                </a:cxn>
                <a:cxn ang="0">
                  <a:pos x="T8" y="T9"/>
                </a:cxn>
              </a:cxnLst>
              <a:rect l="0" t="0" r="r" b="b"/>
              <a:pathLst>
                <a:path w="6" h="13">
                  <a:moveTo>
                    <a:pt x="1" y="7"/>
                  </a:moveTo>
                  <a:cubicBezTo>
                    <a:pt x="2" y="11"/>
                    <a:pt x="4" y="13"/>
                    <a:pt x="5" y="13"/>
                  </a:cubicBezTo>
                  <a:cubicBezTo>
                    <a:pt x="6" y="12"/>
                    <a:pt x="6" y="9"/>
                    <a:pt x="5" y="6"/>
                  </a:cubicBezTo>
                  <a:cubicBezTo>
                    <a:pt x="4" y="3"/>
                    <a:pt x="3" y="0"/>
                    <a:pt x="2" y="1"/>
                  </a:cubicBezTo>
                  <a:cubicBezTo>
                    <a:pt x="0" y="1"/>
                    <a:pt x="0" y="4"/>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595"/>
            <p:cNvSpPr>
              <a:spLocks/>
            </p:cNvSpPr>
            <p:nvPr/>
          </p:nvSpPr>
          <p:spPr bwMode="auto">
            <a:xfrm>
              <a:off x="2408" y="1443"/>
              <a:ext cx="630" cy="1359"/>
            </a:xfrm>
            <a:custGeom>
              <a:avLst/>
              <a:gdLst>
                <a:gd name="T0" fmla="*/ 241 w 384"/>
                <a:gd name="T1" fmla="*/ 828 h 829"/>
                <a:gd name="T2" fmla="*/ 242 w 384"/>
                <a:gd name="T3" fmla="*/ 829 h 829"/>
                <a:gd name="T4" fmla="*/ 303 w 384"/>
                <a:gd name="T5" fmla="*/ 696 h 829"/>
                <a:gd name="T6" fmla="*/ 338 w 384"/>
                <a:gd name="T7" fmla="*/ 708 h 829"/>
                <a:gd name="T8" fmla="*/ 334 w 384"/>
                <a:gd name="T9" fmla="*/ 277 h 829"/>
                <a:gd name="T10" fmla="*/ 284 w 384"/>
                <a:gd name="T11" fmla="*/ 297 h 829"/>
                <a:gd name="T12" fmla="*/ 0 w 384"/>
                <a:gd name="T13" fmla="*/ 0 h 829"/>
                <a:gd name="T14" fmla="*/ 0 w 384"/>
                <a:gd name="T15" fmla="*/ 1 h 829"/>
                <a:gd name="T16" fmla="*/ 284 w 384"/>
                <a:gd name="T17" fmla="*/ 303 h 829"/>
                <a:gd name="T18" fmla="*/ 335 w 384"/>
                <a:gd name="T19" fmla="*/ 284 h 829"/>
                <a:gd name="T20" fmla="*/ 339 w 384"/>
                <a:gd name="T21" fmla="*/ 701 h 829"/>
                <a:gd name="T22" fmla="*/ 304 w 384"/>
                <a:gd name="T23" fmla="*/ 690 h 829"/>
                <a:gd name="T24" fmla="*/ 241 w 384"/>
                <a:gd name="T25" fmla="*/ 82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829">
                  <a:moveTo>
                    <a:pt x="241" y="828"/>
                  </a:moveTo>
                  <a:cubicBezTo>
                    <a:pt x="241" y="829"/>
                    <a:pt x="242" y="829"/>
                    <a:pt x="242" y="829"/>
                  </a:cubicBezTo>
                  <a:cubicBezTo>
                    <a:pt x="268" y="788"/>
                    <a:pt x="288" y="743"/>
                    <a:pt x="303" y="696"/>
                  </a:cubicBezTo>
                  <a:cubicBezTo>
                    <a:pt x="315" y="700"/>
                    <a:pt x="327" y="704"/>
                    <a:pt x="338" y="708"/>
                  </a:cubicBezTo>
                  <a:cubicBezTo>
                    <a:pt x="383" y="569"/>
                    <a:pt x="384" y="414"/>
                    <a:pt x="334" y="277"/>
                  </a:cubicBezTo>
                  <a:cubicBezTo>
                    <a:pt x="317" y="284"/>
                    <a:pt x="300" y="291"/>
                    <a:pt x="284" y="297"/>
                  </a:cubicBezTo>
                  <a:cubicBezTo>
                    <a:pt x="237" y="171"/>
                    <a:pt x="145" y="62"/>
                    <a:pt x="0" y="0"/>
                  </a:cubicBezTo>
                  <a:cubicBezTo>
                    <a:pt x="0" y="0"/>
                    <a:pt x="0" y="0"/>
                    <a:pt x="0" y="1"/>
                  </a:cubicBezTo>
                  <a:cubicBezTo>
                    <a:pt x="146" y="64"/>
                    <a:pt x="239" y="175"/>
                    <a:pt x="284" y="303"/>
                  </a:cubicBezTo>
                  <a:cubicBezTo>
                    <a:pt x="301" y="297"/>
                    <a:pt x="318" y="290"/>
                    <a:pt x="335" y="284"/>
                  </a:cubicBezTo>
                  <a:cubicBezTo>
                    <a:pt x="382" y="417"/>
                    <a:pt x="381" y="566"/>
                    <a:pt x="339" y="701"/>
                  </a:cubicBezTo>
                  <a:cubicBezTo>
                    <a:pt x="327" y="697"/>
                    <a:pt x="316" y="694"/>
                    <a:pt x="304" y="690"/>
                  </a:cubicBezTo>
                  <a:cubicBezTo>
                    <a:pt x="289" y="738"/>
                    <a:pt x="268" y="785"/>
                    <a:pt x="241"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596"/>
            <p:cNvSpPr>
              <a:spLocks/>
            </p:cNvSpPr>
            <p:nvPr/>
          </p:nvSpPr>
          <p:spPr bwMode="auto">
            <a:xfrm>
              <a:off x="2379" y="1428"/>
              <a:ext cx="59" cy="32"/>
            </a:xfrm>
            <a:custGeom>
              <a:avLst/>
              <a:gdLst>
                <a:gd name="T0" fmla="*/ 35 w 36"/>
                <a:gd name="T1" fmla="*/ 17 h 19"/>
                <a:gd name="T2" fmla="*/ 19 w 36"/>
                <a:gd name="T3" fmla="*/ 6 h 19"/>
                <a:gd name="T4" fmla="*/ 0 w 36"/>
                <a:gd name="T5" fmla="*/ 2 h 19"/>
                <a:gd name="T6" fmla="*/ 16 w 36"/>
                <a:gd name="T7" fmla="*/ 12 h 19"/>
                <a:gd name="T8" fmla="*/ 35 w 36"/>
                <a:gd name="T9" fmla="*/ 17 h 19"/>
              </a:gdLst>
              <a:ahLst/>
              <a:cxnLst>
                <a:cxn ang="0">
                  <a:pos x="T0" y="T1"/>
                </a:cxn>
                <a:cxn ang="0">
                  <a:pos x="T2" y="T3"/>
                </a:cxn>
                <a:cxn ang="0">
                  <a:pos x="T4" y="T5"/>
                </a:cxn>
                <a:cxn ang="0">
                  <a:pos x="T6" y="T7"/>
                </a:cxn>
                <a:cxn ang="0">
                  <a:pos x="T8" y="T9"/>
                </a:cxn>
              </a:cxnLst>
              <a:rect l="0" t="0" r="r" b="b"/>
              <a:pathLst>
                <a:path w="36" h="19">
                  <a:moveTo>
                    <a:pt x="35" y="17"/>
                  </a:moveTo>
                  <a:cubicBezTo>
                    <a:pt x="36" y="15"/>
                    <a:pt x="29" y="10"/>
                    <a:pt x="19" y="6"/>
                  </a:cubicBezTo>
                  <a:cubicBezTo>
                    <a:pt x="10" y="2"/>
                    <a:pt x="1" y="0"/>
                    <a:pt x="0" y="2"/>
                  </a:cubicBezTo>
                  <a:cubicBezTo>
                    <a:pt x="0" y="4"/>
                    <a:pt x="7" y="8"/>
                    <a:pt x="16" y="12"/>
                  </a:cubicBezTo>
                  <a:cubicBezTo>
                    <a:pt x="26" y="16"/>
                    <a:pt x="34" y="19"/>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597"/>
            <p:cNvSpPr>
              <a:spLocks/>
            </p:cNvSpPr>
            <p:nvPr/>
          </p:nvSpPr>
          <p:spPr bwMode="auto">
            <a:xfrm>
              <a:off x="2861" y="1907"/>
              <a:ext cx="23" cy="51"/>
            </a:xfrm>
            <a:custGeom>
              <a:avLst/>
              <a:gdLst>
                <a:gd name="T0" fmla="*/ 12 w 14"/>
                <a:gd name="T1" fmla="*/ 31 h 31"/>
                <a:gd name="T2" fmla="*/ 11 w 14"/>
                <a:gd name="T3" fmla="*/ 14 h 31"/>
                <a:gd name="T4" fmla="*/ 1 w 14"/>
                <a:gd name="T5" fmla="*/ 0 h 31"/>
                <a:gd name="T6" fmla="*/ 4 w 14"/>
                <a:gd name="T7" fmla="*/ 17 h 31"/>
                <a:gd name="T8" fmla="*/ 12 w 14"/>
                <a:gd name="T9" fmla="*/ 31 h 31"/>
              </a:gdLst>
              <a:ahLst/>
              <a:cxnLst>
                <a:cxn ang="0">
                  <a:pos x="T0" y="T1"/>
                </a:cxn>
                <a:cxn ang="0">
                  <a:pos x="T2" y="T3"/>
                </a:cxn>
                <a:cxn ang="0">
                  <a:pos x="T4" y="T5"/>
                </a:cxn>
                <a:cxn ang="0">
                  <a:pos x="T6" y="T7"/>
                </a:cxn>
                <a:cxn ang="0">
                  <a:pos x="T8" y="T9"/>
                </a:cxn>
              </a:cxnLst>
              <a:rect l="0" t="0" r="r" b="b"/>
              <a:pathLst>
                <a:path w="14" h="31">
                  <a:moveTo>
                    <a:pt x="12" y="31"/>
                  </a:moveTo>
                  <a:cubicBezTo>
                    <a:pt x="14" y="30"/>
                    <a:pt x="14" y="23"/>
                    <a:pt x="11" y="14"/>
                  </a:cubicBezTo>
                  <a:cubicBezTo>
                    <a:pt x="8" y="6"/>
                    <a:pt x="3" y="0"/>
                    <a:pt x="1" y="0"/>
                  </a:cubicBezTo>
                  <a:cubicBezTo>
                    <a:pt x="0" y="1"/>
                    <a:pt x="1" y="8"/>
                    <a:pt x="4" y="17"/>
                  </a:cubicBezTo>
                  <a:cubicBezTo>
                    <a:pt x="7" y="25"/>
                    <a:pt x="11" y="31"/>
                    <a:pt x="1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598"/>
            <p:cNvSpPr>
              <a:spLocks/>
            </p:cNvSpPr>
            <p:nvPr/>
          </p:nvSpPr>
          <p:spPr bwMode="auto">
            <a:xfrm>
              <a:off x="2792" y="2779"/>
              <a:ext cx="28" cy="39"/>
            </a:xfrm>
            <a:custGeom>
              <a:avLst/>
              <a:gdLst>
                <a:gd name="T0" fmla="*/ 1 w 17"/>
                <a:gd name="T1" fmla="*/ 23 h 24"/>
                <a:gd name="T2" fmla="*/ 11 w 17"/>
                <a:gd name="T3" fmla="*/ 14 h 24"/>
                <a:gd name="T4" fmla="*/ 16 w 17"/>
                <a:gd name="T5" fmla="*/ 0 h 24"/>
                <a:gd name="T6" fmla="*/ 6 w 17"/>
                <a:gd name="T7" fmla="*/ 10 h 24"/>
                <a:gd name="T8" fmla="*/ 1 w 17"/>
                <a:gd name="T9" fmla="*/ 23 h 24"/>
              </a:gdLst>
              <a:ahLst/>
              <a:cxnLst>
                <a:cxn ang="0">
                  <a:pos x="T0" y="T1"/>
                </a:cxn>
                <a:cxn ang="0">
                  <a:pos x="T2" y="T3"/>
                </a:cxn>
                <a:cxn ang="0">
                  <a:pos x="T4" y="T5"/>
                </a:cxn>
                <a:cxn ang="0">
                  <a:pos x="T6" y="T7"/>
                </a:cxn>
                <a:cxn ang="0">
                  <a:pos x="T8" y="T9"/>
                </a:cxn>
              </a:cxnLst>
              <a:rect l="0" t="0" r="r" b="b"/>
              <a:pathLst>
                <a:path w="17" h="24">
                  <a:moveTo>
                    <a:pt x="1" y="23"/>
                  </a:moveTo>
                  <a:cubicBezTo>
                    <a:pt x="3" y="24"/>
                    <a:pt x="7" y="20"/>
                    <a:pt x="11" y="14"/>
                  </a:cubicBezTo>
                  <a:cubicBezTo>
                    <a:pt x="15" y="7"/>
                    <a:pt x="17" y="1"/>
                    <a:pt x="16" y="0"/>
                  </a:cubicBezTo>
                  <a:cubicBezTo>
                    <a:pt x="14" y="0"/>
                    <a:pt x="10" y="4"/>
                    <a:pt x="6" y="10"/>
                  </a:cubicBezTo>
                  <a:cubicBezTo>
                    <a:pt x="2" y="17"/>
                    <a:pt x="0" y="22"/>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599"/>
            <p:cNvSpPr>
              <a:spLocks/>
            </p:cNvSpPr>
            <p:nvPr/>
          </p:nvSpPr>
          <p:spPr bwMode="auto">
            <a:xfrm>
              <a:off x="2941" y="1871"/>
              <a:ext cx="27" cy="57"/>
            </a:xfrm>
            <a:custGeom>
              <a:avLst/>
              <a:gdLst>
                <a:gd name="T0" fmla="*/ 14 w 16"/>
                <a:gd name="T1" fmla="*/ 34 h 35"/>
                <a:gd name="T2" fmla="*/ 12 w 16"/>
                <a:gd name="T3" fmla="*/ 16 h 35"/>
                <a:gd name="T4" fmla="*/ 2 w 16"/>
                <a:gd name="T5" fmla="*/ 1 h 35"/>
                <a:gd name="T6" fmla="*/ 5 w 16"/>
                <a:gd name="T7" fmla="*/ 19 h 35"/>
                <a:gd name="T8" fmla="*/ 14 w 16"/>
                <a:gd name="T9" fmla="*/ 34 h 35"/>
              </a:gdLst>
              <a:ahLst/>
              <a:cxnLst>
                <a:cxn ang="0">
                  <a:pos x="T0" y="T1"/>
                </a:cxn>
                <a:cxn ang="0">
                  <a:pos x="T2" y="T3"/>
                </a:cxn>
                <a:cxn ang="0">
                  <a:pos x="T4" y="T5"/>
                </a:cxn>
                <a:cxn ang="0">
                  <a:pos x="T6" y="T7"/>
                </a:cxn>
                <a:cxn ang="0">
                  <a:pos x="T8" y="T9"/>
                </a:cxn>
              </a:cxnLst>
              <a:rect l="0" t="0" r="r" b="b"/>
              <a:pathLst>
                <a:path w="16" h="35">
                  <a:moveTo>
                    <a:pt x="14" y="34"/>
                  </a:moveTo>
                  <a:cubicBezTo>
                    <a:pt x="16" y="33"/>
                    <a:pt x="15" y="25"/>
                    <a:pt x="12" y="16"/>
                  </a:cubicBezTo>
                  <a:cubicBezTo>
                    <a:pt x="8" y="7"/>
                    <a:pt x="4" y="0"/>
                    <a:pt x="2" y="1"/>
                  </a:cubicBezTo>
                  <a:cubicBezTo>
                    <a:pt x="0" y="2"/>
                    <a:pt x="2" y="10"/>
                    <a:pt x="5" y="19"/>
                  </a:cubicBezTo>
                  <a:cubicBezTo>
                    <a:pt x="8" y="28"/>
                    <a:pt x="12" y="35"/>
                    <a:pt x="1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600"/>
            <p:cNvSpPr>
              <a:spLocks/>
            </p:cNvSpPr>
            <p:nvPr/>
          </p:nvSpPr>
          <p:spPr bwMode="auto">
            <a:xfrm>
              <a:off x="2950" y="2572"/>
              <a:ext cx="24" cy="59"/>
            </a:xfrm>
            <a:custGeom>
              <a:avLst/>
              <a:gdLst>
                <a:gd name="T0" fmla="*/ 2 w 15"/>
                <a:gd name="T1" fmla="*/ 35 h 36"/>
                <a:gd name="T2" fmla="*/ 11 w 15"/>
                <a:gd name="T3" fmla="*/ 19 h 36"/>
                <a:gd name="T4" fmla="*/ 13 w 15"/>
                <a:gd name="T5" fmla="*/ 1 h 36"/>
                <a:gd name="T6" fmla="*/ 4 w 15"/>
                <a:gd name="T7" fmla="*/ 17 h 36"/>
                <a:gd name="T8" fmla="*/ 2 w 15"/>
                <a:gd name="T9" fmla="*/ 35 h 36"/>
              </a:gdLst>
              <a:ahLst/>
              <a:cxnLst>
                <a:cxn ang="0">
                  <a:pos x="T0" y="T1"/>
                </a:cxn>
                <a:cxn ang="0">
                  <a:pos x="T2" y="T3"/>
                </a:cxn>
                <a:cxn ang="0">
                  <a:pos x="T4" y="T5"/>
                </a:cxn>
                <a:cxn ang="0">
                  <a:pos x="T6" y="T7"/>
                </a:cxn>
                <a:cxn ang="0">
                  <a:pos x="T8" y="T9"/>
                </a:cxn>
              </a:cxnLst>
              <a:rect l="0" t="0" r="r" b="b"/>
              <a:pathLst>
                <a:path w="15" h="36">
                  <a:moveTo>
                    <a:pt x="2" y="35"/>
                  </a:moveTo>
                  <a:cubicBezTo>
                    <a:pt x="4" y="36"/>
                    <a:pt x="8" y="28"/>
                    <a:pt x="11" y="19"/>
                  </a:cubicBezTo>
                  <a:cubicBezTo>
                    <a:pt x="14" y="10"/>
                    <a:pt x="15" y="1"/>
                    <a:pt x="13" y="1"/>
                  </a:cubicBezTo>
                  <a:cubicBezTo>
                    <a:pt x="11" y="0"/>
                    <a:pt x="8" y="7"/>
                    <a:pt x="4" y="17"/>
                  </a:cubicBezTo>
                  <a:cubicBezTo>
                    <a:pt x="2" y="26"/>
                    <a:pt x="0" y="34"/>
                    <a:pt x="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601"/>
            <p:cNvSpPr>
              <a:spLocks/>
            </p:cNvSpPr>
            <p:nvPr/>
          </p:nvSpPr>
          <p:spPr bwMode="auto">
            <a:xfrm>
              <a:off x="2899" y="2566"/>
              <a:ext cx="15" cy="32"/>
            </a:xfrm>
            <a:custGeom>
              <a:avLst/>
              <a:gdLst>
                <a:gd name="T0" fmla="*/ 1 w 9"/>
                <a:gd name="T1" fmla="*/ 20 h 20"/>
                <a:gd name="T2" fmla="*/ 6 w 9"/>
                <a:gd name="T3" fmla="*/ 11 h 20"/>
                <a:gd name="T4" fmla="*/ 8 w 9"/>
                <a:gd name="T5" fmla="*/ 0 h 20"/>
                <a:gd name="T6" fmla="*/ 2 w 9"/>
                <a:gd name="T7" fmla="*/ 9 h 20"/>
                <a:gd name="T8" fmla="*/ 1 w 9"/>
                <a:gd name="T9" fmla="*/ 20 h 20"/>
              </a:gdLst>
              <a:ahLst/>
              <a:cxnLst>
                <a:cxn ang="0">
                  <a:pos x="T0" y="T1"/>
                </a:cxn>
                <a:cxn ang="0">
                  <a:pos x="T2" y="T3"/>
                </a:cxn>
                <a:cxn ang="0">
                  <a:pos x="T4" y="T5"/>
                </a:cxn>
                <a:cxn ang="0">
                  <a:pos x="T6" y="T7"/>
                </a:cxn>
                <a:cxn ang="0">
                  <a:pos x="T8" y="T9"/>
                </a:cxn>
              </a:cxnLst>
              <a:rect l="0" t="0" r="r" b="b"/>
              <a:pathLst>
                <a:path w="9" h="20">
                  <a:moveTo>
                    <a:pt x="1" y="20"/>
                  </a:moveTo>
                  <a:cubicBezTo>
                    <a:pt x="2" y="20"/>
                    <a:pt x="5" y="16"/>
                    <a:pt x="6" y="11"/>
                  </a:cubicBezTo>
                  <a:cubicBezTo>
                    <a:pt x="8" y="5"/>
                    <a:pt x="9" y="0"/>
                    <a:pt x="8" y="0"/>
                  </a:cubicBezTo>
                  <a:cubicBezTo>
                    <a:pt x="6" y="0"/>
                    <a:pt x="4" y="4"/>
                    <a:pt x="2" y="9"/>
                  </a:cubicBezTo>
                  <a:cubicBezTo>
                    <a:pt x="1" y="15"/>
                    <a:pt x="0" y="19"/>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602"/>
            <p:cNvSpPr>
              <a:spLocks/>
            </p:cNvSpPr>
            <p:nvPr/>
          </p:nvSpPr>
          <p:spPr bwMode="auto">
            <a:xfrm>
              <a:off x="2208" y="1858"/>
              <a:ext cx="363" cy="690"/>
            </a:xfrm>
            <a:custGeom>
              <a:avLst/>
              <a:gdLst>
                <a:gd name="T0" fmla="*/ 128 w 221"/>
                <a:gd name="T1" fmla="*/ 420 h 421"/>
                <a:gd name="T2" fmla="*/ 129 w 221"/>
                <a:gd name="T3" fmla="*/ 421 h 421"/>
                <a:gd name="T4" fmla="*/ 161 w 221"/>
                <a:gd name="T5" fmla="*/ 352 h 421"/>
                <a:gd name="T6" fmla="*/ 196 w 221"/>
                <a:gd name="T7" fmla="*/ 364 h 421"/>
                <a:gd name="T8" fmla="*/ 193 w 221"/>
                <a:gd name="T9" fmla="*/ 129 h 421"/>
                <a:gd name="T10" fmla="*/ 143 w 221"/>
                <a:gd name="T11" fmla="*/ 150 h 421"/>
                <a:gd name="T12" fmla="*/ 1 w 221"/>
                <a:gd name="T13" fmla="*/ 0 h 421"/>
                <a:gd name="T14" fmla="*/ 0 w 221"/>
                <a:gd name="T15" fmla="*/ 2 h 421"/>
                <a:gd name="T16" fmla="*/ 143 w 221"/>
                <a:gd name="T17" fmla="*/ 153 h 421"/>
                <a:gd name="T18" fmla="*/ 193 w 221"/>
                <a:gd name="T19" fmla="*/ 133 h 421"/>
                <a:gd name="T20" fmla="*/ 196 w 221"/>
                <a:gd name="T21" fmla="*/ 360 h 421"/>
                <a:gd name="T22" fmla="*/ 161 w 221"/>
                <a:gd name="T23" fmla="*/ 349 h 421"/>
                <a:gd name="T24" fmla="*/ 128 w 221"/>
                <a:gd name="T25"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421">
                  <a:moveTo>
                    <a:pt x="128" y="420"/>
                  </a:moveTo>
                  <a:cubicBezTo>
                    <a:pt x="128" y="420"/>
                    <a:pt x="129" y="420"/>
                    <a:pt x="129" y="421"/>
                  </a:cubicBezTo>
                  <a:cubicBezTo>
                    <a:pt x="142" y="399"/>
                    <a:pt x="153" y="376"/>
                    <a:pt x="161" y="352"/>
                  </a:cubicBezTo>
                  <a:cubicBezTo>
                    <a:pt x="172" y="356"/>
                    <a:pt x="184" y="360"/>
                    <a:pt x="196" y="364"/>
                  </a:cubicBezTo>
                  <a:cubicBezTo>
                    <a:pt x="220" y="288"/>
                    <a:pt x="221" y="204"/>
                    <a:pt x="193" y="129"/>
                  </a:cubicBezTo>
                  <a:cubicBezTo>
                    <a:pt x="177" y="136"/>
                    <a:pt x="160" y="143"/>
                    <a:pt x="143" y="150"/>
                  </a:cubicBezTo>
                  <a:cubicBezTo>
                    <a:pt x="120" y="86"/>
                    <a:pt x="74" y="32"/>
                    <a:pt x="1" y="0"/>
                  </a:cubicBezTo>
                  <a:cubicBezTo>
                    <a:pt x="1" y="1"/>
                    <a:pt x="1" y="1"/>
                    <a:pt x="0" y="2"/>
                  </a:cubicBezTo>
                  <a:cubicBezTo>
                    <a:pt x="74" y="33"/>
                    <a:pt x="120" y="89"/>
                    <a:pt x="143" y="153"/>
                  </a:cubicBezTo>
                  <a:cubicBezTo>
                    <a:pt x="160" y="146"/>
                    <a:pt x="176" y="140"/>
                    <a:pt x="193" y="133"/>
                  </a:cubicBezTo>
                  <a:cubicBezTo>
                    <a:pt x="219" y="206"/>
                    <a:pt x="219" y="287"/>
                    <a:pt x="196" y="360"/>
                  </a:cubicBezTo>
                  <a:cubicBezTo>
                    <a:pt x="184" y="356"/>
                    <a:pt x="172" y="353"/>
                    <a:pt x="161" y="349"/>
                  </a:cubicBezTo>
                  <a:cubicBezTo>
                    <a:pt x="153" y="374"/>
                    <a:pt x="142" y="398"/>
                    <a:pt x="128"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603"/>
            <p:cNvSpPr>
              <a:spLocks/>
            </p:cNvSpPr>
            <p:nvPr/>
          </p:nvSpPr>
          <p:spPr bwMode="auto">
            <a:xfrm>
              <a:off x="2193" y="1851"/>
              <a:ext cx="32" cy="18"/>
            </a:xfrm>
            <a:custGeom>
              <a:avLst/>
              <a:gdLst>
                <a:gd name="T0" fmla="*/ 18 w 19"/>
                <a:gd name="T1" fmla="*/ 9 h 11"/>
                <a:gd name="T2" fmla="*/ 11 w 19"/>
                <a:gd name="T3" fmla="*/ 2 h 11"/>
                <a:gd name="T4" fmla="*/ 1 w 19"/>
                <a:gd name="T5" fmla="*/ 1 h 11"/>
                <a:gd name="T6" fmla="*/ 8 w 19"/>
                <a:gd name="T7" fmla="*/ 8 h 11"/>
                <a:gd name="T8" fmla="*/ 18 w 19"/>
                <a:gd name="T9" fmla="*/ 9 h 11"/>
              </a:gdLst>
              <a:ahLst/>
              <a:cxnLst>
                <a:cxn ang="0">
                  <a:pos x="T0" y="T1"/>
                </a:cxn>
                <a:cxn ang="0">
                  <a:pos x="T2" y="T3"/>
                </a:cxn>
                <a:cxn ang="0">
                  <a:pos x="T4" y="T5"/>
                </a:cxn>
                <a:cxn ang="0">
                  <a:pos x="T6" y="T7"/>
                </a:cxn>
                <a:cxn ang="0">
                  <a:pos x="T8" y="T9"/>
                </a:cxn>
              </a:cxnLst>
              <a:rect l="0" t="0" r="r" b="b"/>
              <a:pathLst>
                <a:path w="19" h="11">
                  <a:moveTo>
                    <a:pt x="18" y="9"/>
                  </a:moveTo>
                  <a:cubicBezTo>
                    <a:pt x="19" y="7"/>
                    <a:pt x="16" y="4"/>
                    <a:pt x="11" y="2"/>
                  </a:cubicBezTo>
                  <a:cubicBezTo>
                    <a:pt x="6" y="0"/>
                    <a:pt x="2" y="0"/>
                    <a:pt x="1" y="1"/>
                  </a:cubicBezTo>
                  <a:cubicBezTo>
                    <a:pt x="0" y="3"/>
                    <a:pt x="4" y="6"/>
                    <a:pt x="8" y="8"/>
                  </a:cubicBezTo>
                  <a:cubicBezTo>
                    <a:pt x="13" y="10"/>
                    <a:pt x="17" y="11"/>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604"/>
            <p:cNvSpPr>
              <a:spLocks/>
            </p:cNvSpPr>
            <p:nvPr/>
          </p:nvSpPr>
          <p:spPr bwMode="auto">
            <a:xfrm>
              <a:off x="2435" y="2090"/>
              <a:ext cx="14" cy="28"/>
            </a:xfrm>
            <a:custGeom>
              <a:avLst/>
              <a:gdLst>
                <a:gd name="T0" fmla="*/ 7 w 9"/>
                <a:gd name="T1" fmla="*/ 16 h 17"/>
                <a:gd name="T2" fmla="*/ 8 w 9"/>
                <a:gd name="T3" fmla="*/ 7 h 17"/>
                <a:gd name="T4" fmla="*/ 2 w 9"/>
                <a:gd name="T5" fmla="*/ 1 h 17"/>
                <a:gd name="T6" fmla="*/ 1 w 9"/>
                <a:gd name="T7" fmla="*/ 10 h 17"/>
                <a:gd name="T8" fmla="*/ 7 w 9"/>
                <a:gd name="T9" fmla="*/ 16 h 17"/>
              </a:gdLst>
              <a:ahLst/>
              <a:cxnLst>
                <a:cxn ang="0">
                  <a:pos x="T0" y="T1"/>
                </a:cxn>
                <a:cxn ang="0">
                  <a:pos x="T2" y="T3"/>
                </a:cxn>
                <a:cxn ang="0">
                  <a:pos x="T4" y="T5"/>
                </a:cxn>
                <a:cxn ang="0">
                  <a:pos x="T6" y="T7"/>
                </a:cxn>
                <a:cxn ang="0">
                  <a:pos x="T8" y="T9"/>
                </a:cxn>
              </a:cxnLst>
              <a:rect l="0" t="0" r="r" b="b"/>
              <a:pathLst>
                <a:path w="9" h="17">
                  <a:moveTo>
                    <a:pt x="7" y="16"/>
                  </a:moveTo>
                  <a:cubicBezTo>
                    <a:pt x="9" y="15"/>
                    <a:pt x="9" y="11"/>
                    <a:pt x="8" y="7"/>
                  </a:cubicBezTo>
                  <a:cubicBezTo>
                    <a:pt x="6" y="3"/>
                    <a:pt x="4" y="0"/>
                    <a:pt x="2" y="1"/>
                  </a:cubicBezTo>
                  <a:cubicBezTo>
                    <a:pt x="0" y="2"/>
                    <a:pt x="0" y="6"/>
                    <a:pt x="1" y="10"/>
                  </a:cubicBezTo>
                  <a:cubicBezTo>
                    <a:pt x="3" y="14"/>
                    <a:pt x="5" y="17"/>
                    <a:pt x="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605"/>
            <p:cNvSpPr>
              <a:spLocks/>
            </p:cNvSpPr>
            <p:nvPr/>
          </p:nvSpPr>
          <p:spPr bwMode="auto">
            <a:xfrm>
              <a:off x="2412" y="2534"/>
              <a:ext cx="16" cy="22"/>
            </a:xfrm>
            <a:custGeom>
              <a:avLst/>
              <a:gdLst>
                <a:gd name="T0" fmla="*/ 2 w 10"/>
                <a:gd name="T1" fmla="*/ 12 h 13"/>
                <a:gd name="T2" fmla="*/ 8 w 10"/>
                <a:gd name="T3" fmla="*/ 8 h 13"/>
                <a:gd name="T4" fmla="*/ 9 w 10"/>
                <a:gd name="T5" fmla="*/ 1 h 13"/>
                <a:gd name="T6" fmla="*/ 3 w 10"/>
                <a:gd name="T7" fmla="*/ 5 h 13"/>
                <a:gd name="T8" fmla="*/ 2 w 10"/>
                <a:gd name="T9" fmla="*/ 12 h 13"/>
              </a:gdLst>
              <a:ahLst/>
              <a:cxnLst>
                <a:cxn ang="0">
                  <a:pos x="T0" y="T1"/>
                </a:cxn>
                <a:cxn ang="0">
                  <a:pos x="T2" y="T3"/>
                </a:cxn>
                <a:cxn ang="0">
                  <a:pos x="T4" y="T5"/>
                </a:cxn>
                <a:cxn ang="0">
                  <a:pos x="T6" y="T7"/>
                </a:cxn>
                <a:cxn ang="0">
                  <a:pos x="T8" y="T9"/>
                </a:cxn>
              </a:cxnLst>
              <a:rect l="0" t="0" r="r" b="b"/>
              <a:pathLst>
                <a:path w="10" h="13">
                  <a:moveTo>
                    <a:pt x="2" y="12"/>
                  </a:moveTo>
                  <a:cubicBezTo>
                    <a:pt x="3" y="13"/>
                    <a:pt x="6" y="11"/>
                    <a:pt x="8" y="8"/>
                  </a:cubicBezTo>
                  <a:cubicBezTo>
                    <a:pt x="10" y="5"/>
                    <a:pt x="10" y="1"/>
                    <a:pt x="9" y="1"/>
                  </a:cubicBezTo>
                  <a:cubicBezTo>
                    <a:pt x="7" y="0"/>
                    <a:pt x="5" y="2"/>
                    <a:pt x="3" y="5"/>
                  </a:cubicBezTo>
                  <a:cubicBezTo>
                    <a:pt x="1" y="8"/>
                    <a:pt x="0" y="11"/>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606"/>
            <p:cNvSpPr>
              <a:spLocks/>
            </p:cNvSpPr>
            <p:nvPr/>
          </p:nvSpPr>
          <p:spPr bwMode="auto">
            <a:xfrm>
              <a:off x="2517" y="2056"/>
              <a:ext cx="16" cy="31"/>
            </a:xfrm>
            <a:custGeom>
              <a:avLst/>
              <a:gdLst>
                <a:gd name="T0" fmla="*/ 8 w 10"/>
                <a:gd name="T1" fmla="*/ 18 h 19"/>
                <a:gd name="T2" fmla="*/ 8 w 10"/>
                <a:gd name="T3" fmla="*/ 8 h 19"/>
                <a:gd name="T4" fmla="*/ 1 w 10"/>
                <a:gd name="T5" fmla="*/ 0 h 19"/>
                <a:gd name="T6" fmla="*/ 1 w 10"/>
                <a:gd name="T7" fmla="*/ 11 h 19"/>
                <a:gd name="T8" fmla="*/ 8 w 10"/>
                <a:gd name="T9" fmla="*/ 18 h 19"/>
              </a:gdLst>
              <a:ahLst/>
              <a:cxnLst>
                <a:cxn ang="0">
                  <a:pos x="T0" y="T1"/>
                </a:cxn>
                <a:cxn ang="0">
                  <a:pos x="T2" y="T3"/>
                </a:cxn>
                <a:cxn ang="0">
                  <a:pos x="T4" y="T5"/>
                </a:cxn>
                <a:cxn ang="0">
                  <a:pos x="T6" y="T7"/>
                </a:cxn>
                <a:cxn ang="0">
                  <a:pos x="T8" y="T9"/>
                </a:cxn>
              </a:cxnLst>
              <a:rect l="0" t="0" r="r" b="b"/>
              <a:pathLst>
                <a:path w="10" h="19">
                  <a:moveTo>
                    <a:pt x="8" y="18"/>
                  </a:moveTo>
                  <a:cubicBezTo>
                    <a:pt x="10" y="18"/>
                    <a:pt x="10" y="13"/>
                    <a:pt x="8" y="8"/>
                  </a:cubicBezTo>
                  <a:cubicBezTo>
                    <a:pt x="6" y="3"/>
                    <a:pt x="3" y="0"/>
                    <a:pt x="1" y="0"/>
                  </a:cubicBezTo>
                  <a:cubicBezTo>
                    <a:pt x="0" y="1"/>
                    <a:pt x="0" y="6"/>
                    <a:pt x="1" y="11"/>
                  </a:cubicBezTo>
                  <a:cubicBezTo>
                    <a:pt x="3" y="16"/>
                    <a:pt x="6" y="19"/>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 name="Freeform 607"/>
            <p:cNvSpPr>
              <a:spLocks/>
            </p:cNvSpPr>
            <p:nvPr/>
          </p:nvSpPr>
          <p:spPr bwMode="auto">
            <a:xfrm>
              <a:off x="2520" y="2436"/>
              <a:ext cx="16" cy="33"/>
            </a:xfrm>
            <a:custGeom>
              <a:avLst/>
              <a:gdLst>
                <a:gd name="T0" fmla="*/ 2 w 10"/>
                <a:gd name="T1" fmla="*/ 20 h 20"/>
                <a:gd name="T2" fmla="*/ 9 w 10"/>
                <a:gd name="T3" fmla="*/ 12 h 20"/>
                <a:gd name="T4" fmla="*/ 8 w 10"/>
                <a:gd name="T5" fmla="*/ 1 h 20"/>
                <a:gd name="T6" fmla="*/ 2 w 10"/>
                <a:gd name="T7" fmla="*/ 9 h 20"/>
                <a:gd name="T8" fmla="*/ 2 w 10"/>
                <a:gd name="T9" fmla="*/ 20 h 20"/>
              </a:gdLst>
              <a:ahLst/>
              <a:cxnLst>
                <a:cxn ang="0">
                  <a:pos x="T0" y="T1"/>
                </a:cxn>
                <a:cxn ang="0">
                  <a:pos x="T2" y="T3"/>
                </a:cxn>
                <a:cxn ang="0">
                  <a:pos x="T4" y="T5"/>
                </a:cxn>
                <a:cxn ang="0">
                  <a:pos x="T6" y="T7"/>
                </a:cxn>
                <a:cxn ang="0">
                  <a:pos x="T8" y="T9"/>
                </a:cxn>
              </a:cxnLst>
              <a:rect l="0" t="0" r="r" b="b"/>
              <a:pathLst>
                <a:path w="10" h="20">
                  <a:moveTo>
                    <a:pt x="2" y="20"/>
                  </a:moveTo>
                  <a:cubicBezTo>
                    <a:pt x="4" y="20"/>
                    <a:pt x="7" y="17"/>
                    <a:pt x="9" y="12"/>
                  </a:cubicBezTo>
                  <a:cubicBezTo>
                    <a:pt x="10" y="6"/>
                    <a:pt x="10" y="2"/>
                    <a:pt x="8" y="1"/>
                  </a:cubicBezTo>
                  <a:cubicBezTo>
                    <a:pt x="6" y="0"/>
                    <a:pt x="4" y="4"/>
                    <a:pt x="2" y="9"/>
                  </a:cubicBezTo>
                  <a:cubicBezTo>
                    <a:pt x="0" y="14"/>
                    <a:pt x="0" y="19"/>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 name="Freeform 608"/>
            <p:cNvSpPr>
              <a:spLocks/>
            </p:cNvSpPr>
            <p:nvPr/>
          </p:nvSpPr>
          <p:spPr bwMode="auto">
            <a:xfrm>
              <a:off x="2467" y="2425"/>
              <a:ext cx="10" cy="18"/>
            </a:xfrm>
            <a:custGeom>
              <a:avLst/>
              <a:gdLst>
                <a:gd name="T0" fmla="*/ 1 w 6"/>
                <a:gd name="T1" fmla="*/ 11 h 11"/>
                <a:gd name="T2" fmla="*/ 5 w 6"/>
                <a:gd name="T3" fmla="*/ 6 h 11"/>
                <a:gd name="T4" fmla="*/ 4 w 6"/>
                <a:gd name="T5" fmla="*/ 1 h 11"/>
                <a:gd name="T6" fmla="*/ 1 w 6"/>
                <a:gd name="T7" fmla="*/ 5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2" y="11"/>
                    <a:pt x="4" y="9"/>
                    <a:pt x="5" y="6"/>
                  </a:cubicBezTo>
                  <a:cubicBezTo>
                    <a:pt x="6" y="3"/>
                    <a:pt x="5" y="1"/>
                    <a:pt x="4" y="1"/>
                  </a:cubicBezTo>
                  <a:cubicBezTo>
                    <a:pt x="3" y="0"/>
                    <a:pt x="2" y="2"/>
                    <a:pt x="1" y="5"/>
                  </a:cubicBezTo>
                  <a:cubicBezTo>
                    <a:pt x="0" y="8"/>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 name="Freeform 609"/>
            <p:cNvSpPr>
              <a:spLocks/>
            </p:cNvSpPr>
            <p:nvPr/>
          </p:nvSpPr>
          <p:spPr bwMode="auto">
            <a:xfrm>
              <a:off x="2336" y="1904"/>
              <a:ext cx="391" cy="958"/>
            </a:xfrm>
            <a:custGeom>
              <a:avLst/>
              <a:gdLst>
                <a:gd name="T0" fmla="*/ 0 w 238"/>
                <a:gd name="T1" fmla="*/ 583 h 585"/>
                <a:gd name="T2" fmla="*/ 1 w 238"/>
                <a:gd name="T3" fmla="*/ 585 h 585"/>
                <a:gd name="T4" fmla="*/ 83 w 238"/>
                <a:gd name="T5" fmla="*/ 523 h 585"/>
                <a:gd name="T6" fmla="*/ 109 w 238"/>
                <a:gd name="T7" fmla="*/ 550 h 585"/>
                <a:gd name="T8" fmla="*/ 238 w 238"/>
                <a:gd name="T9" fmla="*/ 270 h 585"/>
                <a:gd name="T10" fmla="*/ 185 w 238"/>
                <a:gd name="T11" fmla="*/ 265 h 585"/>
                <a:gd name="T12" fmla="*/ 121 w 238"/>
                <a:gd name="T13" fmla="*/ 0 h 585"/>
                <a:gd name="T14" fmla="*/ 120 w 238"/>
                <a:gd name="T15" fmla="*/ 1 h 585"/>
                <a:gd name="T16" fmla="*/ 183 w 238"/>
                <a:gd name="T17" fmla="*/ 269 h 585"/>
                <a:gd name="T18" fmla="*/ 236 w 238"/>
                <a:gd name="T19" fmla="*/ 275 h 585"/>
                <a:gd name="T20" fmla="*/ 111 w 238"/>
                <a:gd name="T21" fmla="*/ 545 h 585"/>
                <a:gd name="T22" fmla="*/ 85 w 238"/>
                <a:gd name="T23" fmla="*/ 519 h 585"/>
                <a:gd name="T24" fmla="*/ 0 w 238"/>
                <a:gd name="T25" fmla="*/ 58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585">
                  <a:moveTo>
                    <a:pt x="0" y="583"/>
                  </a:moveTo>
                  <a:cubicBezTo>
                    <a:pt x="0" y="584"/>
                    <a:pt x="1" y="584"/>
                    <a:pt x="1" y="585"/>
                  </a:cubicBezTo>
                  <a:cubicBezTo>
                    <a:pt x="31" y="568"/>
                    <a:pt x="59" y="547"/>
                    <a:pt x="83" y="523"/>
                  </a:cubicBezTo>
                  <a:cubicBezTo>
                    <a:pt x="92" y="532"/>
                    <a:pt x="100" y="541"/>
                    <a:pt x="109" y="550"/>
                  </a:cubicBezTo>
                  <a:cubicBezTo>
                    <a:pt x="183" y="476"/>
                    <a:pt x="227" y="374"/>
                    <a:pt x="238" y="270"/>
                  </a:cubicBezTo>
                  <a:cubicBezTo>
                    <a:pt x="220" y="268"/>
                    <a:pt x="203" y="267"/>
                    <a:pt x="185" y="265"/>
                  </a:cubicBezTo>
                  <a:cubicBezTo>
                    <a:pt x="195" y="173"/>
                    <a:pt x="175" y="77"/>
                    <a:pt x="121" y="0"/>
                  </a:cubicBezTo>
                  <a:cubicBezTo>
                    <a:pt x="121" y="1"/>
                    <a:pt x="121" y="1"/>
                    <a:pt x="120" y="1"/>
                  </a:cubicBezTo>
                  <a:cubicBezTo>
                    <a:pt x="174" y="79"/>
                    <a:pt x="194" y="176"/>
                    <a:pt x="183" y="269"/>
                  </a:cubicBezTo>
                  <a:cubicBezTo>
                    <a:pt x="201" y="271"/>
                    <a:pt x="219" y="273"/>
                    <a:pt x="236" y="275"/>
                  </a:cubicBezTo>
                  <a:cubicBezTo>
                    <a:pt x="225" y="376"/>
                    <a:pt x="182" y="473"/>
                    <a:pt x="111" y="545"/>
                  </a:cubicBezTo>
                  <a:cubicBezTo>
                    <a:pt x="103" y="536"/>
                    <a:pt x="94" y="527"/>
                    <a:pt x="85" y="519"/>
                  </a:cubicBezTo>
                  <a:cubicBezTo>
                    <a:pt x="60" y="544"/>
                    <a:pt x="32" y="566"/>
                    <a:pt x="0"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 name="Freeform 610"/>
            <p:cNvSpPr>
              <a:spLocks/>
            </p:cNvSpPr>
            <p:nvPr/>
          </p:nvSpPr>
          <p:spPr bwMode="auto">
            <a:xfrm>
              <a:off x="2521" y="1889"/>
              <a:ext cx="27" cy="33"/>
            </a:xfrm>
            <a:custGeom>
              <a:avLst/>
              <a:gdLst>
                <a:gd name="T0" fmla="*/ 14 w 16"/>
                <a:gd name="T1" fmla="*/ 19 h 20"/>
                <a:gd name="T2" fmla="*/ 11 w 16"/>
                <a:gd name="T3" fmla="*/ 8 h 20"/>
                <a:gd name="T4" fmla="*/ 1 w 16"/>
                <a:gd name="T5" fmla="*/ 1 h 20"/>
                <a:gd name="T6" fmla="*/ 5 w 16"/>
                <a:gd name="T7" fmla="*/ 12 h 20"/>
                <a:gd name="T8" fmla="*/ 14 w 16"/>
                <a:gd name="T9" fmla="*/ 19 h 20"/>
              </a:gdLst>
              <a:ahLst/>
              <a:cxnLst>
                <a:cxn ang="0">
                  <a:pos x="T0" y="T1"/>
                </a:cxn>
                <a:cxn ang="0">
                  <a:pos x="T2" y="T3"/>
                </a:cxn>
                <a:cxn ang="0">
                  <a:pos x="T4" y="T5"/>
                </a:cxn>
                <a:cxn ang="0">
                  <a:pos x="T6" y="T7"/>
                </a:cxn>
                <a:cxn ang="0">
                  <a:pos x="T8" y="T9"/>
                </a:cxn>
              </a:cxnLst>
              <a:rect l="0" t="0" r="r" b="b"/>
              <a:pathLst>
                <a:path w="16" h="20">
                  <a:moveTo>
                    <a:pt x="14" y="19"/>
                  </a:moveTo>
                  <a:cubicBezTo>
                    <a:pt x="16" y="18"/>
                    <a:pt x="14" y="13"/>
                    <a:pt x="11" y="8"/>
                  </a:cubicBezTo>
                  <a:cubicBezTo>
                    <a:pt x="7" y="3"/>
                    <a:pt x="3" y="0"/>
                    <a:pt x="1" y="1"/>
                  </a:cubicBezTo>
                  <a:cubicBezTo>
                    <a:pt x="0" y="2"/>
                    <a:pt x="1" y="7"/>
                    <a:pt x="5" y="12"/>
                  </a:cubicBezTo>
                  <a:cubicBezTo>
                    <a:pt x="8" y="17"/>
                    <a:pt x="12" y="20"/>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 name="Freeform 611"/>
            <p:cNvSpPr>
              <a:spLocks/>
            </p:cNvSpPr>
            <p:nvPr/>
          </p:nvSpPr>
          <p:spPr bwMode="auto">
            <a:xfrm>
              <a:off x="2630" y="2320"/>
              <a:ext cx="13" cy="37"/>
            </a:xfrm>
            <a:custGeom>
              <a:avLst/>
              <a:gdLst>
                <a:gd name="T0" fmla="*/ 3 w 8"/>
                <a:gd name="T1" fmla="*/ 23 h 23"/>
                <a:gd name="T2" fmla="*/ 8 w 8"/>
                <a:gd name="T3" fmla="*/ 12 h 23"/>
                <a:gd name="T4" fmla="*/ 5 w 8"/>
                <a:gd name="T5" fmla="*/ 0 h 23"/>
                <a:gd name="T6" fmla="*/ 1 w 8"/>
                <a:gd name="T7" fmla="*/ 11 h 23"/>
                <a:gd name="T8" fmla="*/ 3 w 8"/>
                <a:gd name="T9" fmla="*/ 23 h 23"/>
              </a:gdLst>
              <a:ahLst/>
              <a:cxnLst>
                <a:cxn ang="0">
                  <a:pos x="T0" y="T1"/>
                </a:cxn>
                <a:cxn ang="0">
                  <a:pos x="T2" y="T3"/>
                </a:cxn>
                <a:cxn ang="0">
                  <a:pos x="T4" y="T5"/>
                </a:cxn>
                <a:cxn ang="0">
                  <a:pos x="T6" y="T7"/>
                </a:cxn>
                <a:cxn ang="0">
                  <a:pos x="T8" y="T9"/>
                </a:cxn>
              </a:cxnLst>
              <a:rect l="0" t="0" r="r" b="b"/>
              <a:pathLst>
                <a:path w="8" h="23">
                  <a:moveTo>
                    <a:pt x="3" y="23"/>
                  </a:moveTo>
                  <a:cubicBezTo>
                    <a:pt x="5" y="23"/>
                    <a:pt x="7" y="18"/>
                    <a:pt x="8" y="12"/>
                  </a:cubicBezTo>
                  <a:cubicBezTo>
                    <a:pt x="8" y="6"/>
                    <a:pt x="7" y="1"/>
                    <a:pt x="5" y="0"/>
                  </a:cubicBezTo>
                  <a:cubicBezTo>
                    <a:pt x="3" y="0"/>
                    <a:pt x="1" y="5"/>
                    <a:pt x="1" y="11"/>
                  </a:cubicBezTo>
                  <a:cubicBezTo>
                    <a:pt x="0" y="17"/>
                    <a:pt x="1" y="22"/>
                    <a:pt x="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 name="Freeform 612"/>
            <p:cNvSpPr>
              <a:spLocks/>
            </p:cNvSpPr>
            <p:nvPr/>
          </p:nvSpPr>
          <p:spPr bwMode="auto">
            <a:xfrm>
              <a:off x="2323" y="2849"/>
              <a:ext cx="31" cy="20"/>
            </a:xfrm>
            <a:custGeom>
              <a:avLst/>
              <a:gdLst>
                <a:gd name="T0" fmla="*/ 1 w 19"/>
                <a:gd name="T1" fmla="*/ 11 h 12"/>
                <a:gd name="T2" fmla="*/ 11 w 19"/>
                <a:gd name="T3" fmla="*/ 9 h 12"/>
                <a:gd name="T4" fmla="*/ 18 w 19"/>
                <a:gd name="T5" fmla="*/ 1 h 12"/>
                <a:gd name="T6" fmla="*/ 8 w 19"/>
                <a:gd name="T7" fmla="*/ 4 h 12"/>
                <a:gd name="T8" fmla="*/ 1 w 19"/>
                <a:gd name="T9" fmla="*/ 11 h 12"/>
              </a:gdLst>
              <a:ahLst/>
              <a:cxnLst>
                <a:cxn ang="0">
                  <a:pos x="T0" y="T1"/>
                </a:cxn>
                <a:cxn ang="0">
                  <a:pos x="T2" y="T3"/>
                </a:cxn>
                <a:cxn ang="0">
                  <a:pos x="T4" y="T5"/>
                </a:cxn>
                <a:cxn ang="0">
                  <a:pos x="T6" y="T7"/>
                </a:cxn>
                <a:cxn ang="0">
                  <a:pos x="T8" y="T9"/>
                </a:cxn>
              </a:cxnLst>
              <a:rect l="0" t="0" r="r" b="b"/>
              <a:pathLst>
                <a:path w="19" h="12">
                  <a:moveTo>
                    <a:pt x="1" y="11"/>
                  </a:moveTo>
                  <a:cubicBezTo>
                    <a:pt x="2" y="12"/>
                    <a:pt x="6" y="12"/>
                    <a:pt x="11" y="9"/>
                  </a:cubicBezTo>
                  <a:cubicBezTo>
                    <a:pt x="16" y="6"/>
                    <a:pt x="19" y="3"/>
                    <a:pt x="18" y="1"/>
                  </a:cubicBezTo>
                  <a:cubicBezTo>
                    <a:pt x="17" y="0"/>
                    <a:pt x="13" y="1"/>
                    <a:pt x="8" y="4"/>
                  </a:cubicBezTo>
                  <a:cubicBezTo>
                    <a:pt x="4" y="6"/>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 name="Freeform 613"/>
            <p:cNvSpPr>
              <a:spLocks/>
            </p:cNvSpPr>
            <p:nvPr/>
          </p:nvSpPr>
          <p:spPr bwMode="auto">
            <a:xfrm>
              <a:off x="2718" y="2326"/>
              <a:ext cx="15" cy="43"/>
            </a:xfrm>
            <a:custGeom>
              <a:avLst/>
              <a:gdLst>
                <a:gd name="T0" fmla="*/ 3 w 9"/>
                <a:gd name="T1" fmla="*/ 26 h 26"/>
                <a:gd name="T2" fmla="*/ 8 w 9"/>
                <a:gd name="T3" fmla="*/ 13 h 26"/>
                <a:gd name="T4" fmla="*/ 6 w 9"/>
                <a:gd name="T5" fmla="*/ 0 h 26"/>
                <a:gd name="T6" fmla="*/ 1 w 9"/>
                <a:gd name="T7" fmla="*/ 13 h 26"/>
                <a:gd name="T8" fmla="*/ 3 w 9"/>
                <a:gd name="T9" fmla="*/ 26 h 26"/>
              </a:gdLst>
              <a:ahLst/>
              <a:cxnLst>
                <a:cxn ang="0">
                  <a:pos x="T0" y="T1"/>
                </a:cxn>
                <a:cxn ang="0">
                  <a:pos x="T2" y="T3"/>
                </a:cxn>
                <a:cxn ang="0">
                  <a:pos x="T4" y="T5"/>
                </a:cxn>
                <a:cxn ang="0">
                  <a:pos x="T6" y="T7"/>
                </a:cxn>
                <a:cxn ang="0">
                  <a:pos x="T8" y="T9"/>
                </a:cxn>
              </a:cxnLst>
              <a:rect l="0" t="0" r="r" b="b"/>
              <a:pathLst>
                <a:path w="9" h="26">
                  <a:moveTo>
                    <a:pt x="3" y="26"/>
                  </a:moveTo>
                  <a:cubicBezTo>
                    <a:pt x="5" y="26"/>
                    <a:pt x="7" y="20"/>
                    <a:pt x="8" y="13"/>
                  </a:cubicBezTo>
                  <a:cubicBezTo>
                    <a:pt x="9" y="6"/>
                    <a:pt x="7" y="0"/>
                    <a:pt x="6" y="0"/>
                  </a:cubicBezTo>
                  <a:cubicBezTo>
                    <a:pt x="4" y="0"/>
                    <a:pt x="2" y="6"/>
                    <a:pt x="1" y="13"/>
                  </a:cubicBezTo>
                  <a:cubicBezTo>
                    <a:pt x="0" y="19"/>
                    <a:pt x="1" y="25"/>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614"/>
            <p:cNvSpPr>
              <a:spLocks/>
            </p:cNvSpPr>
            <p:nvPr/>
          </p:nvSpPr>
          <p:spPr bwMode="auto">
            <a:xfrm>
              <a:off x="2499" y="2785"/>
              <a:ext cx="32" cy="35"/>
            </a:xfrm>
            <a:custGeom>
              <a:avLst/>
              <a:gdLst>
                <a:gd name="T0" fmla="*/ 1 w 20"/>
                <a:gd name="T1" fmla="*/ 19 h 21"/>
                <a:gd name="T2" fmla="*/ 12 w 20"/>
                <a:gd name="T3" fmla="*/ 13 h 21"/>
                <a:gd name="T4" fmla="*/ 19 w 20"/>
                <a:gd name="T5" fmla="*/ 2 h 21"/>
                <a:gd name="T6" fmla="*/ 8 w 20"/>
                <a:gd name="T7" fmla="*/ 8 h 21"/>
                <a:gd name="T8" fmla="*/ 1 w 20"/>
                <a:gd name="T9" fmla="*/ 19 h 21"/>
              </a:gdLst>
              <a:ahLst/>
              <a:cxnLst>
                <a:cxn ang="0">
                  <a:pos x="T0" y="T1"/>
                </a:cxn>
                <a:cxn ang="0">
                  <a:pos x="T2" y="T3"/>
                </a:cxn>
                <a:cxn ang="0">
                  <a:pos x="T4" y="T5"/>
                </a:cxn>
                <a:cxn ang="0">
                  <a:pos x="T6" y="T7"/>
                </a:cxn>
                <a:cxn ang="0">
                  <a:pos x="T8" y="T9"/>
                </a:cxn>
              </a:cxnLst>
              <a:rect l="0" t="0" r="r" b="b"/>
              <a:pathLst>
                <a:path w="20" h="21">
                  <a:moveTo>
                    <a:pt x="1" y="19"/>
                  </a:moveTo>
                  <a:cubicBezTo>
                    <a:pt x="2" y="21"/>
                    <a:pt x="8" y="18"/>
                    <a:pt x="12" y="13"/>
                  </a:cubicBezTo>
                  <a:cubicBezTo>
                    <a:pt x="17" y="8"/>
                    <a:pt x="20" y="3"/>
                    <a:pt x="19" y="2"/>
                  </a:cubicBezTo>
                  <a:cubicBezTo>
                    <a:pt x="17" y="0"/>
                    <a:pt x="12" y="3"/>
                    <a:pt x="8" y="8"/>
                  </a:cubicBezTo>
                  <a:cubicBezTo>
                    <a:pt x="3" y="13"/>
                    <a:pt x="0" y="18"/>
                    <a:pt x="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 name="Freeform 615"/>
            <p:cNvSpPr>
              <a:spLocks/>
            </p:cNvSpPr>
            <p:nvPr/>
          </p:nvSpPr>
          <p:spPr bwMode="auto">
            <a:xfrm>
              <a:off x="2462" y="2749"/>
              <a:ext cx="20" cy="20"/>
            </a:xfrm>
            <a:custGeom>
              <a:avLst/>
              <a:gdLst>
                <a:gd name="T0" fmla="*/ 1 w 12"/>
                <a:gd name="T1" fmla="*/ 11 h 12"/>
                <a:gd name="T2" fmla="*/ 8 w 12"/>
                <a:gd name="T3" fmla="*/ 8 h 12"/>
                <a:gd name="T4" fmla="*/ 12 w 12"/>
                <a:gd name="T5" fmla="*/ 1 h 12"/>
                <a:gd name="T6" fmla="*/ 5 w 12"/>
                <a:gd name="T7" fmla="*/ 4 h 12"/>
                <a:gd name="T8" fmla="*/ 1 w 12"/>
                <a:gd name="T9" fmla="*/ 11 h 12"/>
              </a:gdLst>
              <a:ahLst/>
              <a:cxnLst>
                <a:cxn ang="0">
                  <a:pos x="T0" y="T1"/>
                </a:cxn>
                <a:cxn ang="0">
                  <a:pos x="T2" y="T3"/>
                </a:cxn>
                <a:cxn ang="0">
                  <a:pos x="T4" y="T5"/>
                </a:cxn>
                <a:cxn ang="0">
                  <a:pos x="T6" y="T7"/>
                </a:cxn>
                <a:cxn ang="0">
                  <a:pos x="T8" y="T9"/>
                </a:cxn>
              </a:cxnLst>
              <a:rect l="0" t="0" r="r" b="b"/>
              <a:pathLst>
                <a:path w="12" h="12">
                  <a:moveTo>
                    <a:pt x="1" y="11"/>
                  </a:moveTo>
                  <a:cubicBezTo>
                    <a:pt x="2" y="12"/>
                    <a:pt x="5" y="10"/>
                    <a:pt x="8" y="8"/>
                  </a:cubicBezTo>
                  <a:cubicBezTo>
                    <a:pt x="11" y="5"/>
                    <a:pt x="12" y="2"/>
                    <a:pt x="12" y="1"/>
                  </a:cubicBezTo>
                  <a:cubicBezTo>
                    <a:pt x="11" y="0"/>
                    <a:pt x="8" y="1"/>
                    <a:pt x="5" y="4"/>
                  </a:cubicBezTo>
                  <a:cubicBezTo>
                    <a:pt x="2" y="7"/>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616"/>
            <p:cNvSpPr>
              <a:spLocks/>
            </p:cNvSpPr>
            <p:nvPr/>
          </p:nvSpPr>
          <p:spPr bwMode="auto">
            <a:xfrm>
              <a:off x="2225" y="2031"/>
              <a:ext cx="201" cy="507"/>
            </a:xfrm>
            <a:custGeom>
              <a:avLst/>
              <a:gdLst>
                <a:gd name="T0" fmla="*/ 13 w 123"/>
                <a:gd name="T1" fmla="*/ 308 h 309"/>
                <a:gd name="T2" fmla="*/ 14 w 123"/>
                <a:gd name="T3" fmla="*/ 309 h 309"/>
                <a:gd name="T4" fmla="*/ 48 w 123"/>
                <a:gd name="T5" fmla="*/ 267 h 309"/>
                <a:gd name="T6" fmla="*/ 79 w 123"/>
                <a:gd name="T7" fmla="*/ 288 h 309"/>
                <a:gd name="T8" fmla="*/ 117 w 123"/>
                <a:gd name="T9" fmla="*/ 117 h 309"/>
                <a:gd name="T10" fmla="*/ 64 w 123"/>
                <a:gd name="T11" fmla="*/ 124 h 309"/>
                <a:gd name="T12" fmla="*/ 1 w 123"/>
                <a:gd name="T13" fmla="*/ 0 h 309"/>
                <a:gd name="T14" fmla="*/ 0 w 123"/>
                <a:gd name="T15" fmla="*/ 1 h 309"/>
                <a:gd name="T16" fmla="*/ 63 w 123"/>
                <a:gd name="T17" fmla="*/ 126 h 309"/>
                <a:gd name="T18" fmla="*/ 116 w 123"/>
                <a:gd name="T19" fmla="*/ 119 h 309"/>
                <a:gd name="T20" fmla="*/ 79 w 123"/>
                <a:gd name="T21" fmla="*/ 285 h 309"/>
                <a:gd name="T22" fmla="*/ 48 w 123"/>
                <a:gd name="T23" fmla="*/ 264 h 309"/>
                <a:gd name="T24" fmla="*/ 13 w 123"/>
                <a:gd name="T25" fmla="*/ 30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309">
                  <a:moveTo>
                    <a:pt x="13" y="308"/>
                  </a:moveTo>
                  <a:cubicBezTo>
                    <a:pt x="14" y="308"/>
                    <a:pt x="14" y="309"/>
                    <a:pt x="14" y="309"/>
                  </a:cubicBezTo>
                  <a:cubicBezTo>
                    <a:pt x="27" y="296"/>
                    <a:pt x="39" y="282"/>
                    <a:pt x="48" y="267"/>
                  </a:cubicBezTo>
                  <a:cubicBezTo>
                    <a:pt x="58" y="274"/>
                    <a:pt x="69" y="281"/>
                    <a:pt x="79" y="288"/>
                  </a:cubicBezTo>
                  <a:cubicBezTo>
                    <a:pt x="110" y="237"/>
                    <a:pt x="123" y="176"/>
                    <a:pt x="117" y="117"/>
                  </a:cubicBezTo>
                  <a:cubicBezTo>
                    <a:pt x="100" y="119"/>
                    <a:pt x="82" y="121"/>
                    <a:pt x="64" y="124"/>
                  </a:cubicBezTo>
                  <a:cubicBezTo>
                    <a:pt x="59" y="77"/>
                    <a:pt x="39" y="32"/>
                    <a:pt x="1" y="0"/>
                  </a:cubicBezTo>
                  <a:cubicBezTo>
                    <a:pt x="0" y="0"/>
                    <a:pt x="0" y="1"/>
                    <a:pt x="0" y="1"/>
                  </a:cubicBezTo>
                  <a:cubicBezTo>
                    <a:pt x="38" y="33"/>
                    <a:pt x="59" y="79"/>
                    <a:pt x="63" y="126"/>
                  </a:cubicBezTo>
                  <a:cubicBezTo>
                    <a:pt x="81" y="124"/>
                    <a:pt x="99" y="122"/>
                    <a:pt x="116" y="119"/>
                  </a:cubicBezTo>
                  <a:cubicBezTo>
                    <a:pt x="122" y="176"/>
                    <a:pt x="109" y="236"/>
                    <a:pt x="79" y="285"/>
                  </a:cubicBezTo>
                  <a:cubicBezTo>
                    <a:pt x="69" y="278"/>
                    <a:pt x="58" y="271"/>
                    <a:pt x="48" y="264"/>
                  </a:cubicBezTo>
                  <a:cubicBezTo>
                    <a:pt x="38" y="280"/>
                    <a:pt x="27" y="295"/>
                    <a:pt x="13"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617"/>
            <p:cNvSpPr>
              <a:spLocks/>
            </p:cNvSpPr>
            <p:nvPr/>
          </p:nvSpPr>
          <p:spPr bwMode="auto">
            <a:xfrm>
              <a:off x="2215" y="2023"/>
              <a:ext cx="19" cy="18"/>
            </a:xfrm>
            <a:custGeom>
              <a:avLst/>
              <a:gdLst>
                <a:gd name="T0" fmla="*/ 11 w 12"/>
                <a:gd name="T1" fmla="*/ 10 h 11"/>
                <a:gd name="T2" fmla="*/ 9 w 12"/>
                <a:gd name="T3" fmla="*/ 3 h 11"/>
                <a:gd name="T4" fmla="*/ 2 w 12"/>
                <a:gd name="T5" fmla="*/ 2 h 11"/>
                <a:gd name="T6" fmla="*/ 4 w 12"/>
                <a:gd name="T7" fmla="*/ 8 h 11"/>
                <a:gd name="T8" fmla="*/ 11 w 12"/>
                <a:gd name="T9" fmla="*/ 10 h 11"/>
              </a:gdLst>
              <a:ahLst/>
              <a:cxnLst>
                <a:cxn ang="0">
                  <a:pos x="T0" y="T1"/>
                </a:cxn>
                <a:cxn ang="0">
                  <a:pos x="T2" y="T3"/>
                </a:cxn>
                <a:cxn ang="0">
                  <a:pos x="T4" y="T5"/>
                </a:cxn>
                <a:cxn ang="0">
                  <a:pos x="T6" y="T7"/>
                </a:cxn>
                <a:cxn ang="0">
                  <a:pos x="T8" y="T9"/>
                </a:cxn>
              </a:cxnLst>
              <a:rect l="0" t="0" r="r" b="b"/>
              <a:pathLst>
                <a:path w="12" h="11">
                  <a:moveTo>
                    <a:pt x="11" y="10"/>
                  </a:moveTo>
                  <a:cubicBezTo>
                    <a:pt x="12" y="8"/>
                    <a:pt x="11" y="5"/>
                    <a:pt x="9" y="3"/>
                  </a:cubicBezTo>
                  <a:cubicBezTo>
                    <a:pt x="6" y="1"/>
                    <a:pt x="3" y="0"/>
                    <a:pt x="2" y="2"/>
                  </a:cubicBezTo>
                  <a:cubicBezTo>
                    <a:pt x="0" y="3"/>
                    <a:pt x="1" y="6"/>
                    <a:pt x="4" y="8"/>
                  </a:cubicBezTo>
                  <a:cubicBezTo>
                    <a:pt x="7" y="10"/>
                    <a:pt x="9" y="11"/>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618"/>
            <p:cNvSpPr>
              <a:spLocks/>
            </p:cNvSpPr>
            <p:nvPr/>
          </p:nvSpPr>
          <p:spPr bwMode="auto">
            <a:xfrm>
              <a:off x="2323" y="2225"/>
              <a:ext cx="11" cy="19"/>
            </a:xfrm>
            <a:custGeom>
              <a:avLst/>
              <a:gdLst>
                <a:gd name="T0" fmla="*/ 4 w 7"/>
                <a:gd name="T1" fmla="*/ 12 h 12"/>
                <a:gd name="T2" fmla="*/ 7 w 7"/>
                <a:gd name="T3" fmla="*/ 6 h 12"/>
                <a:gd name="T4" fmla="*/ 3 w 7"/>
                <a:gd name="T5" fmla="*/ 0 h 12"/>
                <a:gd name="T6" fmla="*/ 0 w 7"/>
                <a:gd name="T7" fmla="*/ 7 h 12"/>
                <a:gd name="T8" fmla="*/ 4 w 7"/>
                <a:gd name="T9" fmla="*/ 12 h 12"/>
              </a:gdLst>
              <a:ahLst/>
              <a:cxnLst>
                <a:cxn ang="0">
                  <a:pos x="T0" y="T1"/>
                </a:cxn>
                <a:cxn ang="0">
                  <a:pos x="T2" y="T3"/>
                </a:cxn>
                <a:cxn ang="0">
                  <a:pos x="T4" y="T5"/>
                </a:cxn>
                <a:cxn ang="0">
                  <a:pos x="T6" y="T7"/>
                </a:cxn>
                <a:cxn ang="0">
                  <a:pos x="T8" y="T9"/>
                </a:cxn>
              </a:cxnLst>
              <a:rect l="0" t="0" r="r" b="b"/>
              <a:pathLst>
                <a:path w="7" h="12">
                  <a:moveTo>
                    <a:pt x="4" y="12"/>
                  </a:moveTo>
                  <a:cubicBezTo>
                    <a:pt x="6" y="11"/>
                    <a:pt x="7" y="9"/>
                    <a:pt x="7" y="6"/>
                  </a:cubicBezTo>
                  <a:cubicBezTo>
                    <a:pt x="7" y="2"/>
                    <a:pt x="5" y="0"/>
                    <a:pt x="3" y="0"/>
                  </a:cubicBezTo>
                  <a:cubicBezTo>
                    <a:pt x="1" y="1"/>
                    <a:pt x="0" y="4"/>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 name="Freeform 619"/>
            <p:cNvSpPr>
              <a:spLocks/>
            </p:cNvSpPr>
            <p:nvPr/>
          </p:nvSpPr>
          <p:spPr bwMode="auto">
            <a:xfrm>
              <a:off x="2241" y="2528"/>
              <a:ext cx="15" cy="15"/>
            </a:xfrm>
            <a:custGeom>
              <a:avLst/>
              <a:gdLst>
                <a:gd name="T0" fmla="*/ 1 w 9"/>
                <a:gd name="T1" fmla="*/ 8 h 9"/>
                <a:gd name="T2" fmla="*/ 6 w 9"/>
                <a:gd name="T3" fmla="*/ 7 h 9"/>
                <a:gd name="T4" fmla="*/ 8 w 9"/>
                <a:gd name="T5" fmla="*/ 2 h 9"/>
                <a:gd name="T6" fmla="*/ 2 w 9"/>
                <a:gd name="T7" fmla="*/ 3 h 9"/>
                <a:gd name="T8" fmla="*/ 1 w 9"/>
                <a:gd name="T9" fmla="*/ 8 h 9"/>
              </a:gdLst>
              <a:ahLst/>
              <a:cxnLst>
                <a:cxn ang="0">
                  <a:pos x="T0" y="T1"/>
                </a:cxn>
                <a:cxn ang="0">
                  <a:pos x="T2" y="T3"/>
                </a:cxn>
                <a:cxn ang="0">
                  <a:pos x="T4" y="T5"/>
                </a:cxn>
                <a:cxn ang="0">
                  <a:pos x="T6" y="T7"/>
                </a:cxn>
                <a:cxn ang="0">
                  <a:pos x="T8" y="T9"/>
                </a:cxn>
              </a:cxnLst>
              <a:rect l="0" t="0" r="r" b="b"/>
              <a:pathLst>
                <a:path w="9" h="9">
                  <a:moveTo>
                    <a:pt x="1" y="8"/>
                  </a:moveTo>
                  <a:cubicBezTo>
                    <a:pt x="2" y="9"/>
                    <a:pt x="4" y="9"/>
                    <a:pt x="6" y="7"/>
                  </a:cubicBezTo>
                  <a:cubicBezTo>
                    <a:pt x="8" y="5"/>
                    <a:pt x="9" y="3"/>
                    <a:pt x="8" y="2"/>
                  </a:cubicBezTo>
                  <a:cubicBezTo>
                    <a:pt x="7" y="0"/>
                    <a:pt x="4" y="1"/>
                    <a:pt x="2" y="3"/>
                  </a:cubicBezTo>
                  <a:cubicBezTo>
                    <a:pt x="0" y="5"/>
                    <a:pt x="0" y="7"/>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 name="Freeform 620"/>
            <p:cNvSpPr>
              <a:spLocks/>
            </p:cNvSpPr>
            <p:nvPr/>
          </p:nvSpPr>
          <p:spPr bwMode="auto">
            <a:xfrm>
              <a:off x="2410" y="2212"/>
              <a:ext cx="13" cy="23"/>
            </a:xfrm>
            <a:custGeom>
              <a:avLst/>
              <a:gdLst>
                <a:gd name="T0" fmla="*/ 4 w 8"/>
                <a:gd name="T1" fmla="*/ 14 h 14"/>
                <a:gd name="T2" fmla="*/ 7 w 8"/>
                <a:gd name="T3" fmla="*/ 7 h 14"/>
                <a:gd name="T4" fmla="*/ 3 w 8"/>
                <a:gd name="T5" fmla="*/ 0 h 14"/>
                <a:gd name="T6" fmla="*/ 0 w 8"/>
                <a:gd name="T7" fmla="*/ 8 h 14"/>
                <a:gd name="T8" fmla="*/ 4 w 8"/>
                <a:gd name="T9" fmla="*/ 14 h 14"/>
              </a:gdLst>
              <a:ahLst/>
              <a:cxnLst>
                <a:cxn ang="0">
                  <a:pos x="T0" y="T1"/>
                </a:cxn>
                <a:cxn ang="0">
                  <a:pos x="T2" y="T3"/>
                </a:cxn>
                <a:cxn ang="0">
                  <a:pos x="T4" y="T5"/>
                </a:cxn>
                <a:cxn ang="0">
                  <a:pos x="T6" y="T7"/>
                </a:cxn>
                <a:cxn ang="0">
                  <a:pos x="T8" y="T9"/>
                </a:cxn>
              </a:cxnLst>
              <a:rect l="0" t="0" r="r" b="b"/>
              <a:pathLst>
                <a:path w="8" h="14">
                  <a:moveTo>
                    <a:pt x="4" y="14"/>
                  </a:moveTo>
                  <a:cubicBezTo>
                    <a:pt x="6" y="14"/>
                    <a:pt x="8" y="11"/>
                    <a:pt x="7" y="7"/>
                  </a:cubicBezTo>
                  <a:cubicBezTo>
                    <a:pt x="7" y="3"/>
                    <a:pt x="5" y="0"/>
                    <a:pt x="3" y="0"/>
                  </a:cubicBezTo>
                  <a:cubicBezTo>
                    <a:pt x="1" y="0"/>
                    <a:pt x="0" y="4"/>
                    <a:pt x="0" y="8"/>
                  </a:cubicBezTo>
                  <a:cubicBezTo>
                    <a:pt x="1" y="11"/>
                    <a:pt x="2" y="14"/>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 name="Freeform 621"/>
            <p:cNvSpPr>
              <a:spLocks/>
            </p:cNvSpPr>
            <p:nvPr/>
          </p:nvSpPr>
          <p:spPr bwMode="auto">
            <a:xfrm>
              <a:off x="2344" y="2490"/>
              <a:ext cx="18" cy="23"/>
            </a:xfrm>
            <a:custGeom>
              <a:avLst/>
              <a:gdLst>
                <a:gd name="T0" fmla="*/ 2 w 11"/>
                <a:gd name="T1" fmla="*/ 13 h 14"/>
                <a:gd name="T2" fmla="*/ 9 w 11"/>
                <a:gd name="T3" fmla="*/ 9 h 14"/>
                <a:gd name="T4" fmla="*/ 9 w 11"/>
                <a:gd name="T5" fmla="*/ 1 h 14"/>
                <a:gd name="T6" fmla="*/ 3 w 11"/>
                <a:gd name="T7" fmla="*/ 5 h 14"/>
                <a:gd name="T8" fmla="*/ 2 w 11"/>
                <a:gd name="T9" fmla="*/ 13 h 14"/>
              </a:gdLst>
              <a:ahLst/>
              <a:cxnLst>
                <a:cxn ang="0">
                  <a:pos x="T0" y="T1"/>
                </a:cxn>
                <a:cxn ang="0">
                  <a:pos x="T2" y="T3"/>
                </a:cxn>
                <a:cxn ang="0">
                  <a:pos x="T4" y="T5"/>
                </a:cxn>
                <a:cxn ang="0">
                  <a:pos x="T6" y="T7"/>
                </a:cxn>
                <a:cxn ang="0">
                  <a:pos x="T8" y="T9"/>
                </a:cxn>
              </a:cxnLst>
              <a:rect l="0" t="0" r="r" b="b"/>
              <a:pathLst>
                <a:path w="11" h="14">
                  <a:moveTo>
                    <a:pt x="2" y="13"/>
                  </a:moveTo>
                  <a:cubicBezTo>
                    <a:pt x="3" y="14"/>
                    <a:pt x="7" y="12"/>
                    <a:pt x="9" y="9"/>
                  </a:cubicBezTo>
                  <a:cubicBezTo>
                    <a:pt x="11" y="5"/>
                    <a:pt x="11" y="2"/>
                    <a:pt x="9" y="1"/>
                  </a:cubicBezTo>
                  <a:cubicBezTo>
                    <a:pt x="8" y="0"/>
                    <a:pt x="5" y="2"/>
                    <a:pt x="3" y="5"/>
                  </a:cubicBezTo>
                  <a:cubicBezTo>
                    <a:pt x="1" y="8"/>
                    <a:pt x="0"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 name="Freeform 622"/>
            <p:cNvSpPr>
              <a:spLocks/>
            </p:cNvSpPr>
            <p:nvPr/>
          </p:nvSpPr>
          <p:spPr bwMode="auto">
            <a:xfrm>
              <a:off x="2298" y="2462"/>
              <a:ext cx="10" cy="13"/>
            </a:xfrm>
            <a:custGeom>
              <a:avLst/>
              <a:gdLst>
                <a:gd name="T0" fmla="*/ 1 w 6"/>
                <a:gd name="T1" fmla="*/ 7 h 8"/>
                <a:gd name="T2" fmla="*/ 5 w 6"/>
                <a:gd name="T3" fmla="*/ 5 h 8"/>
                <a:gd name="T4" fmla="*/ 5 w 6"/>
                <a:gd name="T5" fmla="*/ 0 h 8"/>
                <a:gd name="T6" fmla="*/ 1 w 6"/>
                <a:gd name="T7" fmla="*/ 2 h 8"/>
                <a:gd name="T8" fmla="*/ 1 w 6"/>
                <a:gd name="T9" fmla="*/ 7 h 8"/>
              </a:gdLst>
              <a:ahLst/>
              <a:cxnLst>
                <a:cxn ang="0">
                  <a:pos x="T0" y="T1"/>
                </a:cxn>
                <a:cxn ang="0">
                  <a:pos x="T2" y="T3"/>
                </a:cxn>
                <a:cxn ang="0">
                  <a:pos x="T4" y="T5"/>
                </a:cxn>
                <a:cxn ang="0">
                  <a:pos x="T6" y="T7"/>
                </a:cxn>
                <a:cxn ang="0">
                  <a:pos x="T8" y="T9"/>
                </a:cxn>
              </a:cxnLst>
              <a:rect l="0" t="0" r="r" b="b"/>
              <a:pathLst>
                <a:path w="6" h="8">
                  <a:moveTo>
                    <a:pt x="1" y="7"/>
                  </a:moveTo>
                  <a:cubicBezTo>
                    <a:pt x="2" y="8"/>
                    <a:pt x="4" y="7"/>
                    <a:pt x="5" y="5"/>
                  </a:cubicBezTo>
                  <a:cubicBezTo>
                    <a:pt x="6" y="3"/>
                    <a:pt x="6" y="1"/>
                    <a:pt x="5" y="0"/>
                  </a:cubicBezTo>
                  <a:cubicBezTo>
                    <a:pt x="4" y="0"/>
                    <a:pt x="2" y="1"/>
                    <a:pt x="1" y="2"/>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 name="Freeform 623"/>
            <p:cNvSpPr>
              <a:spLocks/>
            </p:cNvSpPr>
            <p:nvPr/>
          </p:nvSpPr>
          <p:spPr bwMode="auto">
            <a:xfrm>
              <a:off x="1946" y="2254"/>
              <a:ext cx="511" cy="551"/>
            </a:xfrm>
            <a:custGeom>
              <a:avLst/>
              <a:gdLst>
                <a:gd name="T0" fmla="*/ 0 w 312"/>
                <a:gd name="T1" fmla="*/ 297 h 336"/>
                <a:gd name="T2" fmla="*/ 0 w 312"/>
                <a:gd name="T3" fmla="*/ 298 h 336"/>
                <a:gd name="T4" fmla="*/ 89 w 312"/>
                <a:gd name="T5" fmla="*/ 299 h 336"/>
                <a:gd name="T6" fmla="*/ 95 w 312"/>
                <a:gd name="T7" fmla="*/ 336 h 336"/>
                <a:gd name="T8" fmla="*/ 297 w 312"/>
                <a:gd name="T9" fmla="*/ 216 h 336"/>
                <a:gd name="T10" fmla="*/ 254 w 312"/>
                <a:gd name="T11" fmla="*/ 183 h 336"/>
                <a:gd name="T12" fmla="*/ 310 w 312"/>
                <a:gd name="T13" fmla="*/ 0 h 336"/>
                <a:gd name="T14" fmla="*/ 309 w 312"/>
                <a:gd name="T15" fmla="*/ 0 h 336"/>
                <a:gd name="T16" fmla="*/ 251 w 312"/>
                <a:gd name="T17" fmla="*/ 185 h 336"/>
                <a:gd name="T18" fmla="*/ 293 w 312"/>
                <a:gd name="T19" fmla="*/ 218 h 336"/>
                <a:gd name="T20" fmla="*/ 99 w 312"/>
                <a:gd name="T21" fmla="*/ 334 h 336"/>
                <a:gd name="T22" fmla="*/ 92 w 312"/>
                <a:gd name="T23" fmla="*/ 297 h 336"/>
                <a:gd name="T24" fmla="*/ 0 w 312"/>
                <a:gd name="T25" fmla="*/ 2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36">
                  <a:moveTo>
                    <a:pt x="0" y="297"/>
                  </a:moveTo>
                  <a:cubicBezTo>
                    <a:pt x="0" y="297"/>
                    <a:pt x="0" y="297"/>
                    <a:pt x="0" y="298"/>
                  </a:cubicBezTo>
                  <a:cubicBezTo>
                    <a:pt x="32" y="303"/>
                    <a:pt x="61" y="303"/>
                    <a:pt x="89" y="299"/>
                  </a:cubicBezTo>
                  <a:cubicBezTo>
                    <a:pt x="91" y="311"/>
                    <a:pt x="93" y="324"/>
                    <a:pt x="95" y="336"/>
                  </a:cubicBezTo>
                  <a:cubicBezTo>
                    <a:pt x="183" y="324"/>
                    <a:pt x="251" y="278"/>
                    <a:pt x="297" y="216"/>
                  </a:cubicBezTo>
                  <a:cubicBezTo>
                    <a:pt x="282" y="205"/>
                    <a:pt x="268" y="194"/>
                    <a:pt x="254" y="183"/>
                  </a:cubicBezTo>
                  <a:cubicBezTo>
                    <a:pt x="293" y="131"/>
                    <a:pt x="312" y="65"/>
                    <a:pt x="310" y="0"/>
                  </a:cubicBezTo>
                  <a:cubicBezTo>
                    <a:pt x="310" y="0"/>
                    <a:pt x="310" y="0"/>
                    <a:pt x="309" y="0"/>
                  </a:cubicBezTo>
                  <a:cubicBezTo>
                    <a:pt x="311" y="65"/>
                    <a:pt x="291" y="132"/>
                    <a:pt x="251" y="185"/>
                  </a:cubicBezTo>
                  <a:cubicBezTo>
                    <a:pt x="265" y="196"/>
                    <a:pt x="279" y="207"/>
                    <a:pt x="293" y="218"/>
                  </a:cubicBezTo>
                  <a:cubicBezTo>
                    <a:pt x="249" y="278"/>
                    <a:pt x="183" y="322"/>
                    <a:pt x="99" y="334"/>
                  </a:cubicBezTo>
                  <a:cubicBezTo>
                    <a:pt x="97" y="322"/>
                    <a:pt x="95" y="309"/>
                    <a:pt x="92" y="297"/>
                  </a:cubicBezTo>
                  <a:cubicBezTo>
                    <a:pt x="64" y="301"/>
                    <a:pt x="33" y="301"/>
                    <a:pt x="0" y="2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 name="Freeform 624"/>
            <p:cNvSpPr>
              <a:spLocks/>
            </p:cNvSpPr>
            <p:nvPr/>
          </p:nvSpPr>
          <p:spPr bwMode="auto">
            <a:xfrm>
              <a:off x="2448" y="2241"/>
              <a:ext cx="11" cy="26"/>
            </a:xfrm>
            <a:custGeom>
              <a:avLst/>
              <a:gdLst>
                <a:gd name="T0" fmla="*/ 4 w 7"/>
                <a:gd name="T1" fmla="*/ 16 h 16"/>
                <a:gd name="T2" fmla="*/ 7 w 7"/>
                <a:gd name="T3" fmla="*/ 8 h 16"/>
                <a:gd name="T4" fmla="*/ 3 w 7"/>
                <a:gd name="T5" fmla="*/ 0 h 16"/>
                <a:gd name="T6" fmla="*/ 0 w 7"/>
                <a:gd name="T7" fmla="*/ 8 h 16"/>
                <a:gd name="T8" fmla="*/ 4 w 7"/>
                <a:gd name="T9" fmla="*/ 16 h 16"/>
              </a:gdLst>
              <a:ahLst/>
              <a:cxnLst>
                <a:cxn ang="0">
                  <a:pos x="T0" y="T1"/>
                </a:cxn>
                <a:cxn ang="0">
                  <a:pos x="T2" y="T3"/>
                </a:cxn>
                <a:cxn ang="0">
                  <a:pos x="T4" y="T5"/>
                </a:cxn>
                <a:cxn ang="0">
                  <a:pos x="T6" y="T7"/>
                </a:cxn>
                <a:cxn ang="0">
                  <a:pos x="T8" y="T9"/>
                </a:cxn>
              </a:cxnLst>
              <a:rect l="0" t="0" r="r" b="b"/>
              <a:pathLst>
                <a:path w="7" h="16">
                  <a:moveTo>
                    <a:pt x="4" y="16"/>
                  </a:moveTo>
                  <a:cubicBezTo>
                    <a:pt x="6" y="15"/>
                    <a:pt x="7" y="12"/>
                    <a:pt x="7" y="8"/>
                  </a:cubicBezTo>
                  <a:cubicBezTo>
                    <a:pt x="7" y="3"/>
                    <a:pt x="5" y="0"/>
                    <a:pt x="3" y="0"/>
                  </a:cubicBezTo>
                  <a:cubicBezTo>
                    <a:pt x="1" y="0"/>
                    <a:pt x="0" y="4"/>
                    <a:pt x="0" y="8"/>
                  </a:cubicBezTo>
                  <a:cubicBezTo>
                    <a:pt x="0" y="12"/>
                    <a:pt x="2"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 name="Freeform 625"/>
            <p:cNvSpPr>
              <a:spLocks/>
            </p:cNvSpPr>
            <p:nvPr/>
          </p:nvSpPr>
          <p:spPr bwMode="auto">
            <a:xfrm>
              <a:off x="2351" y="2543"/>
              <a:ext cx="21" cy="23"/>
            </a:xfrm>
            <a:custGeom>
              <a:avLst/>
              <a:gdLst>
                <a:gd name="T0" fmla="*/ 2 w 13"/>
                <a:gd name="T1" fmla="*/ 13 h 14"/>
                <a:gd name="T2" fmla="*/ 9 w 13"/>
                <a:gd name="T3" fmla="*/ 9 h 14"/>
                <a:gd name="T4" fmla="*/ 11 w 13"/>
                <a:gd name="T5" fmla="*/ 1 h 14"/>
                <a:gd name="T6" fmla="*/ 4 w 13"/>
                <a:gd name="T7" fmla="*/ 5 h 14"/>
                <a:gd name="T8" fmla="*/ 2 w 13"/>
                <a:gd name="T9" fmla="*/ 13 h 14"/>
              </a:gdLst>
              <a:ahLst/>
              <a:cxnLst>
                <a:cxn ang="0">
                  <a:pos x="T0" y="T1"/>
                </a:cxn>
                <a:cxn ang="0">
                  <a:pos x="T2" y="T3"/>
                </a:cxn>
                <a:cxn ang="0">
                  <a:pos x="T4" y="T5"/>
                </a:cxn>
                <a:cxn ang="0">
                  <a:pos x="T6" y="T7"/>
                </a:cxn>
                <a:cxn ang="0">
                  <a:pos x="T8" y="T9"/>
                </a:cxn>
              </a:cxnLst>
              <a:rect l="0" t="0" r="r" b="b"/>
              <a:pathLst>
                <a:path w="13" h="14">
                  <a:moveTo>
                    <a:pt x="2" y="13"/>
                  </a:moveTo>
                  <a:cubicBezTo>
                    <a:pt x="3" y="14"/>
                    <a:pt x="7" y="13"/>
                    <a:pt x="9" y="9"/>
                  </a:cubicBezTo>
                  <a:cubicBezTo>
                    <a:pt x="12" y="6"/>
                    <a:pt x="13" y="2"/>
                    <a:pt x="11" y="1"/>
                  </a:cubicBezTo>
                  <a:cubicBezTo>
                    <a:pt x="9" y="0"/>
                    <a:pt x="6" y="1"/>
                    <a:pt x="4" y="5"/>
                  </a:cubicBezTo>
                  <a:cubicBezTo>
                    <a:pt x="1" y="8"/>
                    <a:pt x="0"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626"/>
            <p:cNvSpPr>
              <a:spLocks/>
            </p:cNvSpPr>
            <p:nvPr/>
          </p:nvSpPr>
          <p:spPr bwMode="auto">
            <a:xfrm>
              <a:off x="1932" y="2736"/>
              <a:ext cx="30" cy="11"/>
            </a:xfrm>
            <a:custGeom>
              <a:avLst/>
              <a:gdLst>
                <a:gd name="T0" fmla="*/ 0 w 18"/>
                <a:gd name="T1" fmla="*/ 2 h 7"/>
                <a:gd name="T2" fmla="*/ 9 w 18"/>
                <a:gd name="T3" fmla="*/ 6 h 7"/>
                <a:gd name="T4" fmla="*/ 18 w 18"/>
                <a:gd name="T5" fmla="*/ 5 h 7"/>
                <a:gd name="T6" fmla="*/ 10 w 18"/>
                <a:gd name="T7" fmla="*/ 1 h 7"/>
                <a:gd name="T8" fmla="*/ 0 w 18"/>
                <a:gd name="T9" fmla="*/ 2 h 7"/>
              </a:gdLst>
              <a:ahLst/>
              <a:cxnLst>
                <a:cxn ang="0">
                  <a:pos x="T0" y="T1"/>
                </a:cxn>
                <a:cxn ang="0">
                  <a:pos x="T2" y="T3"/>
                </a:cxn>
                <a:cxn ang="0">
                  <a:pos x="T4" y="T5"/>
                </a:cxn>
                <a:cxn ang="0">
                  <a:pos x="T6" y="T7"/>
                </a:cxn>
                <a:cxn ang="0">
                  <a:pos x="T8" y="T9"/>
                </a:cxn>
              </a:cxnLst>
              <a:rect l="0" t="0" r="r" b="b"/>
              <a:pathLst>
                <a:path w="18" h="7">
                  <a:moveTo>
                    <a:pt x="0" y="2"/>
                  </a:moveTo>
                  <a:cubicBezTo>
                    <a:pt x="0" y="4"/>
                    <a:pt x="4" y="6"/>
                    <a:pt x="9" y="6"/>
                  </a:cubicBezTo>
                  <a:cubicBezTo>
                    <a:pt x="14" y="7"/>
                    <a:pt x="18" y="6"/>
                    <a:pt x="18" y="5"/>
                  </a:cubicBezTo>
                  <a:cubicBezTo>
                    <a:pt x="18" y="3"/>
                    <a:pt x="14" y="1"/>
                    <a:pt x="10" y="1"/>
                  </a:cubicBezTo>
                  <a:cubicBezTo>
                    <a:pt x="5"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9" name="Freeform 627"/>
            <p:cNvSpPr>
              <a:spLocks/>
            </p:cNvSpPr>
            <p:nvPr/>
          </p:nvSpPr>
          <p:spPr bwMode="auto">
            <a:xfrm>
              <a:off x="2420" y="2595"/>
              <a:ext cx="23" cy="28"/>
            </a:xfrm>
            <a:custGeom>
              <a:avLst/>
              <a:gdLst>
                <a:gd name="T0" fmla="*/ 1 w 14"/>
                <a:gd name="T1" fmla="*/ 16 h 17"/>
                <a:gd name="T2" fmla="*/ 9 w 14"/>
                <a:gd name="T3" fmla="*/ 11 h 17"/>
                <a:gd name="T4" fmla="*/ 12 w 14"/>
                <a:gd name="T5" fmla="*/ 1 h 17"/>
                <a:gd name="T6" fmla="*/ 4 w 14"/>
                <a:gd name="T7" fmla="*/ 6 h 17"/>
                <a:gd name="T8" fmla="*/ 1 w 14"/>
                <a:gd name="T9" fmla="*/ 16 h 17"/>
              </a:gdLst>
              <a:ahLst/>
              <a:cxnLst>
                <a:cxn ang="0">
                  <a:pos x="T0" y="T1"/>
                </a:cxn>
                <a:cxn ang="0">
                  <a:pos x="T2" y="T3"/>
                </a:cxn>
                <a:cxn ang="0">
                  <a:pos x="T4" y="T5"/>
                </a:cxn>
                <a:cxn ang="0">
                  <a:pos x="T6" y="T7"/>
                </a:cxn>
                <a:cxn ang="0">
                  <a:pos x="T8" y="T9"/>
                </a:cxn>
              </a:cxnLst>
              <a:rect l="0" t="0" r="r" b="b"/>
              <a:pathLst>
                <a:path w="14" h="17">
                  <a:moveTo>
                    <a:pt x="1" y="16"/>
                  </a:moveTo>
                  <a:cubicBezTo>
                    <a:pt x="3" y="17"/>
                    <a:pt x="6" y="15"/>
                    <a:pt x="9" y="11"/>
                  </a:cubicBezTo>
                  <a:cubicBezTo>
                    <a:pt x="13" y="7"/>
                    <a:pt x="14" y="2"/>
                    <a:pt x="12" y="1"/>
                  </a:cubicBezTo>
                  <a:cubicBezTo>
                    <a:pt x="11" y="0"/>
                    <a:pt x="7" y="2"/>
                    <a:pt x="4" y="6"/>
                  </a:cubicBezTo>
                  <a:cubicBezTo>
                    <a:pt x="1" y="10"/>
                    <a:pt x="0" y="15"/>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0" name="Freeform 628"/>
            <p:cNvSpPr>
              <a:spLocks/>
            </p:cNvSpPr>
            <p:nvPr/>
          </p:nvSpPr>
          <p:spPr bwMode="auto">
            <a:xfrm>
              <a:off x="2085" y="2797"/>
              <a:ext cx="36" cy="13"/>
            </a:xfrm>
            <a:custGeom>
              <a:avLst/>
              <a:gdLst>
                <a:gd name="T0" fmla="*/ 0 w 22"/>
                <a:gd name="T1" fmla="*/ 5 h 8"/>
                <a:gd name="T2" fmla="*/ 11 w 22"/>
                <a:gd name="T3" fmla="*/ 7 h 8"/>
                <a:gd name="T4" fmla="*/ 21 w 22"/>
                <a:gd name="T5" fmla="*/ 2 h 8"/>
                <a:gd name="T6" fmla="*/ 10 w 22"/>
                <a:gd name="T7" fmla="*/ 0 h 8"/>
                <a:gd name="T8" fmla="*/ 0 w 22"/>
                <a:gd name="T9" fmla="*/ 5 h 8"/>
              </a:gdLst>
              <a:ahLst/>
              <a:cxnLst>
                <a:cxn ang="0">
                  <a:pos x="T0" y="T1"/>
                </a:cxn>
                <a:cxn ang="0">
                  <a:pos x="T2" y="T3"/>
                </a:cxn>
                <a:cxn ang="0">
                  <a:pos x="T4" y="T5"/>
                </a:cxn>
                <a:cxn ang="0">
                  <a:pos x="T6" y="T7"/>
                </a:cxn>
                <a:cxn ang="0">
                  <a:pos x="T8" y="T9"/>
                </a:cxn>
              </a:cxnLst>
              <a:rect l="0" t="0" r="r" b="b"/>
              <a:pathLst>
                <a:path w="22" h="8">
                  <a:moveTo>
                    <a:pt x="0" y="5"/>
                  </a:moveTo>
                  <a:cubicBezTo>
                    <a:pt x="0" y="7"/>
                    <a:pt x="6" y="8"/>
                    <a:pt x="11" y="7"/>
                  </a:cubicBezTo>
                  <a:cubicBezTo>
                    <a:pt x="17" y="7"/>
                    <a:pt x="22" y="4"/>
                    <a:pt x="21" y="2"/>
                  </a:cubicBezTo>
                  <a:cubicBezTo>
                    <a:pt x="21" y="0"/>
                    <a:pt x="16" y="0"/>
                    <a:pt x="10" y="0"/>
                  </a:cubicBezTo>
                  <a:cubicBezTo>
                    <a:pt x="5"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1" name="Freeform 629"/>
            <p:cNvSpPr>
              <a:spLocks/>
            </p:cNvSpPr>
            <p:nvPr/>
          </p:nvSpPr>
          <p:spPr bwMode="auto">
            <a:xfrm>
              <a:off x="2082" y="2739"/>
              <a:ext cx="21" cy="8"/>
            </a:xfrm>
            <a:custGeom>
              <a:avLst/>
              <a:gdLst>
                <a:gd name="T0" fmla="*/ 1 w 13"/>
                <a:gd name="T1" fmla="*/ 3 h 5"/>
                <a:gd name="T2" fmla="*/ 7 w 13"/>
                <a:gd name="T3" fmla="*/ 5 h 5"/>
                <a:gd name="T4" fmla="*/ 12 w 13"/>
                <a:gd name="T5" fmla="*/ 2 h 5"/>
                <a:gd name="T6" fmla="*/ 6 w 13"/>
                <a:gd name="T7" fmla="*/ 0 h 5"/>
                <a:gd name="T8" fmla="*/ 1 w 13"/>
                <a:gd name="T9" fmla="*/ 3 h 5"/>
              </a:gdLst>
              <a:ahLst/>
              <a:cxnLst>
                <a:cxn ang="0">
                  <a:pos x="T0" y="T1"/>
                </a:cxn>
                <a:cxn ang="0">
                  <a:pos x="T2" y="T3"/>
                </a:cxn>
                <a:cxn ang="0">
                  <a:pos x="T4" y="T5"/>
                </a:cxn>
                <a:cxn ang="0">
                  <a:pos x="T6" y="T7"/>
                </a:cxn>
                <a:cxn ang="0">
                  <a:pos x="T8" y="T9"/>
                </a:cxn>
              </a:cxnLst>
              <a:rect l="0" t="0" r="r" b="b"/>
              <a:pathLst>
                <a:path w="13" h="5">
                  <a:moveTo>
                    <a:pt x="1" y="3"/>
                  </a:moveTo>
                  <a:cubicBezTo>
                    <a:pt x="1" y="5"/>
                    <a:pt x="4" y="5"/>
                    <a:pt x="7" y="5"/>
                  </a:cubicBezTo>
                  <a:cubicBezTo>
                    <a:pt x="10" y="4"/>
                    <a:pt x="13" y="3"/>
                    <a:pt x="12" y="2"/>
                  </a:cubicBezTo>
                  <a:cubicBezTo>
                    <a:pt x="12" y="1"/>
                    <a:pt x="9" y="0"/>
                    <a:pt x="6" y="0"/>
                  </a:cubicBezTo>
                  <a:cubicBezTo>
                    <a:pt x="3"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2" name="Freeform 630"/>
            <p:cNvSpPr>
              <a:spLocks/>
            </p:cNvSpPr>
            <p:nvPr/>
          </p:nvSpPr>
          <p:spPr bwMode="auto">
            <a:xfrm>
              <a:off x="2448" y="2303"/>
              <a:ext cx="172" cy="428"/>
            </a:xfrm>
            <a:custGeom>
              <a:avLst/>
              <a:gdLst>
                <a:gd name="T0" fmla="*/ 0 w 105"/>
                <a:gd name="T1" fmla="*/ 261 h 261"/>
                <a:gd name="T2" fmla="*/ 0 w 105"/>
                <a:gd name="T3" fmla="*/ 261 h 261"/>
                <a:gd name="T4" fmla="*/ 29 w 105"/>
                <a:gd name="T5" fmla="*/ 229 h 261"/>
                <a:gd name="T6" fmla="*/ 42 w 105"/>
                <a:gd name="T7" fmla="*/ 239 h 261"/>
                <a:gd name="T8" fmla="*/ 103 w 105"/>
                <a:gd name="T9" fmla="*/ 128 h 261"/>
                <a:gd name="T10" fmla="*/ 81 w 105"/>
                <a:gd name="T11" fmla="*/ 119 h 261"/>
                <a:gd name="T12" fmla="*/ 105 w 105"/>
                <a:gd name="T13" fmla="*/ 0 h 261"/>
                <a:gd name="T14" fmla="*/ 105 w 105"/>
                <a:gd name="T15" fmla="*/ 0 h 261"/>
                <a:gd name="T16" fmla="*/ 80 w 105"/>
                <a:gd name="T17" fmla="*/ 121 h 261"/>
                <a:gd name="T18" fmla="*/ 102 w 105"/>
                <a:gd name="T19" fmla="*/ 129 h 261"/>
                <a:gd name="T20" fmla="*/ 43 w 105"/>
                <a:gd name="T21" fmla="*/ 238 h 261"/>
                <a:gd name="T22" fmla="*/ 30 w 105"/>
                <a:gd name="T23" fmla="*/ 227 h 261"/>
                <a:gd name="T24" fmla="*/ 0 w 105"/>
                <a:gd name="T25"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61">
                  <a:moveTo>
                    <a:pt x="0" y="261"/>
                  </a:moveTo>
                  <a:cubicBezTo>
                    <a:pt x="0" y="261"/>
                    <a:pt x="0" y="261"/>
                    <a:pt x="0" y="261"/>
                  </a:cubicBezTo>
                  <a:cubicBezTo>
                    <a:pt x="11" y="251"/>
                    <a:pt x="20" y="240"/>
                    <a:pt x="29" y="229"/>
                  </a:cubicBezTo>
                  <a:cubicBezTo>
                    <a:pt x="33" y="232"/>
                    <a:pt x="38" y="236"/>
                    <a:pt x="42" y="239"/>
                  </a:cubicBezTo>
                  <a:cubicBezTo>
                    <a:pt x="68" y="206"/>
                    <a:pt x="89" y="168"/>
                    <a:pt x="103" y="128"/>
                  </a:cubicBezTo>
                  <a:cubicBezTo>
                    <a:pt x="96" y="125"/>
                    <a:pt x="88" y="122"/>
                    <a:pt x="81" y="119"/>
                  </a:cubicBezTo>
                  <a:cubicBezTo>
                    <a:pt x="95" y="81"/>
                    <a:pt x="103" y="41"/>
                    <a:pt x="105" y="0"/>
                  </a:cubicBezTo>
                  <a:cubicBezTo>
                    <a:pt x="105" y="0"/>
                    <a:pt x="105" y="0"/>
                    <a:pt x="105" y="0"/>
                  </a:cubicBezTo>
                  <a:cubicBezTo>
                    <a:pt x="102" y="41"/>
                    <a:pt x="94" y="82"/>
                    <a:pt x="80" y="121"/>
                  </a:cubicBezTo>
                  <a:cubicBezTo>
                    <a:pt x="87" y="123"/>
                    <a:pt x="95" y="126"/>
                    <a:pt x="102" y="129"/>
                  </a:cubicBezTo>
                  <a:cubicBezTo>
                    <a:pt x="88" y="168"/>
                    <a:pt x="68" y="205"/>
                    <a:pt x="43" y="238"/>
                  </a:cubicBezTo>
                  <a:cubicBezTo>
                    <a:pt x="39" y="234"/>
                    <a:pt x="34" y="230"/>
                    <a:pt x="30" y="227"/>
                  </a:cubicBezTo>
                  <a:cubicBezTo>
                    <a:pt x="21" y="239"/>
                    <a:pt x="11" y="250"/>
                    <a:pt x="0"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 name="Freeform 631"/>
            <p:cNvSpPr>
              <a:spLocks/>
            </p:cNvSpPr>
            <p:nvPr/>
          </p:nvSpPr>
          <p:spPr bwMode="auto">
            <a:xfrm>
              <a:off x="2617" y="2295"/>
              <a:ext cx="6" cy="17"/>
            </a:xfrm>
            <a:custGeom>
              <a:avLst/>
              <a:gdLst>
                <a:gd name="T0" fmla="*/ 2 w 4"/>
                <a:gd name="T1" fmla="*/ 10 h 10"/>
                <a:gd name="T2" fmla="*/ 4 w 4"/>
                <a:gd name="T3" fmla="*/ 5 h 10"/>
                <a:gd name="T4" fmla="*/ 2 w 4"/>
                <a:gd name="T5" fmla="*/ 0 h 10"/>
                <a:gd name="T6" fmla="*/ 1 w 4"/>
                <a:gd name="T7" fmla="*/ 5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cubicBezTo>
                    <a:pt x="3" y="10"/>
                    <a:pt x="4" y="8"/>
                    <a:pt x="4" y="5"/>
                  </a:cubicBezTo>
                  <a:cubicBezTo>
                    <a:pt x="4" y="3"/>
                    <a:pt x="3" y="1"/>
                    <a:pt x="2" y="0"/>
                  </a:cubicBezTo>
                  <a:cubicBezTo>
                    <a:pt x="2" y="0"/>
                    <a:pt x="1" y="3"/>
                    <a:pt x="1" y="5"/>
                  </a:cubicBezTo>
                  <a:cubicBezTo>
                    <a:pt x="0" y="8"/>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 name="Freeform 632"/>
            <p:cNvSpPr>
              <a:spLocks/>
            </p:cNvSpPr>
            <p:nvPr/>
          </p:nvSpPr>
          <p:spPr bwMode="auto">
            <a:xfrm>
              <a:off x="2576" y="2490"/>
              <a:ext cx="8" cy="17"/>
            </a:xfrm>
            <a:custGeom>
              <a:avLst/>
              <a:gdLst>
                <a:gd name="T0" fmla="*/ 1 w 5"/>
                <a:gd name="T1" fmla="*/ 10 h 10"/>
                <a:gd name="T2" fmla="*/ 4 w 5"/>
                <a:gd name="T3" fmla="*/ 6 h 10"/>
                <a:gd name="T4" fmla="*/ 4 w 5"/>
                <a:gd name="T5" fmla="*/ 1 h 10"/>
                <a:gd name="T6" fmla="*/ 1 w 5"/>
                <a:gd name="T7" fmla="*/ 5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2" y="10"/>
                    <a:pt x="3" y="8"/>
                    <a:pt x="4" y="6"/>
                  </a:cubicBezTo>
                  <a:cubicBezTo>
                    <a:pt x="5" y="3"/>
                    <a:pt x="5" y="1"/>
                    <a:pt x="4" y="1"/>
                  </a:cubicBezTo>
                  <a:cubicBezTo>
                    <a:pt x="3" y="0"/>
                    <a:pt x="2" y="2"/>
                    <a:pt x="1" y="5"/>
                  </a:cubicBezTo>
                  <a:cubicBezTo>
                    <a:pt x="0" y="7"/>
                    <a:pt x="0"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 name="Freeform 633"/>
            <p:cNvSpPr>
              <a:spLocks/>
            </p:cNvSpPr>
            <p:nvPr/>
          </p:nvSpPr>
          <p:spPr bwMode="auto">
            <a:xfrm>
              <a:off x="2443" y="2725"/>
              <a:ext cx="11" cy="11"/>
            </a:xfrm>
            <a:custGeom>
              <a:avLst/>
              <a:gdLst>
                <a:gd name="T0" fmla="*/ 1 w 7"/>
                <a:gd name="T1" fmla="*/ 7 h 7"/>
                <a:gd name="T2" fmla="*/ 5 w 7"/>
                <a:gd name="T3" fmla="*/ 5 h 7"/>
                <a:gd name="T4" fmla="*/ 7 w 7"/>
                <a:gd name="T5" fmla="*/ 1 h 7"/>
                <a:gd name="T6" fmla="*/ 3 w 7"/>
                <a:gd name="T7" fmla="*/ 3 h 7"/>
                <a:gd name="T8" fmla="*/ 1 w 7"/>
                <a:gd name="T9" fmla="*/ 7 h 7"/>
              </a:gdLst>
              <a:ahLst/>
              <a:cxnLst>
                <a:cxn ang="0">
                  <a:pos x="T0" y="T1"/>
                </a:cxn>
                <a:cxn ang="0">
                  <a:pos x="T2" y="T3"/>
                </a:cxn>
                <a:cxn ang="0">
                  <a:pos x="T4" y="T5"/>
                </a:cxn>
                <a:cxn ang="0">
                  <a:pos x="T6" y="T7"/>
                </a:cxn>
                <a:cxn ang="0">
                  <a:pos x="T8" y="T9"/>
                </a:cxn>
              </a:cxnLst>
              <a:rect l="0" t="0" r="r" b="b"/>
              <a:pathLst>
                <a:path w="7" h="7">
                  <a:moveTo>
                    <a:pt x="1" y="7"/>
                  </a:moveTo>
                  <a:cubicBezTo>
                    <a:pt x="1" y="7"/>
                    <a:pt x="3" y="6"/>
                    <a:pt x="5" y="5"/>
                  </a:cubicBezTo>
                  <a:cubicBezTo>
                    <a:pt x="6" y="3"/>
                    <a:pt x="7" y="1"/>
                    <a:pt x="7" y="1"/>
                  </a:cubicBezTo>
                  <a:cubicBezTo>
                    <a:pt x="6" y="0"/>
                    <a:pt x="4" y="1"/>
                    <a:pt x="3" y="3"/>
                  </a:cubicBezTo>
                  <a:cubicBezTo>
                    <a:pt x="1" y="4"/>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 name="Freeform 634"/>
            <p:cNvSpPr>
              <a:spLocks/>
            </p:cNvSpPr>
            <p:nvPr/>
          </p:nvSpPr>
          <p:spPr bwMode="auto">
            <a:xfrm>
              <a:off x="2613" y="2505"/>
              <a:ext cx="9" cy="16"/>
            </a:xfrm>
            <a:custGeom>
              <a:avLst/>
              <a:gdLst>
                <a:gd name="T0" fmla="*/ 0 w 5"/>
                <a:gd name="T1" fmla="*/ 10 h 10"/>
                <a:gd name="T2" fmla="*/ 4 w 5"/>
                <a:gd name="T3" fmla="*/ 6 h 10"/>
                <a:gd name="T4" fmla="*/ 4 w 5"/>
                <a:gd name="T5" fmla="*/ 0 h 10"/>
                <a:gd name="T6" fmla="*/ 1 w 5"/>
                <a:gd name="T7" fmla="*/ 4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cubicBezTo>
                    <a:pt x="1" y="10"/>
                    <a:pt x="3" y="8"/>
                    <a:pt x="4" y="6"/>
                  </a:cubicBezTo>
                  <a:cubicBezTo>
                    <a:pt x="5" y="3"/>
                    <a:pt x="5" y="0"/>
                    <a:pt x="4" y="0"/>
                  </a:cubicBezTo>
                  <a:cubicBezTo>
                    <a:pt x="3" y="0"/>
                    <a:pt x="2" y="2"/>
                    <a:pt x="1" y="4"/>
                  </a:cubicBezTo>
                  <a:cubicBezTo>
                    <a:pt x="0" y="7"/>
                    <a:pt x="0"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 name="Freeform 635"/>
            <p:cNvSpPr>
              <a:spLocks/>
            </p:cNvSpPr>
            <p:nvPr/>
          </p:nvSpPr>
          <p:spPr bwMode="auto">
            <a:xfrm>
              <a:off x="2510" y="2687"/>
              <a:ext cx="13" cy="16"/>
            </a:xfrm>
            <a:custGeom>
              <a:avLst/>
              <a:gdLst>
                <a:gd name="T0" fmla="*/ 1 w 8"/>
                <a:gd name="T1" fmla="*/ 9 h 10"/>
                <a:gd name="T2" fmla="*/ 5 w 8"/>
                <a:gd name="T3" fmla="*/ 6 h 10"/>
                <a:gd name="T4" fmla="*/ 7 w 8"/>
                <a:gd name="T5" fmla="*/ 1 h 10"/>
                <a:gd name="T6" fmla="*/ 3 w 8"/>
                <a:gd name="T7" fmla="*/ 4 h 10"/>
                <a:gd name="T8" fmla="*/ 1 w 8"/>
                <a:gd name="T9" fmla="*/ 9 h 10"/>
              </a:gdLst>
              <a:ahLst/>
              <a:cxnLst>
                <a:cxn ang="0">
                  <a:pos x="T0" y="T1"/>
                </a:cxn>
                <a:cxn ang="0">
                  <a:pos x="T2" y="T3"/>
                </a:cxn>
                <a:cxn ang="0">
                  <a:pos x="T4" y="T5"/>
                </a:cxn>
                <a:cxn ang="0">
                  <a:pos x="T6" y="T7"/>
                </a:cxn>
                <a:cxn ang="0">
                  <a:pos x="T8" y="T9"/>
                </a:cxn>
              </a:cxnLst>
              <a:rect l="0" t="0" r="r" b="b"/>
              <a:pathLst>
                <a:path w="8" h="10">
                  <a:moveTo>
                    <a:pt x="1" y="9"/>
                  </a:moveTo>
                  <a:cubicBezTo>
                    <a:pt x="2" y="10"/>
                    <a:pt x="4" y="8"/>
                    <a:pt x="5" y="6"/>
                  </a:cubicBezTo>
                  <a:cubicBezTo>
                    <a:pt x="7" y="4"/>
                    <a:pt x="8" y="1"/>
                    <a:pt x="7" y="1"/>
                  </a:cubicBezTo>
                  <a:cubicBezTo>
                    <a:pt x="7" y="0"/>
                    <a:pt x="5" y="2"/>
                    <a:pt x="3" y="4"/>
                  </a:cubicBezTo>
                  <a:cubicBezTo>
                    <a:pt x="1" y="6"/>
                    <a:pt x="0" y="8"/>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 name="Freeform 636"/>
            <p:cNvSpPr>
              <a:spLocks/>
            </p:cNvSpPr>
            <p:nvPr/>
          </p:nvSpPr>
          <p:spPr bwMode="auto">
            <a:xfrm>
              <a:off x="2492" y="2674"/>
              <a:ext cx="8" cy="8"/>
            </a:xfrm>
            <a:custGeom>
              <a:avLst/>
              <a:gdLst>
                <a:gd name="T0" fmla="*/ 0 w 5"/>
                <a:gd name="T1" fmla="*/ 5 h 5"/>
                <a:gd name="T2" fmla="*/ 3 w 5"/>
                <a:gd name="T3" fmla="*/ 3 h 5"/>
                <a:gd name="T4" fmla="*/ 4 w 5"/>
                <a:gd name="T5" fmla="*/ 0 h 5"/>
                <a:gd name="T6" fmla="*/ 2 w 5"/>
                <a:gd name="T7" fmla="*/ 2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cubicBezTo>
                    <a:pt x="1" y="5"/>
                    <a:pt x="2" y="4"/>
                    <a:pt x="3" y="3"/>
                  </a:cubicBezTo>
                  <a:cubicBezTo>
                    <a:pt x="4" y="2"/>
                    <a:pt x="5" y="0"/>
                    <a:pt x="4" y="0"/>
                  </a:cubicBezTo>
                  <a:cubicBezTo>
                    <a:pt x="4" y="0"/>
                    <a:pt x="3" y="0"/>
                    <a:pt x="2" y="2"/>
                  </a:cubicBezTo>
                  <a:cubicBezTo>
                    <a:pt x="1" y="3"/>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 name="Freeform 637"/>
            <p:cNvSpPr>
              <a:spLocks/>
            </p:cNvSpPr>
            <p:nvPr/>
          </p:nvSpPr>
          <p:spPr bwMode="auto">
            <a:xfrm>
              <a:off x="2121" y="2498"/>
              <a:ext cx="254" cy="207"/>
            </a:xfrm>
            <a:custGeom>
              <a:avLst/>
              <a:gdLst>
                <a:gd name="T0" fmla="*/ 155 w 155"/>
                <a:gd name="T1" fmla="*/ 0 h 126"/>
                <a:gd name="T2" fmla="*/ 155 w 155"/>
                <a:gd name="T3" fmla="*/ 0 h 126"/>
                <a:gd name="T4" fmla="*/ 139 w 155"/>
                <a:gd name="T5" fmla="*/ 25 h 126"/>
                <a:gd name="T6" fmla="*/ 125 w 155"/>
                <a:gd name="T7" fmla="*/ 14 h 126"/>
                <a:gd name="T8" fmla="*/ 70 w 155"/>
                <a:gd name="T9" fmla="*/ 69 h 126"/>
                <a:gd name="T10" fmla="*/ 83 w 155"/>
                <a:gd name="T11" fmla="*/ 89 h 126"/>
                <a:gd name="T12" fmla="*/ 0 w 155"/>
                <a:gd name="T13" fmla="*/ 125 h 126"/>
                <a:gd name="T14" fmla="*/ 0 w 155"/>
                <a:gd name="T15" fmla="*/ 126 h 126"/>
                <a:gd name="T16" fmla="*/ 85 w 155"/>
                <a:gd name="T17" fmla="*/ 89 h 126"/>
                <a:gd name="T18" fmla="*/ 71 w 155"/>
                <a:gd name="T19" fmla="*/ 69 h 126"/>
                <a:gd name="T20" fmla="*/ 125 w 155"/>
                <a:gd name="T21" fmla="*/ 16 h 126"/>
                <a:gd name="T22" fmla="*/ 138 w 155"/>
                <a:gd name="T23" fmla="*/ 26 h 126"/>
                <a:gd name="T24" fmla="*/ 155 w 155"/>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26">
                  <a:moveTo>
                    <a:pt x="155" y="0"/>
                  </a:moveTo>
                  <a:cubicBezTo>
                    <a:pt x="155" y="0"/>
                    <a:pt x="155" y="0"/>
                    <a:pt x="155" y="0"/>
                  </a:cubicBezTo>
                  <a:cubicBezTo>
                    <a:pt x="150" y="8"/>
                    <a:pt x="145" y="17"/>
                    <a:pt x="139" y="25"/>
                  </a:cubicBezTo>
                  <a:cubicBezTo>
                    <a:pt x="134" y="21"/>
                    <a:pt x="130" y="18"/>
                    <a:pt x="125" y="14"/>
                  </a:cubicBezTo>
                  <a:cubicBezTo>
                    <a:pt x="110" y="35"/>
                    <a:pt x="92" y="54"/>
                    <a:pt x="70" y="69"/>
                  </a:cubicBezTo>
                  <a:cubicBezTo>
                    <a:pt x="74" y="76"/>
                    <a:pt x="79" y="82"/>
                    <a:pt x="83" y="89"/>
                  </a:cubicBezTo>
                  <a:cubicBezTo>
                    <a:pt x="59" y="106"/>
                    <a:pt x="31" y="118"/>
                    <a:pt x="0" y="125"/>
                  </a:cubicBezTo>
                  <a:cubicBezTo>
                    <a:pt x="0" y="125"/>
                    <a:pt x="0" y="125"/>
                    <a:pt x="0" y="126"/>
                  </a:cubicBezTo>
                  <a:cubicBezTo>
                    <a:pt x="32" y="119"/>
                    <a:pt x="60" y="106"/>
                    <a:pt x="85" y="89"/>
                  </a:cubicBezTo>
                  <a:cubicBezTo>
                    <a:pt x="80" y="82"/>
                    <a:pt x="76" y="75"/>
                    <a:pt x="71" y="69"/>
                  </a:cubicBezTo>
                  <a:cubicBezTo>
                    <a:pt x="92" y="54"/>
                    <a:pt x="110" y="36"/>
                    <a:pt x="125" y="16"/>
                  </a:cubicBezTo>
                  <a:cubicBezTo>
                    <a:pt x="130" y="19"/>
                    <a:pt x="134" y="23"/>
                    <a:pt x="138" y="26"/>
                  </a:cubicBezTo>
                  <a:cubicBezTo>
                    <a:pt x="145" y="18"/>
                    <a:pt x="150" y="9"/>
                    <a:pt x="1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 name="Freeform 638"/>
            <p:cNvSpPr>
              <a:spLocks/>
            </p:cNvSpPr>
            <p:nvPr/>
          </p:nvSpPr>
          <p:spPr bwMode="auto">
            <a:xfrm>
              <a:off x="2115" y="2700"/>
              <a:ext cx="13" cy="7"/>
            </a:xfrm>
            <a:custGeom>
              <a:avLst/>
              <a:gdLst>
                <a:gd name="T0" fmla="*/ 8 w 8"/>
                <a:gd name="T1" fmla="*/ 1 h 4"/>
                <a:gd name="T2" fmla="*/ 4 w 8"/>
                <a:gd name="T3" fmla="*/ 1 h 4"/>
                <a:gd name="T4" fmla="*/ 1 w 8"/>
                <a:gd name="T5" fmla="*/ 3 h 4"/>
                <a:gd name="T6" fmla="*/ 5 w 8"/>
                <a:gd name="T7" fmla="*/ 4 h 4"/>
                <a:gd name="T8" fmla="*/ 8 w 8"/>
                <a:gd name="T9" fmla="*/ 1 h 4"/>
              </a:gdLst>
              <a:ahLst/>
              <a:cxnLst>
                <a:cxn ang="0">
                  <a:pos x="T0" y="T1"/>
                </a:cxn>
                <a:cxn ang="0">
                  <a:pos x="T2" y="T3"/>
                </a:cxn>
                <a:cxn ang="0">
                  <a:pos x="T4" y="T5"/>
                </a:cxn>
                <a:cxn ang="0">
                  <a:pos x="T6" y="T7"/>
                </a:cxn>
                <a:cxn ang="0">
                  <a:pos x="T8" y="T9"/>
                </a:cxn>
              </a:cxnLst>
              <a:rect l="0" t="0" r="r" b="b"/>
              <a:pathLst>
                <a:path w="8" h="4">
                  <a:moveTo>
                    <a:pt x="8" y="1"/>
                  </a:moveTo>
                  <a:cubicBezTo>
                    <a:pt x="8" y="0"/>
                    <a:pt x="6" y="0"/>
                    <a:pt x="4" y="1"/>
                  </a:cubicBezTo>
                  <a:cubicBezTo>
                    <a:pt x="2" y="1"/>
                    <a:pt x="0" y="2"/>
                    <a:pt x="1" y="3"/>
                  </a:cubicBezTo>
                  <a:cubicBezTo>
                    <a:pt x="1" y="4"/>
                    <a:pt x="3" y="4"/>
                    <a:pt x="5" y="4"/>
                  </a:cubicBezTo>
                  <a:cubicBezTo>
                    <a:pt x="7" y="3"/>
                    <a:pt x="8"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 name="Freeform 639"/>
            <p:cNvSpPr>
              <a:spLocks/>
            </p:cNvSpPr>
            <p:nvPr/>
          </p:nvSpPr>
          <p:spPr bwMode="auto">
            <a:xfrm>
              <a:off x="2252" y="2641"/>
              <a:ext cx="12" cy="8"/>
            </a:xfrm>
            <a:custGeom>
              <a:avLst/>
              <a:gdLst>
                <a:gd name="T0" fmla="*/ 7 w 7"/>
                <a:gd name="T1" fmla="*/ 0 h 5"/>
                <a:gd name="T2" fmla="*/ 3 w 7"/>
                <a:gd name="T3" fmla="*/ 1 h 5"/>
                <a:gd name="T4" fmla="*/ 1 w 7"/>
                <a:gd name="T5" fmla="*/ 4 h 5"/>
                <a:gd name="T6" fmla="*/ 5 w 7"/>
                <a:gd name="T7" fmla="*/ 4 h 5"/>
                <a:gd name="T8" fmla="*/ 7 w 7"/>
                <a:gd name="T9" fmla="*/ 0 h 5"/>
              </a:gdLst>
              <a:ahLst/>
              <a:cxnLst>
                <a:cxn ang="0">
                  <a:pos x="T0" y="T1"/>
                </a:cxn>
                <a:cxn ang="0">
                  <a:pos x="T2" y="T3"/>
                </a:cxn>
                <a:cxn ang="0">
                  <a:pos x="T4" y="T5"/>
                </a:cxn>
                <a:cxn ang="0">
                  <a:pos x="T6" y="T7"/>
                </a:cxn>
                <a:cxn ang="0">
                  <a:pos x="T8" y="T9"/>
                </a:cxn>
              </a:cxnLst>
              <a:rect l="0" t="0" r="r" b="b"/>
              <a:pathLst>
                <a:path w="7" h="5">
                  <a:moveTo>
                    <a:pt x="7" y="0"/>
                  </a:moveTo>
                  <a:cubicBezTo>
                    <a:pt x="6" y="0"/>
                    <a:pt x="4" y="0"/>
                    <a:pt x="3" y="1"/>
                  </a:cubicBezTo>
                  <a:cubicBezTo>
                    <a:pt x="1" y="2"/>
                    <a:pt x="0" y="4"/>
                    <a:pt x="1" y="4"/>
                  </a:cubicBezTo>
                  <a:cubicBezTo>
                    <a:pt x="1" y="5"/>
                    <a:pt x="3" y="5"/>
                    <a:pt x="5" y="4"/>
                  </a:cubicBezTo>
                  <a:cubicBezTo>
                    <a:pt x="6" y="3"/>
                    <a:pt x="7"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 name="Freeform 640"/>
            <p:cNvSpPr>
              <a:spLocks/>
            </p:cNvSpPr>
            <p:nvPr/>
          </p:nvSpPr>
          <p:spPr bwMode="auto">
            <a:xfrm>
              <a:off x="2372" y="2494"/>
              <a:ext cx="7" cy="9"/>
            </a:xfrm>
            <a:custGeom>
              <a:avLst/>
              <a:gdLst>
                <a:gd name="T0" fmla="*/ 3 w 4"/>
                <a:gd name="T1" fmla="*/ 1 h 6"/>
                <a:gd name="T2" fmla="*/ 1 w 4"/>
                <a:gd name="T3" fmla="*/ 3 h 6"/>
                <a:gd name="T4" fmla="*/ 1 w 4"/>
                <a:gd name="T5" fmla="*/ 6 h 6"/>
                <a:gd name="T6" fmla="*/ 3 w 4"/>
                <a:gd name="T7" fmla="*/ 4 h 6"/>
                <a:gd name="T8" fmla="*/ 3 w 4"/>
                <a:gd name="T9" fmla="*/ 1 h 6"/>
              </a:gdLst>
              <a:ahLst/>
              <a:cxnLst>
                <a:cxn ang="0">
                  <a:pos x="T0" y="T1"/>
                </a:cxn>
                <a:cxn ang="0">
                  <a:pos x="T2" y="T3"/>
                </a:cxn>
                <a:cxn ang="0">
                  <a:pos x="T4" y="T5"/>
                </a:cxn>
                <a:cxn ang="0">
                  <a:pos x="T6" y="T7"/>
                </a:cxn>
                <a:cxn ang="0">
                  <a:pos x="T8" y="T9"/>
                </a:cxn>
              </a:cxnLst>
              <a:rect l="0" t="0" r="r" b="b"/>
              <a:pathLst>
                <a:path w="4" h="6">
                  <a:moveTo>
                    <a:pt x="3" y="1"/>
                  </a:moveTo>
                  <a:cubicBezTo>
                    <a:pt x="3" y="0"/>
                    <a:pt x="1" y="1"/>
                    <a:pt x="1" y="3"/>
                  </a:cubicBezTo>
                  <a:cubicBezTo>
                    <a:pt x="0" y="4"/>
                    <a:pt x="0" y="5"/>
                    <a:pt x="1" y="6"/>
                  </a:cubicBezTo>
                  <a:cubicBezTo>
                    <a:pt x="1" y="6"/>
                    <a:pt x="2" y="5"/>
                    <a:pt x="3" y="4"/>
                  </a:cubicBezTo>
                  <a:cubicBezTo>
                    <a:pt x="4" y="3"/>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 name="Freeform 641"/>
            <p:cNvSpPr>
              <a:spLocks/>
            </p:cNvSpPr>
            <p:nvPr/>
          </p:nvSpPr>
          <p:spPr bwMode="auto">
            <a:xfrm>
              <a:off x="2231" y="2607"/>
              <a:ext cx="10" cy="9"/>
            </a:xfrm>
            <a:custGeom>
              <a:avLst/>
              <a:gdLst>
                <a:gd name="T0" fmla="*/ 6 w 6"/>
                <a:gd name="T1" fmla="*/ 1 h 6"/>
                <a:gd name="T2" fmla="*/ 2 w 6"/>
                <a:gd name="T3" fmla="*/ 2 h 6"/>
                <a:gd name="T4" fmla="*/ 0 w 6"/>
                <a:gd name="T5" fmla="*/ 5 h 6"/>
                <a:gd name="T6" fmla="*/ 4 w 6"/>
                <a:gd name="T7" fmla="*/ 4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cubicBezTo>
                    <a:pt x="5" y="0"/>
                    <a:pt x="4" y="1"/>
                    <a:pt x="2" y="2"/>
                  </a:cubicBezTo>
                  <a:cubicBezTo>
                    <a:pt x="1" y="3"/>
                    <a:pt x="0" y="4"/>
                    <a:pt x="0" y="5"/>
                  </a:cubicBezTo>
                  <a:cubicBezTo>
                    <a:pt x="1" y="6"/>
                    <a:pt x="2" y="5"/>
                    <a:pt x="4" y="4"/>
                  </a:cubicBezTo>
                  <a:cubicBezTo>
                    <a:pt x="5" y="3"/>
                    <a:pt x="6"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 name="Freeform 642"/>
            <p:cNvSpPr>
              <a:spLocks/>
            </p:cNvSpPr>
            <p:nvPr/>
          </p:nvSpPr>
          <p:spPr bwMode="auto">
            <a:xfrm>
              <a:off x="2323" y="2518"/>
              <a:ext cx="8" cy="10"/>
            </a:xfrm>
            <a:custGeom>
              <a:avLst/>
              <a:gdLst>
                <a:gd name="T0" fmla="*/ 4 w 5"/>
                <a:gd name="T1" fmla="*/ 0 h 6"/>
                <a:gd name="T2" fmla="*/ 1 w 5"/>
                <a:gd name="T3" fmla="*/ 2 h 6"/>
                <a:gd name="T4" fmla="*/ 1 w 5"/>
                <a:gd name="T5" fmla="*/ 5 h 6"/>
                <a:gd name="T6" fmla="*/ 4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4" y="0"/>
                    <a:pt x="2" y="0"/>
                    <a:pt x="1" y="2"/>
                  </a:cubicBezTo>
                  <a:cubicBezTo>
                    <a:pt x="0" y="3"/>
                    <a:pt x="0" y="5"/>
                    <a:pt x="1" y="5"/>
                  </a:cubicBezTo>
                  <a:cubicBezTo>
                    <a:pt x="1" y="6"/>
                    <a:pt x="3" y="5"/>
                    <a:pt x="4" y="4"/>
                  </a:cubicBezTo>
                  <a:cubicBezTo>
                    <a:pt x="5" y="2"/>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 name="Freeform 643"/>
            <p:cNvSpPr>
              <a:spLocks/>
            </p:cNvSpPr>
            <p:nvPr/>
          </p:nvSpPr>
          <p:spPr bwMode="auto">
            <a:xfrm>
              <a:off x="2346" y="2536"/>
              <a:ext cx="5" cy="7"/>
            </a:xfrm>
            <a:custGeom>
              <a:avLst/>
              <a:gdLst>
                <a:gd name="T0" fmla="*/ 3 w 3"/>
                <a:gd name="T1" fmla="*/ 0 h 4"/>
                <a:gd name="T2" fmla="*/ 1 w 3"/>
                <a:gd name="T3" fmla="*/ 1 h 4"/>
                <a:gd name="T4" fmla="*/ 0 w 3"/>
                <a:gd name="T5" fmla="*/ 4 h 4"/>
                <a:gd name="T6" fmla="*/ 3 w 3"/>
                <a:gd name="T7" fmla="*/ 3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3" y="0"/>
                    <a:pt x="2" y="0"/>
                    <a:pt x="1" y="1"/>
                  </a:cubicBezTo>
                  <a:cubicBezTo>
                    <a:pt x="0" y="2"/>
                    <a:pt x="0" y="3"/>
                    <a:pt x="0" y="4"/>
                  </a:cubicBezTo>
                  <a:cubicBezTo>
                    <a:pt x="1" y="4"/>
                    <a:pt x="2" y="4"/>
                    <a:pt x="3" y="3"/>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 name="Freeform 644"/>
            <p:cNvSpPr>
              <a:spLocks/>
            </p:cNvSpPr>
            <p:nvPr/>
          </p:nvSpPr>
          <p:spPr bwMode="auto">
            <a:xfrm>
              <a:off x="2677" y="1643"/>
              <a:ext cx="266" cy="1029"/>
            </a:xfrm>
            <a:custGeom>
              <a:avLst/>
              <a:gdLst>
                <a:gd name="T0" fmla="*/ 1 w 162"/>
                <a:gd name="T1" fmla="*/ 0 h 628"/>
                <a:gd name="T2" fmla="*/ 0 w 162"/>
                <a:gd name="T3" fmla="*/ 1 h 628"/>
                <a:gd name="T4" fmla="*/ 63 w 162"/>
                <a:gd name="T5" fmla="*/ 81 h 628"/>
                <a:gd name="T6" fmla="*/ 40 w 162"/>
                <a:gd name="T7" fmla="*/ 96 h 628"/>
                <a:gd name="T8" fmla="*/ 118 w 162"/>
                <a:gd name="T9" fmla="*/ 348 h 628"/>
                <a:gd name="T10" fmla="*/ 156 w 162"/>
                <a:gd name="T11" fmla="*/ 345 h 628"/>
                <a:gd name="T12" fmla="*/ 104 w 162"/>
                <a:gd name="T13" fmla="*/ 628 h 628"/>
                <a:gd name="T14" fmla="*/ 105 w 162"/>
                <a:gd name="T15" fmla="*/ 628 h 628"/>
                <a:gd name="T16" fmla="*/ 156 w 162"/>
                <a:gd name="T17" fmla="*/ 341 h 628"/>
                <a:gd name="T18" fmla="*/ 118 w 162"/>
                <a:gd name="T19" fmla="*/ 344 h 628"/>
                <a:gd name="T20" fmla="*/ 43 w 162"/>
                <a:gd name="T21" fmla="*/ 98 h 628"/>
                <a:gd name="T22" fmla="*/ 66 w 162"/>
                <a:gd name="T23" fmla="*/ 84 h 628"/>
                <a:gd name="T24" fmla="*/ 1 w 162"/>
                <a:gd name="T2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628">
                  <a:moveTo>
                    <a:pt x="1" y="0"/>
                  </a:moveTo>
                  <a:cubicBezTo>
                    <a:pt x="0" y="1"/>
                    <a:pt x="0" y="1"/>
                    <a:pt x="0" y="1"/>
                  </a:cubicBezTo>
                  <a:cubicBezTo>
                    <a:pt x="24" y="26"/>
                    <a:pt x="45" y="53"/>
                    <a:pt x="63" y="81"/>
                  </a:cubicBezTo>
                  <a:cubicBezTo>
                    <a:pt x="55" y="86"/>
                    <a:pt x="48" y="91"/>
                    <a:pt x="40" y="96"/>
                  </a:cubicBezTo>
                  <a:cubicBezTo>
                    <a:pt x="88" y="172"/>
                    <a:pt x="113" y="259"/>
                    <a:pt x="118" y="348"/>
                  </a:cubicBezTo>
                  <a:cubicBezTo>
                    <a:pt x="130" y="347"/>
                    <a:pt x="143" y="346"/>
                    <a:pt x="156" y="345"/>
                  </a:cubicBezTo>
                  <a:cubicBezTo>
                    <a:pt x="160" y="442"/>
                    <a:pt x="143" y="540"/>
                    <a:pt x="104" y="628"/>
                  </a:cubicBezTo>
                  <a:cubicBezTo>
                    <a:pt x="104" y="628"/>
                    <a:pt x="104" y="628"/>
                    <a:pt x="105" y="628"/>
                  </a:cubicBezTo>
                  <a:cubicBezTo>
                    <a:pt x="144" y="539"/>
                    <a:pt x="162" y="439"/>
                    <a:pt x="156" y="341"/>
                  </a:cubicBezTo>
                  <a:cubicBezTo>
                    <a:pt x="144" y="342"/>
                    <a:pt x="131" y="343"/>
                    <a:pt x="118" y="344"/>
                  </a:cubicBezTo>
                  <a:cubicBezTo>
                    <a:pt x="114" y="258"/>
                    <a:pt x="89" y="173"/>
                    <a:pt x="43" y="98"/>
                  </a:cubicBezTo>
                  <a:cubicBezTo>
                    <a:pt x="51" y="94"/>
                    <a:pt x="58" y="89"/>
                    <a:pt x="66" y="84"/>
                  </a:cubicBezTo>
                  <a:cubicBezTo>
                    <a:pt x="47" y="54"/>
                    <a:pt x="26" y="26"/>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 name="Freeform 645"/>
            <p:cNvSpPr>
              <a:spLocks/>
            </p:cNvSpPr>
            <p:nvPr/>
          </p:nvSpPr>
          <p:spPr bwMode="auto">
            <a:xfrm>
              <a:off x="2838" y="2654"/>
              <a:ext cx="20" cy="36"/>
            </a:xfrm>
            <a:custGeom>
              <a:avLst/>
              <a:gdLst>
                <a:gd name="T0" fmla="*/ 11 w 12"/>
                <a:gd name="T1" fmla="*/ 0 h 22"/>
                <a:gd name="T2" fmla="*/ 4 w 12"/>
                <a:gd name="T3" fmla="*/ 10 h 22"/>
                <a:gd name="T4" fmla="*/ 1 w 12"/>
                <a:gd name="T5" fmla="*/ 21 h 22"/>
                <a:gd name="T6" fmla="*/ 8 w 12"/>
                <a:gd name="T7" fmla="*/ 12 h 22"/>
                <a:gd name="T8" fmla="*/ 11 w 12"/>
                <a:gd name="T9" fmla="*/ 0 h 22"/>
              </a:gdLst>
              <a:ahLst/>
              <a:cxnLst>
                <a:cxn ang="0">
                  <a:pos x="T0" y="T1"/>
                </a:cxn>
                <a:cxn ang="0">
                  <a:pos x="T2" y="T3"/>
                </a:cxn>
                <a:cxn ang="0">
                  <a:pos x="T4" y="T5"/>
                </a:cxn>
                <a:cxn ang="0">
                  <a:pos x="T6" y="T7"/>
                </a:cxn>
                <a:cxn ang="0">
                  <a:pos x="T8" y="T9"/>
                </a:cxn>
              </a:cxnLst>
              <a:rect l="0" t="0" r="r" b="b"/>
              <a:pathLst>
                <a:path w="12" h="22">
                  <a:moveTo>
                    <a:pt x="11" y="0"/>
                  </a:moveTo>
                  <a:cubicBezTo>
                    <a:pt x="9" y="0"/>
                    <a:pt x="6" y="4"/>
                    <a:pt x="4" y="10"/>
                  </a:cubicBezTo>
                  <a:cubicBezTo>
                    <a:pt x="1" y="16"/>
                    <a:pt x="0" y="21"/>
                    <a:pt x="1" y="21"/>
                  </a:cubicBezTo>
                  <a:cubicBezTo>
                    <a:pt x="3" y="22"/>
                    <a:pt x="6" y="18"/>
                    <a:pt x="8" y="12"/>
                  </a:cubicBezTo>
                  <a:cubicBezTo>
                    <a:pt x="11" y="6"/>
                    <a:pt x="12"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 name="Freeform 646"/>
            <p:cNvSpPr>
              <a:spLocks/>
            </p:cNvSpPr>
            <p:nvPr/>
          </p:nvSpPr>
          <p:spPr bwMode="auto">
            <a:xfrm>
              <a:off x="2928" y="2189"/>
              <a:ext cx="10" cy="37"/>
            </a:xfrm>
            <a:custGeom>
              <a:avLst/>
              <a:gdLst>
                <a:gd name="T0" fmla="*/ 2 w 6"/>
                <a:gd name="T1" fmla="*/ 0 h 23"/>
                <a:gd name="T2" fmla="*/ 1 w 6"/>
                <a:gd name="T3" fmla="*/ 12 h 23"/>
                <a:gd name="T4" fmla="*/ 4 w 6"/>
                <a:gd name="T5" fmla="*/ 23 h 23"/>
                <a:gd name="T6" fmla="*/ 6 w 6"/>
                <a:gd name="T7" fmla="*/ 11 h 23"/>
                <a:gd name="T8" fmla="*/ 2 w 6"/>
                <a:gd name="T9" fmla="*/ 0 h 23"/>
              </a:gdLst>
              <a:ahLst/>
              <a:cxnLst>
                <a:cxn ang="0">
                  <a:pos x="T0" y="T1"/>
                </a:cxn>
                <a:cxn ang="0">
                  <a:pos x="T2" y="T3"/>
                </a:cxn>
                <a:cxn ang="0">
                  <a:pos x="T4" y="T5"/>
                </a:cxn>
                <a:cxn ang="0">
                  <a:pos x="T6" y="T7"/>
                </a:cxn>
                <a:cxn ang="0">
                  <a:pos x="T8" y="T9"/>
                </a:cxn>
              </a:cxnLst>
              <a:rect l="0" t="0" r="r" b="b"/>
              <a:pathLst>
                <a:path w="6" h="23">
                  <a:moveTo>
                    <a:pt x="2" y="0"/>
                  </a:moveTo>
                  <a:cubicBezTo>
                    <a:pt x="1" y="0"/>
                    <a:pt x="0" y="6"/>
                    <a:pt x="1" y="12"/>
                  </a:cubicBezTo>
                  <a:cubicBezTo>
                    <a:pt x="1" y="18"/>
                    <a:pt x="2" y="23"/>
                    <a:pt x="4" y="23"/>
                  </a:cubicBezTo>
                  <a:cubicBezTo>
                    <a:pt x="5" y="23"/>
                    <a:pt x="6" y="18"/>
                    <a:pt x="6" y="11"/>
                  </a:cubicBezTo>
                  <a:cubicBezTo>
                    <a:pt x="5" y="5"/>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 name="Freeform 647"/>
            <p:cNvSpPr>
              <a:spLocks/>
            </p:cNvSpPr>
            <p:nvPr/>
          </p:nvSpPr>
          <p:spPr bwMode="auto">
            <a:xfrm>
              <a:off x="2667" y="1633"/>
              <a:ext cx="25" cy="25"/>
            </a:xfrm>
            <a:custGeom>
              <a:avLst/>
              <a:gdLst>
                <a:gd name="T0" fmla="*/ 1 w 15"/>
                <a:gd name="T1" fmla="*/ 1 h 15"/>
                <a:gd name="T2" fmla="*/ 6 w 15"/>
                <a:gd name="T3" fmla="*/ 9 h 15"/>
                <a:gd name="T4" fmla="*/ 14 w 15"/>
                <a:gd name="T5" fmla="*/ 15 h 15"/>
                <a:gd name="T6" fmla="*/ 9 w 15"/>
                <a:gd name="T7" fmla="*/ 6 h 15"/>
                <a:gd name="T8" fmla="*/ 1 w 15"/>
                <a:gd name="T9" fmla="*/ 1 h 15"/>
              </a:gdLst>
              <a:ahLst/>
              <a:cxnLst>
                <a:cxn ang="0">
                  <a:pos x="T0" y="T1"/>
                </a:cxn>
                <a:cxn ang="0">
                  <a:pos x="T2" y="T3"/>
                </a:cxn>
                <a:cxn ang="0">
                  <a:pos x="T4" y="T5"/>
                </a:cxn>
                <a:cxn ang="0">
                  <a:pos x="T6" y="T7"/>
                </a:cxn>
                <a:cxn ang="0">
                  <a:pos x="T8" y="T9"/>
                </a:cxn>
              </a:cxnLst>
              <a:rect l="0" t="0" r="r" b="b"/>
              <a:pathLst>
                <a:path w="15" h="15">
                  <a:moveTo>
                    <a:pt x="1" y="1"/>
                  </a:moveTo>
                  <a:cubicBezTo>
                    <a:pt x="0" y="2"/>
                    <a:pt x="2" y="5"/>
                    <a:pt x="6" y="9"/>
                  </a:cubicBezTo>
                  <a:cubicBezTo>
                    <a:pt x="9" y="13"/>
                    <a:pt x="13" y="15"/>
                    <a:pt x="14" y="15"/>
                  </a:cubicBezTo>
                  <a:cubicBezTo>
                    <a:pt x="15" y="14"/>
                    <a:pt x="13" y="10"/>
                    <a:pt x="9" y="6"/>
                  </a:cubicBezTo>
                  <a:cubicBezTo>
                    <a:pt x="5"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 name="Freeform 648"/>
            <p:cNvSpPr>
              <a:spLocks/>
            </p:cNvSpPr>
            <p:nvPr/>
          </p:nvSpPr>
          <p:spPr bwMode="auto">
            <a:xfrm>
              <a:off x="2866" y="2195"/>
              <a:ext cx="10" cy="35"/>
            </a:xfrm>
            <a:custGeom>
              <a:avLst/>
              <a:gdLst>
                <a:gd name="T0" fmla="*/ 2 w 6"/>
                <a:gd name="T1" fmla="*/ 0 h 21"/>
                <a:gd name="T2" fmla="*/ 1 w 6"/>
                <a:gd name="T3" fmla="*/ 11 h 21"/>
                <a:gd name="T4" fmla="*/ 4 w 6"/>
                <a:gd name="T5" fmla="*/ 21 h 21"/>
                <a:gd name="T6" fmla="*/ 6 w 6"/>
                <a:gd name="T7" fmla="*/ 10 h 21"/>
                <a:gd name="T8" fmla="*/ 2 w 6"/>
                <a:gd name="T9" fmla="*/ 0 h 21"/>
              </a:gdLst>
              <a:ahLst/>
              <a:cxnLst>
                <a:cxn ang="0">
                  <a:pos x="T0" y="T1"/>
                </a:cxn>
                <a:cxn ang="0">
                  <a:pos x="T2" y="T3"/>
                </a:cxn>
                <a:cxn ang="0">
                  <a:pos x="T4" y="T5"/>
                </a:cxn>
                <a:cxn ang="0">
                  <a:pos x="T6" y="T7"/>
                </a:cxn>
                <a:cxn ang="0">
                  <a:pos x="T8" y="T9"/>
                </a:cxn>
              </a:cxnLst>
              <a:rect l="0" t="0" r="r" b="b"/>
              <a:pathLst>
                <a:path w="6" h="21">
                  <a:moveTo>
                    <a:pt x="2" y="0"/>
                  </a:moveTo>
                  <a:cubicBezTo>
                    <a:pt x="1" y="0"/>
                    <a:pt x="0" y="5"/>
                    <a:pt x="1" y="11"/>
                  </a:cubicBezTo>
                  <a:cubicBezTo>
                    <a:pt x="1" y="17"/>
                    <a:pt x="2" y="21"/>
                    <a:pt x="4" y="21"/>
                  </a:cubicBezTo>
                  <a:cubicBezTo>
                    <a:pt x="5" y="21"/>
                    <a:pt x="6" y="16"/>
                    <a:pt x="6" y="10"/>
                  </a:cubicBezTo>
                  <a:cubicBezTo>
                    <a:pt x="5" y="4"/>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 name="Freeform 649"/>
            <p:cNvSpPr>
              <a:spLocks/>
            </p:cNvSpPr>
            <p:nvPr/>
          </p:nvSpPr>
          <p:spPr bwMode="auto">
            <a:xfrm>
              <a:off x="2733" y="1784"/>
              <a:ext cx="23" cy="33"/>
            </a:xfrm>
            <a:custGeom>
              <a:avLst/>
              <a:gdLst>
                <a:gd name="T0" fmla="*/ 1 w 14"/>
                <a:gd name="T1" fmla="*/ 1 h 20"/>
                <a:gd name="T2" fmla="*/ 5 w 14"/>
                <a:gd name="T3" fmla="*/ 11 h 20"/>
                <a:gd name="T4" fmla="*/ 13 w 14"/>
                <a:gd name="T5" fmla="*/ 19 h 20"/>
                <a:gd name="T6" fmla="*/ 9 w 14"/>
                <a:gd name="T7" fmla="*/ 8 h 20"/>
                <a:gd name="T8" fmla="*/ 1 w 14"/>
                <a:gd name="T9" fmla="*/ 1 h 20"/>
              </a:gdLst>
              <a:ahLst/>
              <a:cxnLst>
                <a:cxn ang="0">
                  <a:pos x="T0" y="T1"/>
                </a:cxn>
                <a:cxn ang="0">
                  <a:pos x="T2" y="T3"/>
                </a:cxn>
                <a:cxn ang="0">
                  <a:pos x="T4" y="T5"/>
                </a:cxn>
                <a:cxn ang="0">
                  <a:pos x="T6" y="T7"/>
                </a:cxn>
                <a:cxn ang="0">
                  <a:pos x="T8" y="T9"/>
                </a:cxn>
              </a:cxnLst>
              <a:rect l="0" t="0" r="r" b="b"/>
              <a:pathLst>
                <a:path w="14" h="20">
                  <a:moveTo>
                    <a:pt x="1" y="1"/>
                  </a:moveTo>
                  <a:cubicBezTo>
                    <a:pt x="0" y="1"/>
                    <a:pt x="2" y="6"/>
                    <a:pt x="5" y="11"/>
                  </a:cubicBezTo>
                  <a:cubicBezTo>
                    <a:pt x="8" y="16"/>
                    <a:pt x="11" y="20"/>
                    <a:pt x="13" y="19"/>
                  </a:cubicBezTo>
                  <a:cubicBezTo>
                    <a:pt x="14" y="18"/>
                    <a:pt x="12" y="14"/>
                    <a:pt x="9" y="8"/>
                  </a:cubicBezTo>
                  <a:cubicBezTo>
                    <a:pt x="6" y="3"/>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Freeform 650"/>
            <p:cNvSpPr>
              <a:spLocks/>
            </p:cNvSpPr>
            <p:nvPr/>
          </p:nvSpPr>
          <p:spPr bwMode="auto">
            <a:xfrm>
              <a:off x="2774" y="1766"/>
              <a:ext cx="15" cy="21"/>
            </a:xfrm>
            <a:custGeom>
              <a:avLst/>
              <a:gdLst>
                <a:gd name="T0" fmla="*/ 0 w 9"/>
                <a:gd name="T1" fmla="*/ 0 h 13"/>
                <a:gd name="T2" fmla="*/ 3 w 9"/>
                <a:gd name="T3" fmla="*/ 7 h 13"/>
                <a:gd name="T4" fmla="*/ 8 w 9"/>
                <a:gd name="T5" fmla="*/ 13 h 13"/>
                <a:gd name="T6" fmla="*/ 6 w 9"/>
                <a:gd name="T7" fmla="*/ 6 h 13"/>
                <a:gd name="T8" fmla="*/ 0 w 9"/>
                <a:gd name="T9" fmla="*/ 0 h 13"/>
              </a:gdLst>
              <a:ahLst/>
              <a:cxnLst>
                <a:cxn ang="0">
                  <a:pos x="T0" y="T1"/>
                </a:cxn>
                <a:cxn ang="0">
                  <a:pos x="T2" y="T3"/>
                </a:cxn>
                <a:cxn ang="0">
                  <a:pos x="T4" y="T5"/>
                </a:cxn>
                <a:cxn ang="0">
                  <a:pos x="T6" y="T7"/>
                </a:cxn>
                <a:cxn ang="0">
                  <a:pos x="T8" y="T9"/>
                </a:cxn>
              </a:cxnLst>
              <a:rect l="0" t="0" r="r" b="b"/>
              <a:pathLst>
                <a:path w="9" h="13">
                  <a:moveTo>
                    <a:pt x="0" y="0"/>
                  </a:moveTo>
                  <a:cubicBezTo>
                    <a:pt x="0" y="1"/>
                    <a:pt x="1" y="4"/>
                    <a:pt x="3" y="7"/>
                  </a:cubicBezTo>
                  <a:cubicBezTo>
                    <a:pt x="5" y="11"/>
                    <a:pt x="7" y="13"/>
                    <a:pt x="8" y="13"/>
                  </a:cubicBezTo>
                  <a:cubicBezTo>
                    <a:pt x="9" y="12"/>
                    <a:pt x="8" y="9"/>
                    <a:pt x="6" y="6"/>
                  </a:cubicBezTo>
                  <a:cubicBezTo>
                    <a:pt x="3"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651"/>
            <p:cNvSpPr>
              <a:spLocks/>
            </p:cNvSpPr>
            <p:nvPr/>
          </p:nvSpPr>
          <p:spPr bwMode="auto">
            <a:xfrm>
              <a:off x="2549" y="2569"/>
              <a:ext cx="297" cy="223"/>
            </a:xfrm>
            <a:custGeom>
              <a:avLst/>
              <a:gdLst>
                <a:gd name="T0" fmla="*/ 29 w 181"/>
                <a:gd name="T1" fmla="*/ 5 h 136"/>
                <a:gd name="T2" fmla="*/ 28 w 181"/>
                <a:gd name="T3" fmla="*/ 8 h 136"/>
                <a:gd name="T4" fmla="*/ 48 w 181"/>
                <a:gd name="T5" fmla="*/ 18 h 136"/>
                <a:gd name="T6" fmla="*/ 0 w 181"/>
                <a:gd name="T7" fmla="*/ 95 h 136"/>
                <a:gd name="T8" fmla="*/ 48 w 181"/>
                <a:gd name="T9" fmla="*/ 136 h 136"/>
                <a:gd name="T10" fmla="*/ 122 w 181"/>
                <a:gd name="T11" fmla="*/ 4 h 136"/>
                <a:gd name="T12" fmla="*/ 180 w 181"/>
                <a:gd name="T13" fmla="*/ 27 h 136"/>
                <a:gd name="T14" fmla="*/ 181 w 181"/>
                <a:gd name="T15" fmla="*/ 23 h 136"/>
                <a:gd name="T16" fmla="*/ 122 w 181"/>
                <a:gd name="T17" fmla="*/ 0 h 136"/>
                <a:gd name="T18" fmla="*/ 49 w 181"/>
                <a:gd name="T19" fmla="*/ 132 h 136"/>
                <a:gd name="T20" fmla="*/ 2 w 181"/>
                <a:gd name="T21" fmla="*/ 93 h 136"/>
                <a:gd name="T22" fmla="*/ 50 w 181"/>
                <a:gd name="T23" fmla="*/ 15 h 136"/>
                <a:gd name="T24" fmla="*/ 29 w 181"/>
                <a:gd name="T25"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36">
                  <a:moveTo>
                    <a:pt x="29" y="5"/>
                  </a:moveTo>
                  <a:cubicBezTo>
                    <a:pt x="29" y="6"/>
                    <a:pt x="28" y="7"/>
                    <a:pt x="28" y="8"/>
                  </a:cubicBezTo>
                  <a:cubicBezTo>
                    <a:pt x="35" y="11"/>
                    <a:pt x="41" y="14"/>
                    <a:pt x="48" y="18"/>
                  </a:cubicBezTo>
                  <a:cubicBezTo>
                    <a:pt x="34" y="45"/>
                    <a:pt x="18" y="71"/>
                    <a:pt x="0" y="95"/>
                  </a:cubicBezTo>
                  <a:cubicBezTo>
                    <a:pt x="16" y="109"/>
                    <a:pt x="32" y="122"/>
                    <a:pt x="48" y="136"/>
                  </a:cubicBezTo>
                  <a:cubicBezTo>
                    <a:pt x="79" y="96"/>
                    <a:pt x="104" y="51"/>
                    <a:pt x="122" y="4"/>
                  </a:cubicBezTo>
                  <a:cubicBezTo>
                    <a:pt x="141" y="12"/>
                    <a:pt x="160" y="19"/>
                    <a:pt x="180" y="27"/>
                  </a:cubicBezTo>
                  <a:cubicBezTo>
                    <a:pt x="180" y="26"/>
                    <a:pt x="181" y="25"/>
                    <a:pt x="181" y="23"/>
                  </a:cubicBezTo>
                  <a:cubicBezTo>
                    <a:pt x="161" y="16"/>
                    <a:pt x="142" y="8"/>
                    <a:pt x="122" y="0"/>
                  </a:cubicBezTo>
                  <a:cubicBezTo>
                    <a:pt x="104" y="47"/>
                    <a:pt x="80" y="92"/>
                    <a:pt x="49" y="132"/>
                  </a:cubicBezTo>
                  <a:cubicBezTo>
                    <a:pt x="34" y="119"/>
                    <a:pt x="18" y="106"/>
                    <a:pt x="2" y="93"/>
                  </a:cubicBezTo>
                  <a:cubicBezTo>
                    <a:pt x="21" y="69"/>
                    <a:pt x="37" y="43"/>
                    <a:pt x="50" y="15"/>
                  </a:cubicBezTo>
                  <a:cubicBezTo>
                    <a:pt x="43" y="12"/>
                    <a:pt x="36" y="8"/>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4" name="Freeform 652"/>
            <p:cNvSpPr>
              <a:spLocks/>
            </p:cNvSpPr>
            <p:nvPr/>
          </p:nvSpPr>
          <p:spPr bwMode="auto">
            <a:xfrm>
              <a:off x="2838" y="2590"/>
              <a:ext cx="17" cy="36"/>
            </a:xfrm>
            <a:custGeom>
              <a:avLst/>
              <a:gdLst>
                <a:gd name="T0" fmla="*/ 3 w 10"/>
                <a:gd name="T1" fmla="*/ 10 h 22"/>
                <a:gd name="T2" fmla="*/ 1 w 10"/>
                <a:gd name="T3" fmla="*/ 22 h 22"/>
                <a:gd name="T4" fmla="*/ 8 w 10"/>
                <a:gd name="T5" fmla="*/ 12 h 22"/>
                <a:gd name="T6" fmla="*/ 9 w 10"/>
                <a:gd name="T7" fmla="*/ 0 h 22"/>
                <a:gd name="T8" fmla="*/ 3 w 10"/>
                <a:gd name="T9" fmla="*/ 10 h 22"/>
              </a:gdLst>
              <a:ahLst/>
              <a:cxnLst>
                <a:cxn ang="0">
                  <a:pos x="T0" y="T1"/>
                </a:cxn>
                <a:cxn ang="0">
                  <a:pos x="T2" y="T3"/>
                </a:cxn>
                <a:cxn ang="0">
                  <a:pos x="T4" y="T5"/>
                </a:cxn>
                <a:cxn ang="0">
                  <a:pos x="T6" y="T7"/>
                </a:cxn>
                <a:cxn ang="0">
                  <a:pos x="T8" y="T9"/>
                </a:cxn>
              </a:cxnLst>
              <a:rect l="0" t="0" r="r" b="b"/>
              <a:pathLst>
                <a:path w="10" h="22">
                  <a:moveTo>
                    <a:pt x="3" y="10"/>
                  </a:moveTo>
                  <a:cubicBezTo>
                    <a:pt x="1" y="16"/>
                    <a:pt x="0" y="21"/>
                    <a:pt x="1" y="22"/>
                  </a:cubicBezTo>
                  <a:cubicBezTo>
                    <a:pt x="3" y="22"/>
                    <a:pt x="6" y="18"/>
                    <a:pt x="8" y="12"/>
                  </a:cubicBezTo>
                  <a:cubicBezTo>
                    <a:pt x="10" y="6"/>
                    <a:pt x="10" y="1"/>
                    <a:pt x="9" y="0"/>
                  </a:cubicBezTo>
                  <a:cubicBezTo>
                    <a:pt x="8" y="0"/>
                    <a:pt x="5"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5" name="Freeform 653"/>
            <p:cNvSpPr>
              <a:spLocks/>
            </p:cNvSpPr>
            <p:nvPr/>
          </p:nvSpPr>
          <p:spPr bwMode="auto">
            <a:xfrm>
              <a:off x="2741" y="2556"/>
              <a:ext cx="17" cy="33"/>
            </a:xfrm>
            <a:custGeom>
              <a:avLst/>
              <a:gdLst>
                <a:gd name="T0" fmla="*/ 3 w 10"/>
                <a:gd name="T1" fmla="*/ 9 h 20"/>
                <a:gd name="T2" fmla="*/ 1 w 10"/>
                <a:gd name="T3" fmla="*/ 19 h 20"/>
                <a:gd name="T4" fmla="*/ 7 w 10"/>
                <a:gd name="T5" fmla="*/ 11 h 20"/>
                <a:gd name="T6" fmla="*/ 8 w 10"/>
                <a:gd name="T7" fmla="*/ 0 h 20"/>
                <a:gd name="T8" fmla="*/ 3 w 10"/>
                <a:gd name="T9" fmla="*/ 9 h 20"/>
              </a:gdLst>
              <a:ahLst/>
              <a:cxnLst>
                <a:cxn ang="0">
                  <a:pos x="T0" y="T1"/>
                </a:cxn>
                <a:cxn ang="0">
                  <a:pos x="T2" y="T3"/>
                </a:cxn>
                <a:cxn ang="0">
                  <a:pos x="T4" y="T5"/>
                </a:cxn>
                <a:cxn ang="0">
                  <a:pos x="T6" y="T7"/>
                </a:cxn>
                <a:cxn ang="0">
                  <a:pos x="T8" y="T9"/>
                </a:cxn>
              </a:cxnLst>
              <a:rect l="0" t="0" r="r" b="b"/>
              <a:pathLst>
                <a:path w="10" h="20">
                  <a:moveTo>
                    <a:pt x="3" y="9"/>
                  </a:moveTo>
                  <a:cubicBezTo>
                    <a:pt x="1" y="14"/>
                    <a:pt x="0" y="19"/>
                    <a:pt x="1" y="19"/>
                  </a:cubicBezTo>
                  <a:cubicBezTo>
                    <a:pt x="3" y="20"/>
                    <a:pt x="5" y="16"/>
                    <a:pt x="7" y="11"/>
                  </a:cubicBezTo>
                  <a:cubicBezTo>
                    <a:pt x="9" y="6"/>
                    <a:pt x="10" y="1"/>
                    <a:pt x="8" y="0"/>
                  </a:cubicBezTo>
                  <a:cubicBezTo>
                    <a:pt x="7" y="0"/>
                    <a:pt x="5" y="4"/>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6" name="Freeform 654"/>
            <p:cNvSpPr>
              <a:spLocks/>
            </p:cNvSpPr>
            <p:nvPr/>
          </p:nvSpPr>
          <p:spPr bwMode="auto">
            <a:xfrm>
              <a:off x="2590" y="2569"/>
              <a:ext cx="14" cy="21"/>
            </a:xfrm>
            <a:custGeom>
              <a:avLst/>
              <a:gdLst>
                <a:gd name="T0" fmla="*/ 2 w 8"/>
                <a:gd name="T1" fmla="*/ 5 h 13"/>
                <a:gd name="T2" fmla="*/ 1 w 8"/>
                <a:gd name="T3" fmla="*/ 12 h 13"/>
                <a:gd name="T4" fmla="*/ 6 w 8"/>
                <a:gd name="T5" fmla="*/ 7 h 13"/>
                <a:gd name="T6" fmla="*/ 7 w 8"/>
                <a:gd name="T7" fmla="*/ 0 h 13"/>
                <a:gd name="T8" fmla="*/ 2 w 8"/>
                <a:gd name="T9" fmla="*/ 5 h 13"/>
              </a:gdLst>
              <a:ahLst/>
              <a:cxnLst>
                <a:cxn ang="0">
                  <a:pos x="T0" y="T1"/>
                </a:cxn>
                <a:cxn ang="0">
                  <a:pos x="T2" y="T3"/>
                </a:cxn>
                <a:cxn ang="0">
                  <a:pos x="T4" y="T5"/>
                </a:cxn>
                <a:cxn ang="0">
                  <a:pos x="T6" y="T7"/>
                </a:cxn>
                <a:cxn ang="0">
                  <a:pos x="T8" y="T9"/>
                </a:cxn>
              </a:cxnLst>
              <a:rect l="0" t="0" r="r" b="b"/>
              <a:pathLst>
                <a:path w="8" h="13">
                  <a:moveTo>
                    <a:pt x="2" y="5"/>
                  </a:moveTo>
                  <a:cubicBezTo>
                    <a:pt x="1" y="9"/>
                    <a:pt x="0" y="12"/>
                    <a:pt x="1" y="12"/>
                  </a:cubicBezTo>
                  <a:cubicBezTo>
                    <a:pt x="2" y="13"/>
                    <a:pt x="4" y="11"/>
                    <a:pt x="6" y="7"/>
                  </a:cubicBezTo>
                  <a:cubicBezTo>
                    <a:pt x="7" y="4"/>
                    <a:pt x="8" y="1"/>
                    <a:pt x="7" y="0"/>
                  </a:cubicBezTo>
                  <a:cubicBezTo>
                    <a:pt x="6" y="0"/>
                    <a:pt x="4"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Freeform 655"/>
            <p:cNvSpPr>
              <a:spLocks/>
            </p:cNvSpPr>
            <p:nvPr/>
          </p:nvSpPr>
          <p:spPr bwMode="auto">
            <a:xfrm>
              <a:off x="2618" y="2774"/>
              <a:ext cx="23" cy="29"/>
            </a:xfrm>
            <a:custGeom>
              <a:avLst/>
              <a:gdLst>
                <a:gd name="T0" fmla="*/ 5 w 14"/>
                <a:gd name="T1" fmla="*/ 7 h 18"/>
                <a:gd name="T2" fmla="*/ 1 w 14"/>
                <a:gd name="T3" fmla="*/ 17 h 18"/>
                <a:gd name="T4" fmla="*/ 9 w 14"/>
                <a:gd name="T5" fmla="*/ 10 h 18"/>
                <a:gd name="T6" fmla="*/ 13 w 14"/>
                <a:gd name="T7" fmla="*/ 1 h 18"/>
                <a:gd name="T8" fmla="*/ 5 w 14"/>
                <a:gd name="T9" fmla="*/ 7 h 18"/>
              </a:gdLst>
              <a:ahLst/>
              <a:cxnLst>
                <a:cxn ang="0">
                  <a:pos x="T0" y="T1"/>
                </a:cxn>
                <a:cxn ang="0">
                  <a:pos x="T2" y="T3"/>
                </a:cxn>
                <a:cxn ang="0">
                  <a:pos x="T4" y="T5"/>
                </a:cxn>
                <a:cxn ang="0">
                  <a:pos x="T6" y="T7"/>
                </a:cxn>
                <a:cxn ang="0">
                  <a:pos x="T8" y="T9"/>
                </a:cxn>
              </a:cxnLst>
              <a:rect l="0" t="0" r="r" b="b"/>
              <a:pathLst>
                <a:path w="14" h="18">
                  <a:moveTo>
                    <a:pt x="5" y="7"/>
                  </a:moveTo>
                  <a:cubicBezTo>
                    <a:pt x="2" y="12"/>
                    <a:pt x="0" y="16"/>
                    <a:pt x="1" y="17"/>
                  </a:cubicBezTo>
                  <a:cubicBezTo>
                    <a:pt x="2" y="18"/>
                    <a:pt x="5" y="15"/>
                    <a:pt x="9" y="10"/>
                  </a:cubicBezTo>
                  <a:cubicBezTo>
                    <a:pt x="12" y="6"/>
                    <a:pt x="14" y="2"/>
                    <a:pt x="13" y="1"/>
                  </a:cubicBezTo>
                  <a:cubicBezTo>
                    <a:pt x="12" y="0"/>
                    <a:pt x="8" y="3"/>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 name="Freeform 656"/>
            <p:cNvSpPr>
              <a:spLocks/>
            </p:cNvSpPr>
            <p:nvPr/>
          </p:nvSpPr>
          <p:spPr bwMode="auto">
            <a:xfrm>
              <a:off x="2540" y="2710"/>
              <a:ext cx="21" cy="26"/>
            </a:xfrm>
            <a:custGeom>
              <a:avLst/>
              <a:gdLst>
                <a:gd name="T0" fmla="*/ 5 w 13"/>
                <a:gd name="T1" fmla="*/ 6 h 16"/>
                <a:gd name="T2" fmla="*/ 1 w 13"/>
                <a:gd name="T3" fmla="*/ 15 h 16"/>
                <a:gd name="T4" fmla="*/ 9 w 13"/>
                <a:gd name="T5" fmla="*/ 10 h 16"/>
                <a:gd name="T6" fmla="*/ 12 w 13"/>
                <a:gd name="T7" fmla="*/ 1 h 16"/>
                <a:gd name="T8" fmla="*/ 5 w 13"/>
                <a:gd name="T9" fmla="*/ 6 h 16"/>
              </a:gdLst>
              <a:ahLst/>
              <a:cxnLst>
                <a:cxn ang="0">
                  <a:pos x="T0" y="T1"/>
                </a:cxn>
                <a:cxn ang="0">
                  <a:pos x="T2" y="T3"/>
                </a:cxn>
                <a:cxn ang="0">
                  <a:pos x="T4" y="T5"/>
                </a:cxn>
                <a:cxn ang="0">
                  <a:pos x="T6" y="T7"/>
                </a:cxn>
                <a:cxn ang="0">
                  <a:pos x="T8" y="T9"/>
                </a:cxn>
              </a:cxnLst>
              <a:rect l="0" t="0" r="r" b="b"/>
              <a:pathLst>
                <a:path w="13" h="16">
                  <a:moveTo>
                    <a:pt x="5" y="6"/>
                  </a:moveTo>
                  <a:cubicBezTo>
                    <a:pt x="2" y="10"/>
                    <a:pt x="0" y="14"/>
                    <a:pt x="1" y="15"/>
                  </a:cubicBezTo>
                  <a:cubicBezTo>
                    <a:pt x="2" y="16"/>
                    <a:pt x="6" y="13"/>
                    <a:pt x="9" y="10"/>
                  </a:cubicBezTo>
                  <a:cubicBezTo>
                    <a:pt x="12" y="6"/>
                    <a:pt x="13" y="2"/>
                    <a:pt x="12" y="1"/>
                  </a:cubicBezTo>
                  <a:cubicBezTo>
                    <a:pt x="11" y="0"/>
                    <a:pt x="8"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Freeform 657"/>
            <p:cNvSpPr>
              <a:spLocks/>
            </p:cNvSpPr>
            <p:nvPr/>
          </p:nvSpPr>
          <p:spPr bwMode="auto">
            <a:xfrm>
              <a:off x="2623" y="2589"/>
              <a:ext cx="10" cy="18"/>
            </a:xfrm>
            <a:custGeom>
              <a:avLst/>
              <a:gdLst>
                <a:gd name="T0" fmla="*/ 2 w 6"/>
                <a:gd name="T1" fmla="*/ 5 h 11"/>
                <a:gd name="T2" fmla="*/ 1 w 6"/>
                <a:gd name="T3" fmla="*/ 10 h 11"/>
                <a:gd name="T4" fmla="*/ 4 w 6"/>
                <a:gd name="T5" fmla="*/ 6 h 11"/>
                <a:gd name="T6" fmla="*/ 5 w 6"/>
                <a:gd name="T7" fmla="*/ 1 h 11"/>
                <a:gd name="T8" fmla="*/ 2 w 6"/>
                <a:gd name="T9" fmla="*/ 5 h 11"/>
              </a:gdLst>
              <a:ahLst/>
              <a:cxnLst>
                <a:cxn ang="0">
                  <a:pos x="T0" y="T1"/>
                </a:cxn>
                <a:cxn ang="0">
                  <a:pos x="T2" y="T3"/>
                </a:cxn>
                <a:cxn ang="0">
                  <a:pos x="T4" y="T5"/>
                </a:cxn>
                <a:cxn ang="0">
                  <a:pos x="T6" y="T7"/>
                </a:cxn>
                <a:cxn ang="0">
                  <a:pos x="T8" y="T9"/>
                </a:cxn>
              </a:cxnLst>
              <a:rect l="0" t="0" r="r" b="b"/>
              <a:pathLst>
                <a:path w="6" h="11">
                  <a:moveTo>
                    <a:pt x="2" y="5"/>
                  </a:moveTo>
                  <a:cubicBezTo>
                    <a:pt x="0" y="7"/>
                    <a:pt x="0" y="10"/>
                    <a:pt x="1" y="10"/>
                  </a:cubicBezTo>
                  <a:cubicBezTo>
                    <a:pt x="1" y="11"/>
                    <a:pt x="3" y="9"/>
                    <a:pt x="4" y="6"/>
                  </a:cubicBezTo>
                  <a:cubicBezTo>
                    <a:pt x="6" y="3"/>
                    <a:pt x="6" y="1"/>
                    <a:pt x="5" y="1"/>
                  </a:cubicBezTo>
                  <a:cubicBezTo>
                    <a:pt x="5" y="0"/>
                    <a:pt x="3"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 name="Freeform 658"/>
            <p:cNvSpPr>
              <a:spLocks/>
            </p:cNvSpPr>
            <p:nvPr/>
          </p:nvSpPr>
          <p:spPr bwMode="auto">
            <a:xfrm>
              <a:off x="2187" y="2654"/>
              <a:ext cx="269" cy="177"/>
            </a:xfrm>
            <a:custGeom>
              <a:avLst/>
              <a:gdLst>
                <a:gd name="T0" fmla="*/ 48 w 164"/>
                <a:gd name="T1" fmla="*/ 0 h 108"/>
                <a:gd name="T2" fmla="*/ 46 w 164"/>
                <a:gd name="T3" fmla="*/ 1 h 108"/>
                <a:gd name="T4" fmla="*/ 59 w 164"/>
                <a:gd name="T5" fmla="*/ 20 h 108"/>
                <a:gd name="T6" fmla="*/ 0 w 164"/>
                <a:gd name="T7" fmla="*/ 50 h 108"/>
                <a:gd name="T8" fmla="*/ 22 w 164"/>
                <a:gd name="T9" fmla="*/ 108 h 108"/>
                <a:gd name="T10" fmla="*/ 122 w 164"/>
                <a:gd name="T11" fmla="*/ 52 h 108"/>
                <a:gd name="T12" fmla="*/ 162 w 164"/>
                <a:gd name="T13" fmla="*/ 101 h 108"/>
                <a:gd name="T14" fmla="*/ 164 w 164"/>
                <a:gd name="T15" fmla="*/ 99 h 108"/>
                <a:gd name="T16" fmla="*/ 123 w 164"/>
                <a:gd name="T17" fmla="*/ 49 h 108"/>
                <a:gd name="T18" fmla="*/ 25 w 164"/>
                <a:gd name="T19" fmla="*/ 106 h 108"/>
                <a:gd name="T20" fmla="*/ 2 w 164"/>
                <a:gd name="T21" fmla="*/ 49 h 108"/>
                <a:gd name="T22" fmla="*/ 61 w 164"/>
                <a:gd name="T23" fmla="*/ 19 h 108"/>
                <a:gd name="T24" fmla="*/ 48 w 164"/>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08">
                  <a:moveTo>
                    <a:pt x="48" y="0"/>
                  </a:moveTo>
                  <a:cubicBezTo>
                    <a:pt x="47" y="0"/>
                    <a:pt x="47" y="1"/>
                    <a:pt x="46" y="1"/>
                  </a:cubicBezTo>
                  <a:cubicBezTo>
                    <a:pt x="51" y="7"/>
                    <a:pt x="55" y="14"/>
                    <a:pt x="59" y="20"/>
                  </a:cubicBezTo>
                  <a:cubicBezTo>
                    <a:pt x="41" y="32"/>
                    <a:pt x="21" y="42"/>
                    <a:pt x="0" y="50"/>
                  </a:cubicBezTo>
                  <a:cubicBezTo>
                    <a:pt x="7" y="69"/>
                    <a:pt x="15" y="89"/>
                    <a:pt x="22" y="108"/>
                  </a:cubicBezTo>
                  <a:cubicBezTo>
                    <a:pt x="60" y="95"/>
                    <a:pt x="93" y="75"/>
                    <a:pt x="122" y="52"/>
                  </a:cubicBezTo>
                  <a:cubicBezTo>
                    <a:pt x="135" y="68"/>
                    <a:pt x="148" y="84"/>
                    <a:pt x="162" y="101"/>
                  </a:cubicBezTo>
                  <a:cubicBezTo>
                    <a:pt x="162" y="100"/>
                    <a:pt x="163" y="99"/>
                    <a:pt x="164" y="99"/>
                  </a:cubicBezTo>
                  <a:cubicBezTo>
                    <a:pt x="150" y="82"/>
                    <a:pt x="137" y="66"/>
                    <a:pt x="123" y="49"/>
                  </a:cubicBezTo>
                  <a:cubicBezTo>
                    <a:pt x="95" y="73"/>
                    <a:pt x="62" y="93"/>
                    <a:pt x="25" y="106"/>
                  </a:cubicBezTo>
                  <a:cubicBezTo>
                    <a:pt x="17" y="88"/>
                    <a:pt x="10" y="69"/>
                    <a:pt x="2" y="49"/>
                  </a:cubicBezTo>
                  <a:cubicBezTo>
                    <a:pt x="24" y="42"/>
                    <a:pt x="43" y="32"/>
                    <a:pt x="61" y="19"/>
                  </a:cubicBezTo>
                  <a:cubicBezTo>
                    <a:pt x="57" y="13"/>
                    <a:pt x="52" y="6"/>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 name="Freeform 659"/>
            <p:cNvSpPr>
              <a:spLocks/>
            </p:cNvSpPr>
            <p:nvPr/>
          </p:nvSpPr>
          <p:spPr bwMode="auto">
            <a:xfrm>
              <a:off x="2441" y="2806"/>
              <a:ext cx="25" cy="22"/>
            </a:xfrm>
            <a:custGeom>
              <a:avLst/>
              <a:gdLst>
                <a:gd name="T0" fmla="*/ 6 w 15"/>
                <a:gd name="T1" fmla="*/ 5 h 13"/>
                <a:gd name="T2" fmla="*/ 1 w 15"/>
                <a:gd name="T3" fmla="*/ 12 h 13"/>
                <a:gd name="T4" fmla="*/ 10 w 15"/>
                <a:gd name="T5" fmla="*/ 9 h 13"/>
                <a:gd name="T6" fmla="*/ 14 w 15"/>
                <a:gd name="T7" fmla="*/ 1 h 13"/>
                <a:gd name="T8" fmla="*/ 6 w 15"/>
                <a:gd name="T9" fmla="*/ 5 h 13"/>
              </a:gdLst>
              <a:ahLst/>
              <a:cxnLst>
                <a:cxn ang="0">
                  <a:pos x="T0" y="T1"/>
                </a:cxn>
                <a:cxn ang="0">
                  <a:pos x="T2" y="T3"/>
                </a:cxn>
                <a:cxn ang="0">
                  <a:pos x="T4" y="T5"/>
                </a:cxn>
                <a:cxn ang="0">
                  <a:pos x="T6" y="T7"/>
                </a:cxn>
                <a:cxn ang="0">
                  <a:pos x="T8" y="T9"/>
                </a:cxn>
              </a:cxnLst>
              <a:rect l="0" t="0" r="r" b="b"/>
              <a:pathLst>
                <a:path w="15" h="13">
                  <a:moveTo>
                    <a:pt x="6" y="5"/>
                  </a:moveTo>
                  <a:cubicBezTo>
                    <a:pt x="3" y="8"/>
                    <a:pt x="0" y="11"/>
                    <a:pt x="1" y="12"/>
                  </a:cubicBezTo>
                  <a:cubicBezTo>
                    <a:pt x="2" y="13"/>
                    <a:pt x="6" y="12"/>
                    <a:pt x="10" y="9"/>
                  </a:cubicBezTo>
                  <a:cubicBezTo>
                    <a:pt x="13" y="5"/>
                    <a:pt x="15" y="2"/>
                    <a:pt x="14" y="1"/>
                  </a:cubicBezTo>
                  <a:cubicBezTo>
                    <a:pt x="14" y="0"/>
                    <a:pt x="10" y="2"/>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 name="Freeform 660"/>
            <p:cNvSpPr>
              <a:spLocks/>
            </p:cNvSpPr>
            <p:nvPr/>
          </p:nvSpPr>
          <p:spPr bwMode="auto">
            <a:xfrm>
              <a:off x="2377" y="2726"/>
              <a:ext cx="21" cy="20"/>
            </a:xfrm>
            <a:custGeom>
              <a:avLst/>
              <a:gdLst>
                <a:gd name="T0" fmla="*/ 5 w 13"/>
                <a:gd name="T1" fmla="*/ 4 h 12"/>
                <a:gd name="T2" fmla="*/ 1 w 13"/>
                <a:gd name="T3" fmla="*/ 11 h 12"/>
                <a:gd name="T4" fmla="*/ 8 w 13"/>
                <a:gd name="T5" fmla="*/ 8 h 12"/>
                <a:gd name="T6" fmla="*/ 12 w 13"/>
                <a:gd name="T7" fmla="*/ 1 h 12"/>
                <a:gd name="T8" fmla="*/ 5 w 13"/>
                <a:gd name="T9" fmla="*/ 4 h 12"/>
              </a:gdLst>
              <a:ahLst/>
              <a:cxnLst>
                <a:cxn ang="0">
                  <a:pos x="T0" y="T1"/>
                </a:cxn>
                <a:cxn ang="0">
                  <a:pos x="T2" y="T3"/>
                </a:cxn>
                <a:cxn ang="0">
                  <a:pos x="T4" y="T5"/>
                </a:cxn>
                <a:cxn ang="0">
                  <a:pos x="T6" y="T7"/>
                </a:cxn>
                <a:cxn ang="0">
                  <a:pos x="T8" y="T9"/>
                </a:cxn>
              </a:cxnLst>
              <a:rect l="0" t="0" r="r" b="b"/>
              <a:pathLst>
                <a:path w="13" h="12">
                  <a:moveTo>
                    <a:pt x="5" y="4"/>
                  </a:moveTo>
                  <a:cubicBezTo>
                    <a:pt x="2" y="7"/>
                    <a:pt x="0" y="10"/>
                    <a:pt x="1" y="11"/>
                  </a:cubicBezTo>
                  <a:cubicBezTo>
                    <a:pt x="2" y="12"/>
                    <a:pt x="5" y="11"/>
                    <a:pt x="8" y="8"/>
                  </a:cubicBezTo>
                  <a:cubicBezTo>
                    <a:pt x="11" y="6"/>
                    <a:pt x="13" y="3"/>
                    <a:pt x="12" y="1"/>
                  </a:cubicBezTo>
                  <a:cubicBezTo>
                    <a:pt x="11" y="0"/>
                    <a:pt x="8" y="2"/>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 name="Freeform 661"/>
            <p:cNvSpPr>
              <a:spLocks/>
            </p:cNvSpPr>
            <p:nvPr/>
          </p:nvSpPr>
          <p:spPr bwMode="auto">
            <a:xfrm>
              <a:off x="2257" y="2649"/>
              <a:ext cx="15" cy="12"/>
            </a:xfrm>
            <a:custGeom>
              <a:avLst/>
              <a:gdLst>
                <a:gd name="T0" fmla="*/ 3 w 9"/>
                <a:gd name="T1" fmla="*/ 2 h 7"/>
                <a:gd name="T2" fmla="*/ 1 w 9"/>
                <a:gd name="T3" fmla="*/ 6 h 7"/>
                <a:gd name="T4" fmla="*/ 6 w 9"/>
                <a:gd name="T5" fmla="*/ 5 h 7"/>
                <a:gd name="T6" fmla="*/ 8 w 9"/>
                <a:gd name="T7" fmla="*/ 1 h 7"/>
                <a:gd name="T8" fmla="*/ 3 w 9"/>
                <a:gd name="T9" fmla="*/ 2 h 7"/>
              </a:gdLst>
              <a:ahLst/>
              <a:cxnLst>
                <a:cxn ang="0">
                  <a:pos x="T0" y="T1"/>
                </a:cxn>
                <a:cxn ang="0">
                  <a:pos x="T2" y="T3"/>
                </a:cxn>
                <a:cxn ang="0">
                  <a:pos x="T4" y="T5"/>
                </a:cxn>
                <a:cxn ang="0">
                  <a:pos x="T6" y="T7"/>
                </a:cxn>
                <a:cxn ang="0">
                  <a:pos x="T8" y="T9"/>
                </a:cxn>
              </a:cxnLst>
              <a:rect l="0" t="0" r="r" b="b"/>
              <a:pathLst>
                <a:path w="9" h="7">
                  <a:moveTo>
                    <a:pt x="3" y="2"/>
                  </a:moveTo>
                  <a:cubicBezTo>
                    <a:pt x="1" y="3"/>
                    <a:pt x="0" y="5"/>
                    <a:pt x="1" y="6"/>
                  </a:cubicBezTo>
                  <a:cubicBezTo>
                    <a:pt x="1" y="7"/>
                    <a:pt x="3" y="7"/>
                    <a:pt x="6" y="5"/>
                  </a:cubicBezTo>
                  <a:cubicBezTo>
                    <a:pt x="8" y="4"/>
                    <a:pt x="9" y="2"/>
                    <a:pt x="8" y="1"/>
                  </a:cubicBezTo>
                  <a:cubicBezTo>
                    <a:pt x="8" y="0"/>
                    <a:pt x="5"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 name="Freeform 662"/>
            <p:cNvSpPr>
              <a:spLocks/>
            </p:cNvSpPr>
            <p:nvPr/>
          </p:nvSpPr>
          <p:spPr bwMode="auto">
            <a:xfrm>
              <a:off x="2213" y="2825"/>
              <a:ext cx="26" cy="13"/>
            </a:xfrm>
            <a:custGeom>
              <a:avLst/>
              <a:gdLst>
                <a:gd name="T0" fmla="*/ 7 w 16"/>
                <a:gd name="T1" fmla="*/ 1 h 8"/>
                <a:gd name="T2" fmla="*/ 0 w 16"/>
                <a:gd name="T3" fmla="*/ 6 h 8"/>
                <a:gd name="T4" fmla="*/ 8 w 16"/>
                <a:gd name="T5" fmla="*/ 6 h 8"/>
                <a:gd name="T6" fmla="*/ 15 w 16"/>
                <a:gd name="T7" fmla="*/ 1 h 8"/>
                <a:gd name="T8" fmla="*/ 7 w 16"/>
                <a:gd name="T9" fmla="*/ 1 h 8"/>
              </a:gdLst>
              <a:ahLst/>
              <a:cxnLst>
                <a:cxn ang="0">
                  <a:pos x="T0" y="T1"/>
                </a:cxn>
                <a:cxn ang="0">
                  <a:pos x="T2" y="T3"/>
                </a:cxn>
                <a:cxn ang="0">
                  <a:pos x="T4" y="T5"/>
                </a:cxn>
                <a:cxn ang="0">
                  <a:pos x="T6" y="T7"/>
                </a:cxn>
                <a:cxn ang="0">
                  <a:pos x="T8" y="T9"/>
                </a:cxn>
              </a:cxnLst>
              <a:rect l="0" t="0" r="r" b="b"/>
              <a:pathLst>
                <a:path w="16" h="8">
                  <a:moveTo>
                    <a:pt x="7" y="1"/>
                  </a:moveTo>
                  <a:cubicBezTo>
                    <a:pt x="3" y="3"/>
                    <a:pt x="0" y="5"/>
                    <a:pt x="0" y="6"/>
                  </a:cubicBezTo>
                  <a:cubicBezTo>
                    <a:pt x="1" y="8"/>
                    <a:pt x="4" y="8"/>
                    <a:pt x="8" y="6"/>
                  </a:cubicBezTo>
                  <a:cubicBezTo>
                    <a:pt x="13" y="5"/>
                    <a:pt x="16" y="2"/>
                    <a:pt x="15" y="1"/>
                  </a:cubicBezTo>
                  <a:cubicBezTo>
                    <a:pt x="14" y="0"/>
                    <a:pt x="11"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 name="Freeform 663"/>
            <p:cNvSpPr>
              <a:spLocks/>
            </p:cNvSpPr>
            <p:nvPr/>
          </p:nvSpPr>
          <p:spPr bwMode="auto">
            <a:xfrm>
              <a:off x="2177" y="2729"/>
              <a:ext cx="23" cy="12"/>
            </a:xfrm>
            <a:custGeom>
              <a:avLst/>
              <a:gdLst>
                <a:gd name="T0" fmla="*/ 6 w 14"/>
                <a:gd name="T1" fmla="*/ 1 h 7"/>
                <a:gd name="T2" fmla="*/ 1 w 14"/>
                <a:gd name="T3" fmla="*/ 5 h 7"/>
                <a:gd name="T4" fmla="*/ 8 w 14"/>
                <a:gd name="T5" fmla="*/ 6 h 7"/>
                <a:gd name="T6" fmla="*/ 13 w 14"/>
                <a:gd name="T7" fmla="*/ 1 h 7"/>
                <a:gd name="T8" fmla="*/ 6 w 14"/>
                <a:gd name="T9" fmla="*/ 1 h 7"/>
              </a:gdLst>
              <a:ahLst/>
              <a:cxnLst>
                <a:cxn ang="0">
                  <a:pos x="T0" y="T1"/>
                </a:cxn>
                <a:cxn ang="0">
                  <a:pos x="T2" y="T3"/>
                </a:cxn>
                <a:cxn ang="0">
                  <a:pos x="T4" y="T5"/>
                </a:cxn>
                <a:cxn ang="0">
                  <a:pos x="T6" y="T7"/>
                </a:cxn>
                <a:cxn ang="0">
                  <a:pos x="T8" y="T9"/>
                </a:cxn>
              </a:cxnLst>
              <a:rect l="0" t="0" r="r" b="b"/>
              <a:pathLst>
                <a:path w="14" h="7">
                  <a:moveTo>
                    <a:pt x="6" y="1"/>
                  </a:moveTo>
                  <a:cubicBezTo>
                    <a:pt x="3" y="2"/>
                    <a:pt x="0" y="4"/>
                    <a:pt x="1" y="5"/>
                  </a:cubicBezTo>
                  <a:cubicBezTo>
                    <a:pt x="1" y="7"/>
                    <a:pt x="4" y="7"/>
                    <a:pt x="8" y="6"/>
                  </a:cubicBezTo>
                  <a:cubicBezTo>
                    <a:pt x="11" y="4"/>
                    <a:pt x="14" y="2"/>
                    <a:pt x="13" y="1"/>
                  </a:cubicBezTo>
                  <a:cubicBezTo>
                    <a:pt x="12" y="0"/>
                    <a:pt x="9"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 name="Freeform 664"/>
            <p:cNvSpPr>
              <a:spLocks/>
            </p:cNvSpPr>
            <p:nvPr/>
          </p:nvSpPr>
          <p:spPr bwMode="auto">
            <a:xfrm>
              <a:off x="2277" y="2682"/>
              <a:ext cx="13" cy="10"/>
            </a:xfrm>
            <a:custGeom>
              <a:avLst/>
              <a:gdLst>
                <a:gd name="T0" fmla="*/ 3 w 8"/>
                <a:gd name="T1" fmla="*/ 1 h 6"/>
                <a:gd name="T2" fmla="*/ 1 w 8"/>
                <a:gd name="T3" fmla="*/ 5 h 6"/>
                <a:gd name="T4" fmla="*/ 5 w 8"/>
                <a:gd name="T5" fmla="*/ 4 h 6"/>
                <a:gd name="T6" fmla="*/ 7 w 8"/>
                <a:gd name="T7" fmla="*/ 1 h 6"/>
                <a:gd name="T8" fmla="*/ 3 w 8"/>
                <a:gd name="T9" fmla="*/ 1 h 6"/>
              </a:gdLst>
              <a:ahLst/>
              <a:cxnLst>
                <a:cxn ang="0">
                  <a:pos x="T0" y="T1"/>
                </a:cxn>
                <a:cxn ang="0">
                  <a:pos x="T2" y="T3"/>
                </a:cxn>
                <a:cxn ang="0">
                  <a:pos x="T4" y="T5"/>
                </a:cxn>
                <a:cxn ang="0">
                  <a:pos x="T6" y="T7"/>
                </a:cxn>
                <a:cxn ang="0">
                  <a:pos x="T8" y="T9"/>
                </a:cxn>
              </a:cxnLst>
              <a:rect l="0" t="0" r="r" b="b"/>
              <a:pathLst>
                <a:path w="8" h="6">
                  <a:moveTo>
                    <a:pt x="3" y="1"/>
                  </a:moveTo>
                  <a:cubicBezTo>
                    <a:pt x="2" y="3"/>
                    <a:pt x="0" y="4"/>
                    <a:pt x="1" y="5"/>
                  </a:cubicBezTo>
                  <a:cubicBezTo>
                    <a:pt x="1" y="6"/>
                    <a:pt x="3" y="5"/>
                    <a:pt x="5" y="4"/>
                  </a:cubicBezTo>
                  <a:cubicBezTo>
                    <a:pt x="7" y="3"/>
                    <a:pt x="8" y="1"/>
                    <a:pt x="7" y="1"/>
                  </a:cubicBezTo>
                  <a:cubicBezTo>
                    <a:pt x="7" y="0"/>
                    <a:pt x="5"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 name="Freeform 665"/>
            <p:cNvSpPr>
              <a:spLocks/>
            </p:cNvSpPr>
            <p:nvPr/>
          </p:nvSpPr>
          <p:spPr bwMode="auto">
            <a:xfrm>
              <a:off x="2190" y="1695"/>
              <a:ext cx="171" cy="264"/>
            </a:xfrm>
            <a:custGeom>
              <a:avLst/>
              <a:gdLst>
                <a:gd name="T0" fmla="*/ 0 w 104"/>
                <a:gd name="T1" fmla="*/ 147 h 161"/>
                <a:gd name="T2" fmla="*/ 1 w 104"/>
                <a:gd name="T3" fmla="*/ 148 h 161"/>
                <a:gd name="T4" fmla="*/ 12 w 104"/>
                <a:gd name="T5" fmla="*/ 128 h 161"/>
                <a:gd name="T6" fmla="*/ 62 w 104"/>
                <a:gd name="T7" fmla="*/ 161 h 161"/>
                <a:gd name="T8" fmla="*/ 104 w 104"/>
                <a:gd name="T9" fmla="*/ 114 h 161"/>
                <a:gd name="T10" fmla="*/ 9 w 104"/>
                <a:gd name="T11" fmla="*/ 59 h 161"/>
                <a:gd name="T12" fmla="*/ 32 w 104"/>
                <a:gd name="T13" fmla="*/ 1 h 161"/>
                <a:gd name="T14" fmla="*/ 29 w 104"/>
                <a:gd name="T15" fmla="*/ 0 h 161"/>
                <a:gd name="T16" fmla="*/ 5 w 104"/>
                <a:gd name="T17" fmla="*/ 59 h 161"/>
                <a:gd name="T18" fmla="*/ 102 w 104"/>
                <a:gd name="T19" fmla="*/ 113 h 161"/>
                <a:gd name="T20" fmla="*/ 62 w 104"/>
                <a:gd name="T21" fmla="*/ 159 h 161"/>
                <a:gd name="T22" fmla="*/ 10 w 104"/>
                <a:gd name="T23" fmla="*/ 127 h 161"/>
                <a:gd name="T24" fmla="*/ 0 w 104"/>
                <a:gd name="T25" fmla="*/ 1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61">
                  <a:moveTo>
                    <a:pt x="0" y="147"/>
                  </a:moveTo>
                  <a:cubicBezTo>
                    <a:pt x="0" y="147"/>
                    <a:pt x="1" y="148"/>
                    <a:pt x="1" y="148"/>
                  </a:cubicBezTo>
                  <a:cubicBezTo>
                    <a:pt x="5" y="141"/>
                    <a:pt x="8" y="135"/>
                    <a:pt x="12" y="128"/>
                  </a:cubicBezTo>
                  <a:cubicBezTo>
                    <a:pt x="31" y="138"/>
                    <a:pt x="48" y="149"/>
                    <a:pt x="62" y="161"/>
                  </a:cubicBezTo>
                  <a:cubicBezTo>
                    <a:pt x="76" y="146"/>
                    <a:pt x="90" y="130"/>
                    <a:pt x="104" y="114"/>
                  </a:cubicBezTo>
                  <a:cubicBezTo>
                    <a:pt x="78" y="92"/>
                    <a:pt x="46" y="73"/>
                    <a:pt x="9" y="59"/>
                  </a:cubicBezTo>
                  <a:cubicBezTo>
                    <a:pt x="16" y="40"/>
                    <a:pt x="24" y="20"/>
                    <a:pt x="32" y="1"/>
                  </a:cubicBezTo>
                  <a:cubicBezTo>
                    <a:pt x="31" y="1"/>
                    <a:pt x="30" y="0"/>
                    <a:pt x="29" y="0"/>
                  </a:cubicBezTo>
                  <a:cubicBezTo>
                    <a:pt x="21" y="20"/>
                    <a:pt x="13" y="39"/>
                    <a:pt x="5" y="59"/>
                  </a:cubicBezTo>
                  <a:cubicBezTo>
                    <a:pt x="43" y="72"/>
                    <a:pt x="75" y="91"/>
                    <a:pt x="102" y="113"/>
                  </a:cubicBezTo>
                  <a:cubicBezTo>
                    <a:pt x="88" y="129"/>
                    <a:pt x="75" y="144"/>
                    <a:pt x="62" y="159"/>
                  </a:cubicBezTo>
                  <a:cubicBezTo>
                    <a:pt x="46" y="147"/>
                    <a:pt x="30" y="136"/>
                    <a:pt x="10" y="127"/>
                  </a:cubicBezTo>
                  <a:cubicBezTo>
                    <a:pt x="7" y="133"/>
                    <a:pt x="3" y="140"/>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 name="Freeform 666"/>
            <p:cNvSpPr>
              <a:spLocks/>
            </p:cNvSpPr>
            <p:nvPr/>
          </p:nvSpPr>
          <p:spPr bwMode="auto">
            <a:xfrm>
              <a:off x="2225" y="1689"/>
              <a:ext cx="31" cy="15"/>
            </a:xfrm>
            <a:custGeom>
              <a:avLst/>
              <a:gdLst>
                <a:gd name="T0" fmla="*/ 8 w 19"/>
                <a:gd name="T1" fmla="*/ 7 h 9"/>
                <a:gd name="T2" fmla="*/ 18 w 19"/>
                <a:gd name="T3" fmla="*/ 8 h 9"/>
                <a:gd name="T4" fmla="*/ 10 w 19"/>
                <a:gd name="T5" fmla="*/ 2 h 9"/>
                <a:gd name="T6" fmla="*/ 0 w 19"/>
                <a:gd name="T7" fmla="*/ 1 h 9"/>
                <a:gd name="T8" fmla="*/ 8 w 19"/>
                <a:gd name="T9" fmla="*/ 7 h 9"/>
              </a:gdLst>
              <a:ahLst/>
              <a:cxnLst>
                <a:cxn ang="0">
                  <a:pos x="T0" y="T1"/>
                </a:cxn>
                <a:cxn ang="0">
                  <a:pos x="T2" y="T3"/>
                </a:cxn>
                <a:cxn ang="0">
                  <a:pos x="T4" y="T5"/>
                </a:cxn>
                <a:cxn ang="0">
                  <a:pos x="T6" y="T7"/>
                </a:cxn>
                <a:cxn ang="0">
                  <a:pos x="T8" y="T9"/>
                </a:cxn>
              </a:cxnLst>
              <a:rect l="0" t="0" r="r" b="b"/>
              <a:pathLst>
                <a:path w="19" h="9">
                  <a:moveTo>
                    <a:pt x="8" y="7"/>
                  </a:moveTo>
                  <a:cubicBezTo>
                    <a:pt x="13" y="9"/>
                    <a:pt x="17" y="9"/>
                    <a:pt x="18" y="8"/>
                  </a:cubicBezTo>
                  <a:cubicBezTo>
                    <a:pt x="19" y="6"/>
                    <a:pt x="15" y="4"/>
                    <a:pt x="10" y="2"/>
                  </a:cubicBezTo>
                  <a:cubicBezTo>
                    <a:pt x="5" y="0"/>
                    <a:pt x="1" y="0"/>
                    <a:pt x="0" y="1"/>
                  </a:cubicBezTo>
                  <a:cubicBezTo>
                    <a:pt x="0" y="3"/>
                    <a:pt x="3" y="5"/>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 name="Freeform 667"/>
            <p:cNvSpPr>
              <a:spLocks/>
            </p:cNvSpPr>
            <p:nvPr/>
          </p:nvSpPr>
          <p:spPr bwMode="auto">
            <a:xfrm>
              <a:off x="2188" y="1786"/>
              <a:ext cx="27" cy="13"/>
            </a:xfrm>
            <a:custGeom>
              <a:avLst/>
              <a:gdLst>
                <a:gd name="T0" fmla="*/ 7 w 16"/>
                <a:gd name="T1" fmla="*/ 6 h 8"/>
                <a:gd name="T2" fmla="*/ 15 w 16"/>
                <a:gd name="T3" fmla="*/ 7 h 8"/>
                <a:gd name="T4" fmla="*/ 9 w 16"/>
                <a:gd name="T5" fmla="*/ 2 h 8"/>
                <a:gd name="T6" fmla="*/ 1 w 16"/>
                <a:gd name="T7" fmla="*/ 1 h 8"/>
                <a:gd name="T8" fmla="*/ 7 w 16"/>
                <a:gd name="T9" fmla="*/ 6 h 8"/>
              </a:gdLst>
              <a:ahLst/>
              <a:cxnLst>
                <a:cxn ang="0">
                  <a:pos x="T0" y="T1"/>
                </a:cxn>
                <a:cxn ang="0">
                  <a:pos x="T2" y="T3"/>
                </a:cxn>
                <a:cxn ang="0">
                  <a:pos x="T4" y="T5"/>
                </a:cxn>
                <a:cxn ang="0">
                  <a:pos x="T6" y="T7"/>
                </a:cxn>
                <a:cxn ang="0">
                  <a:pos x="T8" y="T9"/>
                </a:cxn>
              </a:cxnLst>
              <a:rect l="0" t="0" r="r" b="b"/>
              <a:pathLst>
                <a:path w="16" h="8">
                  <a:moveTo>
                    <a:pt x="7" y="6"/>
                  </a:moveTo>
                  <a:cubicBezTo>
                    <a:pt x="11" y="8"/>
                    <a:pt x="15" y="8"/>
                    <a:pt x="15" y="7"/>
                  </a:cubicBezTo>
                  <a:cubicBezTo>
                    <a:pt x="16" y="5"/>
                    <a:pt x="13" y="3"/>
                    <a:pt x="9" y="2"/>
                  </a:cubicBezTo>
                  <a:cubicBezTo>
                    <a:pt x="5" y="0"/>
                    <a:pt x="1" y="0"/>
                    <a:pt x="1" y="1"/>
                  </a:cubicBezTo>
                  <a:cubicBezTo>
                    <a:pt x="0" y="3"/>
                    <a:pt x="3" y="5"/>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Freeform 668"/>
            <p:cNvSpPr>
              <a:spLocks/>
            </p:cNvSpPr>
            <p:nvPr/>
          </p:nvSpPr>
          <p:spPr bwMode="auto">
            <a:xfrm>
              <a:off x="2183" y="1931"/>
              <a:ext cx="15" cy="10"/>
            </a:xfrm>
            <a:custGeom>
              <a:avLst/>
              <a:gdLst>
                <a:gd name="T0" fmla="*/ 4 w 9"/>
                <a:gd name="T1" fmla="*/ 5 h 6"/>
                <a:gd name="T2" fmla="*/ 9 w 9"/>
                <a:gd name="T3" fmla="*/ 5 h 6"/>
                <a:gd name="T4" fmla="*/ 6 w 9"/>
                <a:gd name="T5" fmla="*/ 1 h 6"/>
                <a:gd name="T6" fmla="*/ 1 w 9"/>
                <a:gd name="T7" fmla="*/ 1 h 6"/>
                <a:gd name="T8" fmla="*/ 4 w 9"/>
                <a:gd name="T9" fmla="*/ 5 h 6"/>
              </a:gdLst>
              <a:ahLst/>
              <a:cxnLst>
                <a:cxn ang="0">
                  <a:pos x="T0" y="T1"/>
                </a:cxn>
                <a:cxn ang="0">
                  <a:pos x="T2" y="T3"/>
                </a:cxn>
                <a:cxn ang="0">
                  <a:pos x="T4" y="T5"/>
                </a:cxn>
                <a:cxn ang="0">
                  <a:pos x="T6" y="T7"/>
                </a:cxn>
                <a:cxn ang="0">
                  <a:pos x="T8" y="T9"/>
                </a:cxn>
              </a:cxnLst>
              <a:rect l="0" t="0" r="r" b="b"/>
              <a:pathLst>
                <a:path w="9" h="6">
                  <a:moveTo>
                    <a:pt x="4" y="5"/>
                  </a:moveTo>
                  <a:cubicBezTo>
                    <a:pt x="6" y="6"/>
                    <a:pt x="8" y="6"/>
                    <a:pt x="9" y="5"/>
                  </a:cubicBezTo>
                  <a:cubicBezTo>
                    <a:pt x="9" y="4"/>
                    <a:pt x="8" y="3"/>
                    <a:pt x="6" y="1"/>
                  </a:cubicBezTo>
                  <a:cubicBezTo>
                    <a:pt x="3" y="0"/>
                    <a:pt x="1" y="0"/>
                    <a:pt x="1" y="1"/>
                  </a:cubicBezTo>
                  <a:cubicBezTo>
                    <a:pt x="0" y="2"/>
                    <a:pt x="2"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1" name="Freeform 669"/>
            <p:cNvSpPr>
              <a:spLocks/>
            </p:cNvSpPr>
            <p:nvPr/>
          </p:nvSpPr>
          <p:spPr bwMode="auto">
            <a:xfrm>
              <a:off x="2352" y="1874"/>
              <a:ext cx="20" cy="18"/>
            </a:xfrm>
            <a:custGeom>
              <a:avLst/>
              <a:gdLst>
                <a:gd name="T0" fmla="*/ 4 w 12"/>
                <a:gd name="T1" fmla="*/ 8 h 11"/>
                <a:gd name="T2" fmla="*/ 11 w 12"/>
                <a:gd name="T3" fmla="*/ 10 h 11"/>
                <a:gd name="T4" fmla="*/ 8 w 12"/>
                <a:gd name="T5" fmla="*/ 4 h 11"/>
                <a:gd name="T6" fmla="*/ 1 w 12"/>
                <a:gd name="T7" fmla="*/ 1 h 11"/>
                <a:gd name="T8" fmla="*/ 4 w 12"/>
                <a:gd name="T9" fmla="*/ 8 h 11"/>
              </a:gdLst>
              <a:ahLst/>
              <a:cxnLst>
                <a:cxn ang="0">
                  <a:pos x="T0" y="T1"/>
                </a:cxn>
                <a:cxn ang="0">
                  <a:pos x="T2" y="T3"/>
                </a:cxn>
                <a:cxn ang="0">
                  <a:pos x="T4" y="T5"/>
                </a:cxn>
                <a:cxn ang="0">
                  <a:pos x="T6" y="T7"/>
                </a:cxn>
                <a:cxn ang="0">
                  <a:pos x="T8" y="T9"/>
                </a:cxn>
              </a:cxnLst>
              <a:rect l="0" t="0" r="r" b="b"/>
              <a:pathLst>
                <a:path w="12" h="11">
                  <a:moveTo>
                    <a:pt x="4" y="8"/>
                  </a:moveTo>
                  <a:cubicBezTo>
                    <a:pt x="7" y="10"/>
                    <a:pt x="10" y="11"/>
                    <a:pt x="11" y="10"/>
                  </a:cubicBezTo>
                  <a:cubicBezTo>
                    <a:pt x="12" y="9"/>
                    <a:pt x="11" y="6"/>
                    <a:pt x="8" y="4"/>
                  </a:cubicBezTo>
                  <a:cubicBezTo>
                    <a:pt x="5" y="1"/>
                    <a:pt x="2" y="0"/>
                    <a:pt x="1" y="1"/>
                  </a:cubicBezTo>
                  <a:cubicBezTo>
                    <a:pt x="0" y="2"/>
                    <a:pt x="1" y="5"/>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670"/>
            <p:cNvSpPr>
              <a:spLocks/>
            </p:cNvSpPr>
            <p:nvPr/>
          </p:nvSpPr>
          <p:spPr bwMode="auto">
            <a:xfrm>
              <a:off x="2284" y="1951"/>
              <a:ext cx="16" cy="15"/>
            </a:xfrm>
            <a:custGeom>
              <a:avLst/>
              <a:gdLst>
                <a:gd name="T0" fmla="*/ 3 w 10"/>
                <a:gd name="T1" fmla="*/ 6 h 9"/>
                <a:gd name="T2" fmla="*/ 9 w 10"/>
                <a:gd name="T3" fmla="*/ 8 h 9"/>
                <a:gd name="T4" fmla="*/ 6 w 10"/>
                <a:gd name="T5" fmla="*/ 3 h 9"/>
                <a:gd name="T6" fmla="*/ 0 w 10"/>
                <a:gd name="T7" fmla="*/ 1 h 9"/>
                <a:gd name="T8" fmla="*/ 3 w 10"/>
                <a:gd name="T9" fmla="*/ 6 h 9"/>
              </a:gdLst>
              <a:ahLst/>
              <a:cxnLst>
                <a:cxn ang="0">
                  <a:pos x="T0" y="T1"/>
                </a:cxn>
                <a:cxn ang="0">
                  <a:pos x="T2" y="T3"/>
                </a:cxn>
                <a:cxn ang="0">
                  <a:pos x="T4" y="T5"/>
                </a:cxn>
                <a:cxn ang="0">
                  <a:pos x="T6" y="T7"/>
                </a:cxn>
                <a:cxn ang="0">
                  <a:pos x="T8" y="T9"/>
                </a:cxn>
              </a:cxnLst>
              <a:rect l="0" t="0" r="r" b="b"/>
              <a:pathLst>
                <a:path w="10" h="9">
                  <a:moveTo>
                    <a:pt x="3" y="6"/>
                  </a:moveTo>
                  <a:cubicBezTo>
                    <a:pt x="5" y="8"/>
                    <a:pt x="8" y="9"/>
                    <a:pt x="9" y="8"/>
                  </a:cubicBezTo>
                  <a:cubicBezTo>
                    <a:pt x="10" y="7"/>
                    <a:pt x="9" y="5"/>
                    <a:pt x="6" y="3"/>
                  </a:cubicBezTo>
                  <a:cubicBezTo>
                    <a:pt x="4" y="1"/>
                    <a:pt x="1" y="0"/>
                    <a:pt x="0" y="1"/>
                  </a:cubicBezTo>
                  <a:cubicBezTo>
                    <a:pt x="0" y="2"/>
                    <a:pt x="1"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 name="Freeform 671"/>
            <p:cNvSpPr>
              <a:spLocks/>
            </p:cNvSpPr>
            <p:nvPr/>
          </p:nvSpPr>
          <p:spPr bwMode="auto">
            <a:xfrm>
              <a:off x="2203" y="1902"/>
              <a:ext cx="13" cy="8"/>
            </a:xfrm>
            <a:custGeom>
              <a:avLst/>
              <a:gdLst>
                <a:gd name="T0" fmla="*/ 3 w 8"/>
                <a:gd name="T1" fmla="*/ 3 h 5"/>
                <a:gd name="T2" fmla="*/ 7 w 8"/>
                <a:gd name="T3" fmla="*/ 4 h 5"/>
                <a:gd name="T4" fmla="*/ 4 w 8"/>
                <a:gd name="T5" fmla="*/ 1 h 5"/>
                <a:gd name="T6" fmla="*/ 0 w 8"/>
                <a:gd name="T7" fmla="*/ 0 h 5"/>
                <a:gd name="T8" fmla="*/ 3 w 8"/>
                <a:gd name="T9" fmla="*/ 3 h 5"/>
              </a:gdLst>
              <a:ahLst/>
              <a:cxnLst>
                <a:cxn ang="0">
                  <a:pos x="T0" y="T1"/>
                </a:cxn>
                <a:cxn ang="0">
                  <a:pos x="T2" y="T3"/>
                </a:cxn>
                <a:cxn ang="0">
                  <a:pos x="T4" y="T5"/>
                </a:cxn>
                <a:cxn ang="0">
                  <a:pos x="T6" y="T7"/>
                </a:cxn>
                <a:cxn ang="0">
                  <a:pos x="T8" y="T9"/>
                </a:cxn>
              </a:cxnLst>
              <a:rect l="0" t="0" r="r" b="b"/>
              <a:pathLst>
                <a:path w="8" h="5">
                  <a:moveTo>
                    <a:pt x="3" y="3"/>
                  </a:moveTo>
                  <a:cubicBezTo>
                    <a:pt x="5" y="4"/>
                    <a:pt x="7" y="5"/>
                    <a:pt x="7" y="4"/>
                  </a:cubicBezTo>
                  <a:cubicBezTo>
                    <a:pt x="8" y="3"/>
                    <a:pt x="6" y="2"/>
                    <a:pt x="4" y="1"/>
                  </a:cubicBezTo>
                  <a:cubicBezTo>
                    <a:pt x="3" y="0"/>
                    <a:pt x="1" y="0"/>
                    <a:pt x="0"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 name="Freeform 672"/>
            <p:cNvSpPr>
              <a:spLocks/>
            </p:cNvSpPr>
            <p:nvPr/>
          </p:nvSpPr>
          <p:spPr bwMode="auto">
            <a:xfrm>
              <a:off x="2869" y="1951"/>
              <a:ext cx="89" cy="149"/>
            </a:xfrm>
            <a:custGeom>
              <a:avLst/>
              <a:gdLst>
                <a:gd name="T0" fmla="*/ 0 w 54"/>
                <a:gd name="T1" fmla="*/ 42 h 91"/>
                <a:gd name="T2" fmla="*/ 0 w 54"/>
                <a:gd name="T3" fmla="*/ 44 h 91"/>
                <a:gd name="T4" fmla="*/ 10 w 54"/>
                <a:gd name="T5" fmla="*/ 41 h 91"/>
                <a:gd name="T6" fmla="*/ 20 w 54"/>
                <a:gd name="T7" fmla="*/ 91 h 91"/>
                <a:gd name="T8" fmla="*/ 46 w 54"/>
                <a:gd name="T9" fmla="*/ 85 h 91"/>
                <a:gd name="T10" fmla="*/ 29 w 54"/>
                <a:gd name="T11" fmla="*/ 10 h 91"/>
                <a:gd name="T12" fmla="*/ 54 w 54"/>
                <a:gd name="T13" fmla="*/ 2 h 91"/>
                <a:gd name="T14" fmla="*/ 54 w 54"/>
                <a:gd name="T15" fmla="*/ 0 h 91"/>
                <a:gd name="T16" fmla="*/ 28 w 54"/>
                <a:gd name="T17" fmla="*/ 9 h 91"/>
                <a:gd name="T18" fmla="*/ 46 w 54"/>
                <a:gd name="T19" fmla="*/ 84 h 91"/>
                <a:gd name="T20" fmla="*/ 20 w 54"/>
                <a:gd name="T21" fmla="*/ 89 h 91"/>
                <a:gd name="T22" fmla="*/ 10 w 54"/>
                <a:gd name="T23" fmla="*/ 39 h 91"/>
                <a:gd name="T24" fmla="*/ 0 w 54"/>
                <a:gd name="T25" fmla="*/ 4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1">
                  <a:moveTo>
                    <a:pt x="0" y="42"/>
                  </a:moveTo>
                  <a:cubicBezTo>
                    <a:pt x="0" y="43"/>
                    <a:pt x="0" y="43"/>
                    <a:pt x="0" y="44"/>
                  </a:cubicBezTo>
                  <a:cubicBezTo>
                    <a:pt x="3" y="43"/>
                    <a:pt x="7" y="42"/>
                    <a:pt x="10" y="41"/>
                  </a:cubicBezTo>
                  <a:cubicBezTo>
                    <a:pt x="14" y="57"/>
                    <a:pt x="17" y="74"/>
                    <a:pt x="20" y="91"/>
                  </a:cubicBezTo>
                  <a:cubicBezTo>
                    <a:pt x="29" y="89"/>
                    <a:pt x="38" y="87"/>
                    <a:pt x="46" y="85"/>
                  </a:cubicBezTo>
                  <a:cubicBezTo>
                    <a:pt x="42" y="60"/>
                    <a:pt x="36" y="35"/>
                    <a:pt x="29" y="10"/>
                  </a:cubicBezTo>
                  <a:cubicBezTo>
                    <a:pt x="37" y="8"/>
                    <a:pt x="46" y="5"/>
                    <a:pt x="54" y="2"/>
                  </a:cubicBezTo>
                  <a:cubicBezTo>
                    <a:pt x="54" y="1"/>
                    <a:pt x="54" y="1"/>
                    <a:pt x="54" y="0"/>
                  </a:cubicBezTo>
                  <a:cubicBezTo>
                    <a:pt x="45" y="3"/>
                    <a:pt x="36" y="6"/>
                    <a:pt x="28" y="9"/>
                  </a:cubicBezTo>
                  <a:cubicBezTo>
                    <a:pt x="35" y="33"/>
                    <a:pt x="41" y="58"/>
                    <a:pt x="46" y="84"/>
                  </a:cubicBezTo>
                  <a:cubicBezTo>
                    <a:pt x="37" y="85"/>
                    <a:pt x="29" y="87"/>
                    <a:pt x="20" y="89"/>
                  </a:cubicBezTo>
                  <a:cubicBezTo>
                    <a:pt x="17" y="72"/>
                    <a:pt x="14" y="55"/>
                    <a:pt x="10" y="39"/>
                  </a:cubicBezTo>
                  <a:cubicBezTo>
                    <a:pt x="6" y="40"/>
                    <a:pt x="3" y="41"/>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 name="Freeform 673"/>
            <p:cNvSpPr>
              <a:spLocks/>
            </p:cNvSpPr>
            <p:nvPr/>
          </p:nvSpPr>
          <p:spPr bwMode="auto">
            <a:xfrm>
              <a:off x="2955" y="1945"/>
              <a:ext cx="6" cy="16"/>
            </a:xfrm>
            <a:custGeom>
              <a:avLst/>
              <a:gdLst>
                <a:gd name="T0" fmla="*/ 1 w 4"/>
                <a:gd name="T1" fmla="*/ 5 h 10"/>
                <a:gd name="T2" fmla="*/ 3 w 4"/>
                <a:gd name="T3" fmla="*/ 10 h 10"/>
                <a:gd name="T4" fmla="*/ 3 w 4"/>
                <a:gd name="T5" fmla="*/ 5 h 10"/>
                <a:gd name="T6" fmla="*/ 0 w 4"/>
                <a:gd name="T7" fmla="*/ 0 h 10"/>
                <a:gd name="T8" fmla="*/ 1 w 4"/>
                <a:gd name="T9" fmla="*/ 5 h 10"/>
              </a:gdLst>
              <a:ahLst/>
              <a:cxnLst>
                <a:cxn ang="0">
                  <a:pos x="T0" y="T1"/>
                </a:cxn>
                <a:cxn ang="0">
                  <a:pos x="T2" y="T3"/>
                </a:cxn>
                <a:cxn ang="0">
                  <a:pos x="T4" y="T5"/>
                </a:cxn>
                <a:cxn ang="0">
                  <a:pos x="T6" y="T7"/>
                </a:cxn>
                <a:cxn ang="0">
                  <a:pos x="T8" y="T9"/>
                </a:cxn>
              </a:cxnLst>
              <a:rect l="0" t="0" r="r" b="b"/>
              <a:pathLst>
                <a:path w="4" h="10">
                  <a:moveTo>
                    <a:pt x="1" y="5"/>
                  </a:moveTo>
                  <a:cubicBezTo>
                    <a:pt x="2" y="8"/>
                    <a:pt x="3" y="10"/>
                    <a:pt x="3" y="10"/>
                  </a:cubicBezTo>
                  <a:cubicBezTo>
                    <a:pt x="4" y="10"/>
                    <a:pt x="4" y="7"/>
                    <a:pt x="3" y="5"/>
                  </a:cubicBezTo>
                  <a:cubicBezTo>
                    <a:pt x="2" y="2"/>
                    <a:pt x="1" y="0"/>
                    <a:pt x="0" y="0"/>
                  </a:cubicBezTo>
                  <a:cubicBezTo>
                    <a:pt x="0" y="0"/>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 name="Freeform 674"/>
            <p:cNvSpPr>
              <a:spLocks/>
            </p:cNvSpPr>
            <p:nvPr/>
          </p:nvSpPr>
          <p:spPr bwMode="auto">
            <a:xfrm>
              <a:off x="2912" y="1959"/>
              <a:ext cx="7" cy="17"/>
            </a:xfrm>
            <a:custGeom>
              <a:avLst/>
              <a:gdLst>
                <a:gd name="T0" fmla="*/ 1 w 4"/>
                <a:gd name="T1" fmla="*/ 5 h 10"/>
                <a:gd name="T2" fmla="*/ 4 w 4"/>
                <a:gd name="T3" fmla="*/ 10 h 10"/>
                <a:gd name="T4" fmla="*/ 3 w 4"/>
                <a:gd name="T5" fmla="*/ 4 h 10"/>
                <a:gd name="T6" fmla="*/ 1 w 4"/>
                <a:gd name="T7" fmla="*/ 0 h 10"/>
                <a:gd name="T8" fmla="*/ 1 w 4"/>
                <a:gd name="T9" fmla="*/ 5 h 10"/>
              </a:gdLst>
              <a:ahLst/>
              <a:cxnLst>
                <a:cxn ang="0">
                  <a:pos x="T0" y="T1"/>
                </a:cxn>
                <a:cxn ang="0">
                  <a:pos x="T2" y="T3"/>
                </a:cxn>
                <a:cxn ang="0">
                  <a:pos x="T4" y="T5"/>
                </a:cxn>
                <a:cxn ang="0">
                  <a:pos x="T6" y="T7"/>
                </a:cxn>
                <a:cxn ang="0">
                  <a:pos x="T8" y="T9"/>
                </a:cxn>
              </a:cxnLst>
              <a:rect l="0" t="0" r="r" b="b"/>
              <a:pathLst>
                <a:path w="4" h="10">
                  <a:moveTo>
                    <a:pt x="1" y="5"/>
                  </a:moveTo>
                  <a:cubicBezTo>
                    <a:pt x="2" y="8"/>
                    <a:pt x="3" y="10"/>
                    <a:pt x="4" y="10"/>
                  </a:cubicBezTo>
                  <a:cubicBezTo>
                    <a:pt x="4" y="9"/>
                    <a:pt x="4" y="7"/>
                    <a:pt x="3" y="4"/>
                  </a:cubicBezTo>
                  <a:cubicBezTo>
                    <a:pt x="3" y="2"/>
                    <a:pt x="2" y="0"/>
                    <a:pt x="1" y="0"/>
                  </a:cubicBezTo>
                  <a:cubicBezTo>
                    <a:pt x="0" y="0"/>
                    <a:pt x="1" y="2"/>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 name="Freeform 675"/>
            <p:cNvSpPr>
              <a:spLocks/>
            </p:cNvSpPr>
            <p:nvPr/>
          </p:nvSpPr>
          <p:spPr bwMode="auto">
            <a:xfrm>
              <a:off x="2868" y="2015"/>
              <a:ext cx="5" cy="13"/>
            </a:xfrm>
            <a:custGeom>
              <a:avLst/>
              <a:gdLst>
                <a:gd name="T0" fmla="*/ 1 w 3"/>
                <a:gd name="T1" fmla="*/ 4 h 8"/>
                <a:gd name="T2" fmla="*/ 2 w 3"/>
                <a:gd name="T3" fmla="*/ 8 h 8"/>
                <a:gd name="T4" fmla="*/ 2 w 3"/>
                <a:gd name="T5" fmla="*/ 3 h 8"/>
                <a:gd name="T6" fmla="*/ 0 w 3"/>
                <a:gd name="T7" fmla="*/ 0 h 8"/>
                <a:gd name="T8" fmla="*/ 1 w 3"/>
                <a:gd name="T9" fmla="*/ 4 h 8"/>
              </a:gdLst>
              <a:ahLst/>
              <a:cxnLst>
                <a:cxn ang="0">
                  <a:pos x="T0" y="T1"/>
                </a:cxn>
                <a:cxn ang="0">
                  <a:pos x="T2" y="T3"/>
                </a:cxn>
                <a:cxn ang="0">
                  <a:pos x="T4" y="T5"/>
                </a:cxn>
                <a:cxn ang="0">
                  <a:pos x="T6" y="T7"/>
                </a:cxn>
                <a:cxn ang="0">
                  <a:pos x="T8" y="T9"/>
                </a:cxn>
              </a:cxnLst>
              <a:rect l="0" t="0" r="r" b="b"/>
              <a:pathLst>
                <a:path w="3" h="8">
                  <a:moveTo>
                    <a:pt x="1" y="4"/>
                  </a:moveTo>
                  <a:cubicBezTo>
                    <a:pt x="1" y="6"/>
                    <a:pt x="2" y="8"/>
                    <a:pt x="2" y="8"/>
                  </a:cubicBezTo>
                  <a:cubicBezTo>
                    <a:pt x="3" y="7"/>
                    <a:pt x="3" y="5"/>
                    <a:pt x="2" y="3"/>
                  </a:cubicBezTo>
                  <a:cubicBezTo>
                    <a:pt x="2" y="1"/>
                    <a:pt x="1" y="0"/>
                    <a:pt x="0" y="0"/>
                  </a:cubicBezTo>
                  <a:cubicBezTo>
                    <a:pt x="0"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 name="Freeform 676"/>
            <p:cNvSpPr>
              <a:spLocks/>
            </p:cNvSpPr>
            <p:nvPr/>
          </p:nvSpPr>
          <p:spPr bwMode="auto">
            <a:xfrm>
              <a:off x="2943" y="2081"/>
              <a:ext cx="3" cy="16"/>
            </a:xfrm>
            <a:custGeom>
              <a:avLst/>
              <a:gdLst>
                <a:gd name="T0" fmla="*/ 0 w 2"/>
                <a:gd name="T1" fmla="*/ 6 h 10"/>
                <a:gd name="T2" fmla="*/ 2 w 2"/>
                <a:gd name="T3" fmla="*/ 10 h 10"/>
                <a:gd name="T4" fmla="*/ 2 w 2"/>
                <a:gd name="T5" fmla="*/ 5 h 10"/>
                <a:gd name="T6" fmla="*/ 0 w 2"/>
                <a:gd name="T7" fmla="*/ 0 h 10"/>
                <a:gd name="T8" fmla="*/ 0 w 2"/>
                <a:gd name="T9" fmla="*/ 6 h 10"/>
              </a:gdLst>
              <a:ahLst/>
              <a:cxnLst>
                <a:cxn ang="0">
                  <a:pos x="T0" y="T1"/>
                </a:cxn>
                <a:cxn ang="0">
                  <a:pos x="T2" y="T3"/>
                </a:cxn>
                <a:cxn ang="0">
                  <a:pos x="T4" y="T5"/>
                </a:cxn>
                <a:cxn ang="0">
                  <a:pos x="T6" y="T7"/>
                </a:cxn>
                <a:cxn ang="0">
                  <a:pos x="T8" y="T9"/>
                </a:cxn>
              </a:cxnLst>
              <a:rect l="0" t="0" r="r" b="b"/>
              <a:pathLst>
                <a:path w="2" h="10">
                  <a:moveTo>
                    <a:pt x="0" y="6"/>
                  </a:moveTo>
                  <a:cubicBezTo>
                    <a:pt x="0" y="8"/>
                    <a:pt x="1" y="10"/>
                    <a:pt x="2" y="10"/>
                  </a:cubicBezTo>
                  <a:cubicBezTo>
                    <a:pt x="2" y="10"/>
                    <a:pt x="2" y="8"/>
                    <a:pt x="2" y="5"/>
                  </a:cubicBezTo>
                  <a:cubicBezTo>
                    <a:pt x="2" y="2"/>
                    <a:pt x="1" y="0"/>
                    <a:pt x="0" y="0"/>
                  </a:cubicBezTo>
                  <a:cubicBezTo>
                    <a:pt x="0" y="0"/>
                    <a:pt x="0"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 name="Freeform 677"/>
            <p:cNvSpPr>
              <a:spLocks/>
            </p:cNvSpPr>
            <p:nvPr/>
          </p:nvSpPr>
          <p:spPr bwMode="auto">
            <a:xfrm>
              <a:off x="2900" y="2090"/>
              <a:ext cx="5" cy="15"/>
            </a:xfrm>
            <a:custGeom>
              <a:avLst/>
              <a:gdLst>
                <a:gd name="T0" fmla="*/ 0 w 3"/>
                <a:gd name="T1" fmla="*/ 5 h 9"/>
                <a:gd name="T2" fmla="*/ 2 w 3"/>
                <a:gd name="T3" fmla="*/ 9 h 9"/>
                <a:gd name="T4" fmla="*/ 2 w 3"/>
                <a:gd name="T5" fmla="*/ 4 h 9"/>
                <a:gd name="T6" fmla="*/ 0 w 3"/>
                <a:gd name="T7" fmla="*/ 0 h 9"/>
                <a:gd name="T8" fmla="*/ 0 w 3"/>
                <a:gd name="T9" fmla="*/ 5 h 9"/>
              </a:gdLst>
              <a:ahLst/>
              <a:cxnLst>
                <a:cxn ang="0">
                  <a:pos x="T0" y="T1"/>
                </a:cxn>
                <a:cxn ang="0">
                  <a:pos x="T2" y="T3"/>
                </a:cxn>
                <a:cxn ang="0">
                  <a:pos x="T4" y="T5"/>
                </a:cxn>
                <a:cxn ang="0">
                  <a:pos x="T6" y="T7"/>
                </a:cxn>
                <a:cxn ang="0">
                  <a:pos x="T8" y="T9"/>
                </a:cxn>
              </a:cxnLst>
              <a:rect l="0" t="0" r="r" b="b"/>
              <a:pathLst>
                <a:path w="3" h="9">
                  <a:moveTo>
                    <a:pt x="0" y="5"/>
                  </a:moveTo>
                  <a:cubicBezTo>
                    <a:pt x="0" y="7"/>
                    <a:pt x="1" y="9"/>
                    <a:pt x="2" y="9"/>
                  </a:cubicBezTo>
                  <a:cubicBezTo>
                    <a:pt x="2" y="9"/>
                    <a:pt x="3" y="7"/>
                    <a:pt x="2" y="4"/>
                  </a:cubicBezTo>
                  <a:cubicBezTo>
                    <a:pt x="2" y="2"/>
                    <a:pt x="1" y="0"/>
                    <a:pt x="0" y="0"/>
                  </a:cubicBezTo>
                  <a:cubicBezTo>
                    <a:pt x="0" y="0"/>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 name="Freeform 678"/>
            <p:cNvSpPr>
              <a:spLocks/>
            </p:cNvSpPr>
            <p:nvPr/>
          </p:nvSpPr>
          <p:spPr bwMode="auto">
            <a:xfrm>
              <a:off x="2882" y="2013"/>
              <a:ext cx="5" cy="10"/>
            </a:xfrm>
            <a:custGeom>
              <a:avLst/>
              <a:gdLst>
                <a:gd name="T0" fmla="*/ 1 w 3"/>
                <a:gd name="T1" fmla="*/ 3 h 6"/>
                <a:gd name="T2" fmla="*/ 2 w 3"/>
                <a:gd name="T3" fmla="*/ 6 h 6"/>
                <a:gd name="T4" fmla="*/ 2 w 3"/>
                <a:gd name="T5" fmla="*/ 3 h 6"/>
                <a:gd name="T6" fmla="*/ 1 w 3"/>
                <a:gd name="T7" fmla="*/ 0 h 6"/>
                <a:gd name="T8" fmla="*/ 1 w 3"/>
                <a:gd name="T9" fmla="*/ 3 h 6"/>
              </a:gdLst>
              <a:ahLst/>
              <a:cxnLst>
                <a:cxn ang="0">
                  <a:pos x="T0" y="T1"/>
                </a:cxn>
                <a:cxn ang="0">
                  <a:pos x="T2" y="T3"/>
                </a:cxn>
                <a:cxn ang="0">
                  <a:pos x="T4" y="T5"/>
                </a:cxn>
                <a:cxn ang="0">
                  <a:pos x="T6" y="T7"/>
                </a:cxn>
                <a:cxn ang="0">
                  <a:pos x="T8" y="T9"/>
                </a:cxn>
              </a:cxnLst>
              <a:rect l="0" t="0" r="r" b="b"/>
              <a:pathLst>
                <a:path w="3" h="6">
                  <a:moveTo>
                    <a:pt x="1" y="3"/>
                  </a:moveTo>
                  <a:cubicBezTo>
                    <a:pt x="1" y="4"/>
                    <a:pt x="2" y="6"/>
                    <a:pt x="2" y="6"/>
                  </a:cubicBezTo>
                  <a:cubicBezTo>
                    <a:pt x="3" y="5"/>
                    <a:pt x="3" y="4"/>
                    <a:pt x="2" y="3"/>
                  </a:cubicBezTo>
                  <a:cubicBezTo>
                    <a:pt x="2" y="1"/>
                    <a:pt x="1" y="0"/>
                    <a:pt x="1" y="0"/>
                  </a:cubicBezTo>
                  <a:cubicBezTo>
                    <a:pt x="0" y="0"/>
                    <a:pt x="1"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 name="Freeform 679"/>
            <p:cNvSpPr>
              <a:spLocks/>
            </p:cNvSpPr>
            <p:nvPr/>
          </p:nvSpPr>
          <p:spPr bwMode="auto">
            <a:xfrm>
              <a:off x="2717" y="2143"/>
              <a:ext cx="98" cy="113"/>
            </a:xfrm>
            <a:custGeom>
              <a:avLst/>
              <a:gdLst>
                <a:gd name="T0" fmla="*/ 0 w 60"/>
                <a:gd name="T1" fmla="*/ 28 h 69"/>
                <a:gd name="T2" fmla="*/ 0 w 60"/>
                <a:gd name="T3" fmla="*/ 30 h 69"/>
                <a:gd name="T4" fmla="*/ 9 w 60"/>
                <a:gd name="T5" fmla="*/ 29 h 69"/>
                <a:gd name="T6" fmla="*/ 11 w 60"/>
                <a:gd name="T7" fmla="*/ 69 h 69"/>
                <a:gd name="T8" fmla="*/ 38 w 60"/>
                <a:gd name="T9" fmla="*/ 69 h 69"/>
                <a:gd name="T10" fmla="*/ 34 w 60"/>
                <a:gd name="T11" fmla="*/ 6 h 69"/>
                <a:gd name="T12" fmla="*/ 60 w 60"/>
                <a:gd name="T13" fmla="*/ 2 h 69"/>
                <a:gd name="T14" fmla="*/ 60 w 60"/>
                <a:gd name="T15" fmla="*/ 0 h 69"/>
                <a:gd name="T16" fmla="*/ 33 w 60"/>
                <a:gd name="T17" fmla="*/ 5 h 69"/>
                <a:gd name="T18" fmla="*/ 38 w 60"/>
                <a:gd name="T19" fmla="*/ 67 h 69"/>
                <a:gd name="T20" fmla="*/ 12 w 60"/>
                <a:gd name="T21" fmla="*/ 68 h 69"/>
                <a:gd name="T22" fmla="*/ 10 w 60"/>
                <a:gd name="T23" fmla="*/ 27 h 69"/>
                <a:gd name="T24" fmla="*/ 0 w 60"/>
                <a:gd name="T25"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9">
                  <a:moveTo>
                    <a:pt x="0" y="28"/>
                  </a:moveTo>
                  <a:cubicBezTo>
                    <a:pt x="0" y="29"/>
                    <a:pt x="0" y="29"/>
                    <a:pt x="0" y="30"/>
                  </a:cubicBezTo>
                  <a:cubicBezTo>
                    <a:pt x="3" y="29"/>
                    <a:pt x="6" y="29"/>
                    <a:pt x="9" y="29"/>
                  </a:cubicBezTo>
                  <a:cubicBezTo>
                    <a:pt x="11" y="42"/>
                    <a:pt x="11" y="56"/>
                    <a:pt x="11" y="69"/>
                  </a:cubicBezTo>
                  <a:cubicBezTo>
                    <a:pt x="20" y="69"/>
                    <a:pt x="29" y="69"/>
                    <a:pt x="38" y="69"/>
                  </a:cubicBezTo>
                  <a:cubicBezTo>
                    <a:pt x="38" y="48"/>
                    <a:pt x="36" y="27"/>
                    <a:pt x="34" y="6"/>
                  </a:cubicBezTo>
                  <a:cubicBezTo>
                    <a:pt x="42" y="5"/>
                    <a:pt x="51" y="4"/>
                    <a:pt x="60" y="2"/>
                  </a:cubicBezTo>
                  <a:cubicBezTo>
                    <a:pt x="60" y="2"/>
                    <a:pt x="60" y="1"/>
                    <a:pt x="60" y="0"/>
                  </a:cubicBezTo>
                  <a:cubicBezTo>
                    <a:pt x="51" y="2"/>
                    <a:pt x="42" y="3"/>
                    <a:pt x="33" y="5"/>
                  </a:cubicBezTo>
                  <a:cubicBezTo>
                    <a:pt x="36" y="25"/>
                    <a:pt x="37" y="46"/>
                    <a:pt x="38" y="67"/>
                  </a:cubicBezTo>
                  <a:cubicBezTo>
                    <a:pt x="29" y="67"/>
                    <a:pt x="20" y="67"/>
                    <a:pt x="12" y="68"/>
                  </a:cubicBezTo>
                  <a:cubicBezTo>
                    <a:pt x="12" y="54"/>
                    <a:pt x="11" y="41"/>
                    <a:pt x="10" y="27"/>
                  </a:cubicBezTo>
                  <a:cubicBezTo>
                    <a:pt x="6" y="28"/>
                    <a:pt x="3" y="28"/>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 name="Freeform 680"/>
            <p:cNvSpPr>
              <a:spLocks/>
            </p:cNvSpPr>
            <p:nvPr/>
          </p:nvSpPr>
          <p:spPr bwMode="auto">
            <a:xfrm>
              <a:off x="2814" y="2138"/>
              <a:ext cx="3" cy="15"/>
            </a:xfrm>
            <a:custGeom>
              <a:avLst/>
              <a:gdLst>
                <a:gd name="T0" fmla="*/ 0 w 2"/>
                <a:gd name="T1" fmla="*/ 4 h 9"/>
                <a:gd name="T2" fmla="*/ 2 w 2"/>
                <a:gd name="T3" fmla="*/ 9 h 9"/>
                <a:gd name="T4" fmla="*/ 2 w 2"/>
                <a:gd name="T5" fmla="*/ 4 h 9"/>
                <a:gd name="T6" fmla="*/ 0 w 2"/>
                <a:gd name="T7" fmla="*/ 0 h 9"/>
                <a:gd name="T8" fmla="*/ 0 w 2"/>
                <a:gd name="T9" fmla="*/ 4 h 9"/>
              </a:gdLst>
              <a:ahLst/>
              <a:cxnLst>
                <a:cxn ang="0">
                  <a:pos x="T0" y="T1"/>
                </a:cxn>
                <a:cxn ang="0">
                  <a:pos x="T2" y="T3"/>
                </a:cxn>
                <a:cxn ang="0">
                  <a:pos x="T4" y="T5"/>
                </a:cxn>
                <a:cxn ang="0">
                  <a:pos x="T6" y="T7"/>
                </a:cxn>
                <a:cxn ang="0">
                  <a:pos x="T8" y="T9"/>
                </a:cxn>
              </a:cxnLst>
              <a:rect l="0" t="0" r="r" b="b"/>
              <a:pathLst>
                <a:path w="2" h="9">
                  <a:moveTo>
                    <a:pt x="0" y="4"/>
                  </a:moveTo>
                  <a:cubicBezTo>
                    <a:pt x="0" y="7"/>
                    <a:pt x="1" y="9"/>
                    <a:pt x="2" y="9"/>
                  </a:cubicBezTo>
                  <a:cubicBezTo>
                    <a:pt x="2" y="8"/>
                    <a:pt x="2" y="7"/>
                    <a:pt x="2" y="4"/>
                  </a:cubicBezTo>
                  <a:cubicBezTo>
                    <a:pt x="2" y="2"/>
                    <a:pt x="1" y="0"/>
                    <a:pt x="0" y="0"/>
                  </a:cubicBezTo>
                  <a:cubicBezTo>
                    <a:pt x="0"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 name="Freeform 681"/>
            <p:cNvSpPr>
              <a:spLocks/>
            </p:cNvSpPr>
            <p:nvPr/>
          </p:nvSpPr>
          <p:spPr bwMode="auto">
            <a:xfrm>
              <a:off x="2769" y="2144"/>
              <a:ext cx="5" cy="15"/>
            </a:xfrm>
            <a:custGeom>
              <a:avLst/>
              <a:gdLst>
                <a:gd name="T0" fmla="*/ 0 w 3"/>
                <a:gd name="T1" fmla="*/ 5 h 9"/>
                <a:gd name="T2" fmla="*/ 2 w 3"/>
                <a:gd name="T3" fmla="*/ 9 h 9"/>
                <a:gd name="T4" fmla="*/ 3 w 3"/>
                <a:gd name="T5" fmla="*/ 4 h 9"/>
                <a:gd name="T6" fmla="*/ 1 w 3"/>
                <a:gd name="T7" fmla="*/ 1 h 9"/>
                <a:gd name="T8" fmla="*/ 0 w 3"/>
                <a:gd name="T9" fmla="*/ 5 h 9"/>
              </a:gdLst>
              <a:ahLst/>
              <a:cxnLst>
                <a:cxn ang="0">
                  <a:pos x="T0" y="T1"/>
                </a:cxn>
                <a:cxn ang="0">
                  <a:pos x="T2" y="T3"/>
                </a:cxn>
                <a:cxn ang="0">
                  <a:pos x="T4" y="T5"/>
                </a:cxn>
                <a:cxn ang="0">
                  <a:pos x="T6" y="T7"/>
                </a:cxn>
                <a:cxn ang="0">
                  <a:pos x="T8" y="T9"/>
                </a:cxn>
              </a:cxnLst>
              <a:rect l="0" t="0" r="r" b="b"/>
              <a:pathLst>
                <a:path w="3" h="9">
                  <a:moveTo>
                    <a:pt x="0" y="5"/>
                  </a:moveTo>
                  <a:cubicBezTo>
                    <a:pt x="1" y="7"/>
                    <a:pt x="1" y="9"/>
                    <a:pt x="2" y="9"/>
                  </a:cubicBezTo>
                  <a:cubicBezTo>
                    <a:pt x="3" y="9"/>
                    <a:pt x="3" y="7"/>
                    <a:pt x="3" y="4"/>
                  </a:cubicBezTo>
                  <a:cubicBezTo>
                    <a:pt x="2" y="2"/>
                    <a:pt x="2" y="0"/>
                    <a:pt x="1" y="1"/>
                  </a:cubicBezTo>
                  <a:cubicBezTo>
                    <a:pt x="0"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 name="Freeform 682"/>
            <p:cNvSpPr>
              <a:spLocks/>
            </p:cNvSpPr>
            <p:nvPr/>
          </p:nvSpPr>
          <p:spPr bwMode="auto">
            <a:xfrm>
              <a:off x="2715" y="2185"/>
              <a:ext cx="3" cy="10"/>
            </a:xfrm>
            <a:custGeom>
              <a:avLst/>
              <a:gdLst>
                <a:gd name="T0" fmla="*/ 0 w 2"/>
                <a:gd name="T1" fmla="*/ 3 h 6"/>
                <a:gd name="T2" fmla="*/ 1 w 2"/>
                <a:gd name="T3" fmla="*/ 6 h 6"/>
                <a:gd name="T4" fmla="*/ 2 w 2"/>
                <a:gd name="T5" fmla="*/ 3 h 6"/>
                <a:gd name="T6" fmla="*/ 1 w 2"/>
                <a:gd name="T7" fmla="*/ 0 h 6"/>
                <a:gd name="T8" fmla="*/ 0 w 2"/>
                <a:gd name="T9" fmla="*/ 3 h 6"/>
              </a:gdLst>
              <a:ahLst/>
              <a:cxnLst>
                <a:cxn ang="0">
                  <a:pos x="T0" y="T1"/>
                </a:cxn>
                <a:cxn ang="0">
                  <a:pos x="T2" y="T3"/>
                </a:cxn>
                <a:cxn ang="0">
                  <a:pos x="T4" y="T5"/>
                </a:cxn>
                <a:cxn ang="0">
                  <a:pos x="T6" y="T7"/>
                </a:cxn>
                <a:cxn ang="0">
                  <a:pos x="T8" y="T9"/>
                </a:cxn>
              </a:cxnLst>
              <a:rect l="0" t="0" r="r" b="b"/>
              <a:pathLst>
                <a:path w="2" h="6">
                  <a:moveTo>
                    <a:pt x="0" y="3"/>
                  </a:moveTo>
                  <a:cubicBezTo>
                    <a:pt x="0" y="5"/>
                    <a:pt x="1" y="6"/>
                    <a:pt x="1" y="6"/>
                  </a:cubicBezTo>
                  <a:cubicBezTo>
                    <a:pt x="2" y="6"/>
                    <a:pt x="2" y="5"/>
                    <a:pt x="2" y="3"/>
                  </a:cubicBezTo>
                  <a:cubicBezTo>
                    <a:pt x="2" y="1"/>
                    <a:pt x="1" y="0"/>
                    <a:pt x="1" y="0"/>
                  </a:cubicBezTo>
                  <a:cubicBezTo>
                    <a:pt x="0"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5" name="Freeform 683"/>
            <p:cNvSpPr>
              <a:spLocks/>
            </p:cNvSpPr>
            <p:nvPr/>
          </p:nvSpPr>
          <p:spPr bwMode="auto">
            <a:xfrm>
              <a:off x="2777" y="2248"/>
              <a:ext cx="4" cy="13"/>
            </a:xfrm>
            <a:custGeom>
              <a:avLst/>
              <a:gdLst>
                <a:gd name="T0" fmla="*/ 0 w 2"/>
                <a:gd name="T1" fmla="*/ 4 h 8"/>
                <a:gd name="T2" fmla="*/ 1 w 2"/>
                <a:gd name="T3" fmla="*/ 8 h 8"/>
                <a:gd name="T4" fmla="*/ 2 w 2"/>
                <a:gd name="T5" fmla="*/ 4 h 8"/>
                <a:gd name="T6" fmla="*/ 1 w 2"/>
                <a:gd name="T7" fmla="*/ 0 h 8"/>
                <a:gd name="T8" fmla="*/ 0 w 2"/>
                <a:gd name="T9" fmla="*/ 4 h 8"/>
              </a:gdLst>
              <a:ahLst/>
              <a:cxnLst>
                <a:cxn ang="0">
                  <a:pos x="T0" y="T1"/>
                </a:cxn>
                <a:cxn ang="0">
                  <a:pos x="T2" y="T3"/>
                </a:cxn>
                <a:cxn ang="0">
                  <a:pos x="T4" y="T5"/>
                </a:cxn>
                <a:cxn ang="0">
                  <a:pos x="T6" y="T7"/>
                </a:cxn>
                <a:cxn ang="0">
                  <a:pos x="T8" y="T9"/>
                </a:cxn>
              </a:cxnLst>
              <a:rect l="0" t="0" r="r" b="b"/>
              <a:pathLst>
                <a:path w="2" h="8">
                  <a:moveTo>
                    <a:pt x="0" y="4"/>
                  </a:moveTo>
                  <a:cubicBezTo>
                    <a:pt x="0" y="6"/>
                    <a:pt x="0" y="8"/>
                    <a:pt x="1" y="8"/>
                  </a:cubicBezTo>
                  <a:cubicBezTo>
                    <a:pt x="1" y="8"/>
                    <a:pt x="2" y="6"/>
                    <a:pt x="2" y="4"/>
                  </a:cubicBezTo>
                  <a:cubicBezTo>
                    <a:pt x="2" y="1"/>
                    <a:pt x="1" y="0"/>
                    <a:pt x="1" y="0"/>
                  </a:cubicBezTo>
                  <a:cubicBezTo>
                    <a:pt x="0"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 name="Freeform 684"/>
            <p:cNvSpPr>
              <a:spLocks/>
            </p:cNvSpPr>
            <p:nvPr/>
          </p:nvSpPr>
          <p:spPr bwMode="auto">
            <a:xfrm>
              <a:off x="2733" y="2249"/>
              <a:ext cx="5" cy="13"/>
            </a:xfrm>
            <a:custGeom>
              <a:avLst/>
              <a:gdLst>
                <a:gd name="T0" fmla="*/ 0 w 3"/>
                <a:gd name="T1" fmla="*/ 4 h 8"/>
                <a:gd name="T2" fmla="*/ 2 w 3"/>
                <a:gd name="T3" fmla="*/ 8 h 8"/>
                <a:gd name="T4" fmla="*/ 3 w 3"/>
                <a:gd name="T5" fmla="*/ 4 h 8"/>
                <a:gd name="T6" fmla="*/ 1 w 3"/>
                <a:gd name="T7" fmla="*/ 0 h 8"/>
                <a:gd name="T8" fmla="*/ 0 w 3"/>
                <a:gd name="T9" fmla="*/ 4 h 8"/>
              </a:gdLst>
              <a:ahLst/>
              <a:cxnLst>
                <a:cxn ang="0">
                  <a:pos x="T0" y="T1"/>
                </a:cxn>
                <a:cxn ang="0">
                  <a:pos x="T2" y="T3"/>
                </a:cxn>
                <a:cxn ang="0">
                  <a:pos x="T4" y="T5"/>
                </a:cxn>
                <a:cxn ang="0">
                  <a:pos x="T6" y="T7"/>
                </a:cxn>
                <a:cxn ang="0">
                  <a:pos x="T8" y="T9"/>
                </a:cxn>
              </a:cxnLst>
              <a:rect l="0" t="0" r="r" b="b"/>
              <a:pathLst>
                <a:path w="3" h="8">
                  <a:moveTo>
                    <a:pt x="0" y="4"/>
                  </a:moveTo>
                  <a:cubicBezTo>
                    <a:pt x="0" y="6"/>
                    <a:pt x="1" y="7"/>
                    <a:pt x="2" y="8"/>
                  </a:cubicBezTo>
                  <a:cubicBezTo>
                    <a:pt x="2" y="7"/>
                    <a:pt x="3" y="6"/>
                    <a:pt x="3" y="4"/>
                  </a:cubicBezTo>
                  <a:cubicBezTo>
                    <a:pt x="3" y="1"/>
                    <a:pt x="2" y="0"/>
                    <a:pt x="1" y="0"/>
                  </a:cubicBezTo>
                  <a:cubicBezTo>
                    <a:pt x="1" y="0"/>
                    <a:pt x="0" y="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 name="Freeform 685"/>
            <p:cNvSpPr>
              <a:spLocks/>
            </p:cNvSpPr>
            <p:nvPr/>
          </p:nvSpPr>
          <p:spPr bwMode="auto">
            <a:xfrm>
              <a:off x="2731" y="2185"/>
              <a:ext cx="2" cy="9"/>
            </a:xfrm>
            <a:custGeom>
              <a:avLst/>
              <a:gdLst>
                <a:gd name="T0" fmla="*/ 0 w 1"/>
                <a:gd name="T1" fmla="*/ 2 h 5"/>
                <a:gd name="T2" fmla="*/ 1 w 1"/>
                <a:gd name="T3" fmla="*/ 5 h 5"/>
                <a:gd name="T4" fmla="*/ 1 w 1"/>
                <a:gd name="T5" fmla="*/ 2 h 5"/>
                <a:gd name="T6" fmla="*/ 0 w 1"/>
                <a:gd name="T7" fmla="*/ 0 h 5"/>
                <a:gd name="T8" fmla="*/ 0 w 1"/>
                <a:gd name="T9" fmla="*/ 2 h 5"/>
              </a:gdLst>
              <a:ahLst/>
              <a:cxnLst>
                <a:cxn ang="0">
                  <a:pos x="T0" y="T1"/>
                </a:cxn>
                <a:cxn ang="0">
                  <a:pos x="T2" y="T3"/>
                </a:cxn>
                <a:cxn ang="0">
                  <a:pos x="T4" y="T5"/>
                </a:cxn>
                <a:cxn ang="0">
                  <a:pos x="T6" y="T7"/>
                </a:cxn>
                <a:cxn ang="0">
                  <a:pos x="T8" y="T9"/>
                </a:cxn>
              </a:cxnLst>
              <a:rect l="0" t="0" r="r" b="b"/>
              <a:pathLst>
                <a:path w="1" h="5">
                  <a:moveTo>
                    <a:pt x="0" y="2"/>
                  </a:moveTo>
                  <a:cubicBezTo>
                    <a:pt x="0" y="4"/>
                    <a:pt x="0" y="5"/>
                    <a:pt x="1" y="5"/>
                  </a:cubicBezTo>
                  <a:cubicBezTo>
                    <a:pt x="1" y="5"/>
                    <a:pt x="1" y="4"/>
                    <a:pt x="1" y="2"/>
                  </a:cubicBezTo>
                  <a:cubicBezTo>
                    <a:pt x="1" y="1"/>
                    <a:pt x="1"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 name="Freeform 686"/>
            <p:cNvSpPr>
              <a:spLocks/>
            </p:cNvSpPr>
            <p:nvPr/>
          </p:nvSpPr>
          <p:spPr bwMode="auto">
            <a:xfrm>
              <a:off x="2436" y="1910"/>
              <a:ext cx="89" cy="130"/>
            </a:xfrm>
            <a:custGeom>
              <a:avLst/>
              <a:gdLst>
                <a:gd name="T0" fmla="*/ 0 w 54"/>
                <a:gd name="T1" fmla="*/ 54 h 79"/>
                <a:gd name="T2" fmla="*/ 1 w 54"/>
                <a:gd name="T3" fmla="*/ 55 h 79"/>
                <a:gd name="T4" fmla="*/ 10 w 54"/>
                <a:gd name="T5" fmla="*/ 49 h 79"/>
                <a:gd name="T6" fmla="*/ 26 w 54"/>
                <a:gd name="T7" fmla="*/ 79 h 79"/>
                <a:gd name="T8" fmla="*/ 54 w 54"/>
                <a:gd name="T9" fmla="*/ 65 h 79"/>
                <a:gd name="T10" fmla="*/ 27 w 54"/>
                <a:gd name="T11" fmla="*/ 19 h 79"/>
                <a:gd name="T12" fmla="*/ 52 w 54"/>
                <a:gd name="T13" fmla="*/ 1 h 79"/>
                <a:gd name="T14" fmla="*/ 52 w 54"/>
                <a:gd name="T15" fmla="*/ 0 h 79"/>
                <a:gd name="T16" fmla="*/ 26 w 54"/>
                <a:gd name="T17" fmla="*/ 18 h 79"/>
                <a:gd name="T18" fmla="*/ 53 w 54"/>
                <a:gd name="T19" fmla="*/ 64 h 79"/>
                <a:gd name="T20" fmla="*/ 26 w 54"/>
                <a:gd name="T21" fmla="*/ 77 h 79"/>
                <a:gd name="T22" fmla="*/ 10 w 54"/>
                <a:gd name="T23" fmla="*/ 48 h 79"/>
                <a:gd name="T24" fmla="*/ 0 w 54"/>
                <a:gd name="T2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9">
                  <a:moveTo>
                    <a:pt x="0" y="54"/>
                  </a:moveTo>
                  <a:cubicBezTo>
                    <a:pt x="1" y="55"/>
                    <a:pt x="1" y="55"/>
                    <a:pt x="1" y="55"/>
                  </a:cubicBezTo>
                  <a:cubicBezTo>
                    <a:pt x="4" y="53"/>
                    <a:pt x="7" y="51"/>
                    <a:pt x="10" y="49"/>
                  </a:cubicBezTo>
                  <a:cubicBezTo>
                    <a:pt x="16" y="59"/>
                    <a:pt x="22" y="69"/>
                    <a:pt x="26" y="79"/>
                  </a:cubicBezTo>
                  <a:cubicBezTo>
                    <a:pt x="35" y="74"/>
                    <a:pt x="45" y="69"/>
                    <a:pt x="54" y="65"/>
                  </a:cubicBezTo>
                  <a:cubicBezTo>
                    <a:pt x="46" y="49"/>
                    <a:pt x="37" y="34"/>
                    <a:pt x="27" y="19"/>
                  </a:cubicBezTo>
                  <a:cubicBezTo>
                    <a:pt x="36" y="13"/>
                    <a:pt x="44" y="7"/>
                    <a:pt x="52" y="1"/>
                  </a:cubicBezTo>
                  <a:cubicBezTo>
                    <a:pt x="52" y="1"/>
                    <a:pt x="52" y="0"/>
                    <a:pt x="52" y="0"/>
                  </a:cubicBezTo>
                  <a:cubicBezTo>
                    <a:pt x="43" y="6"/>
                    <a:pt x="35" y="12"/>
                    <a:pt x="26" y="18"/>
                  </a:cubicBezTo>
                  <a:cubicBezTo>
                    <a:pt x="36" y="33"/>
                    <a:pt x="45" y="48"/>
                    <a:pt x="53" y="64"/>
                  </a:cubicBezTo>
                  <a:cubicBezTo>
                    <a:pt x="44" y="68"/>
                    <a:pt x="35" y="73"/>
                    <a:pt x="26" y="77"/>
                  </a:cubicBezTo>
                  <a:cubicBezTo>
                    <a:pt x="22" y="67"/>
                    <a:pt x="16" y="58"/>
                    <a:pt x="10" y="48"/>
                  </a:cubicBezTo>
                  <a:cubicBezTo>
                    <a:pt x="7" y="50"/>
                    <a:pt x="4" y="52"/>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 name="Freeform 687"/>
            <p:cNvSpPr>
              <a:spLocks/>
            </p:cNvSpPr>
            <p:nvPr/>
          </p:nvSpPr>
          <p:spPr bwMode="auto">
            <a:xfrm>
              <a:off x="2517" y="1905"/>
              <a:ext cx="9" cy="12"/>
            </a:xfrm>
            <a:custGeom>
              <a:avLst/>
              <a:gdLst>
                <a:gd name="T0" fmla="*/ 2 w 6"/>
                <a:gd name="T1" fmla="*/ 4 h 7"/>
                <a:gd name="T2" fmla="*/ 5 w 6"/>
                <a:gd name="T3" fmla="*/ 6 h 7"/>
                <a:gd name="T4" fmla="*/ 4 w 6"/>
                <a:gd name="T5" fmla="*/ 3 h 7"/>
                <a:gd name="T6" fmla="*/ 1 w 6"/>
                <a:gd name="T7" fmla="*/ 0 h 7"/>
                <a:gd name="T8" fmla="*/ 2 w 6"/>
                <a:gd name="T9" fmla="*/ 4 h 7"/>
              </a:gdLst>
              <a:ahLst/>
              <a:cxnLst>
                <a:cxn ang="0">
                  <a:pos x="T0" y="T1"/>
                </a:cxn>
                <a:cxn ang="0">
                  <a:pos x="T2" y="T3"/>
                </a:cxn>
                <a:cxn ang="0">
                  <a:pos x="T4" y="T5"/>
                </a:cxn>
                <a:cxn ang="0">
                  <a:pos x="T6" y="T7"/>
                </a:cxn>
                <a:cxn ang="0">
                  <a:pos x="T8" y="T9"/>
                </a:cxn>
              </a:cxnLst>
              <a:rect l="0" t="0" r="r" b="b"/>
              <a:pathLst>
                <a:path w="6" h="7">
                  <a:moveTo>
                    <a:pt x="2" y="4"/>
                  </a:moveTo>
                  <a:cubicBezTo>
                    <a:pt x="3" y="6"/>
                    <a:pt x="4" y="7"/>
                    <a:pt x="5" y="6"/>
                  </a:cubicBezTo>
                  <a:cubicBezTo>
                    <a:pt x="6" y="6"/>
                    <a:pt x="5" y="4"/>
                    <a:pt x="4" y="3"/>
                  </a:cubicBezTo>
                  <a:cubicBezTo>
                    <a:pt x="3" y="1"/>
                    <a:pt x="1" y="0"/>
                    <a:pt x="1" y="0"/>
                  </a:cubicBezTo>
                  <a:cubicBezTo>
                    <a:pt x="0" y="1"/>
                    <a:pt x="1"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 name="Freeform 688"/>
            <p:cNvSpPr>
              <a:spLocks/>
            </p:cNvSpPr>
            <p:nvPr/>
          </p:nvSpPr>
          <p:spPr bwMode="auto">
            <a:xfrm>
              <a:off x="2476" y="1935"/>
              <a:ext cx="8" cy="11"/>
            </a:xfrm>
            <a:custGeom>
              <a:avLst/>
              <a:gdLst>
                <a:gd name="T0" fmla="*/ 2 w 5"/>
                <a:gd name="T1" fmla="*/ 4 h 7"/>
                <a:gd name="T2" fmla="*/ 5 w 5"/>
                <a:gd name="T3" fmla="*/ 6 h 7"/>
                <a:gd name="T4" fmla="*/ 4 w 5"/>
                <a:gd name="T5" fmla="*/ 3 h 7"/>
                <a:gd name="T6" fmla="*/ 1 w 5"/>
                <a:gd name="T7" fmla="*/ 1 h 7"/>
                <a:gd name="T8" fmla="*/ 2 w 5"/>
                <a:gd name="T9" fmla="*/ 4 h 7"/>
              </a:gdLst>
              <a:ahLst/>
              <a:cxnLst>
                <a:cxn ang="0">
                  <a:pos x="T0" y="T1"/>
                </a:cxn>
                <a:cxn ang="0">
                  <a:pos x="T2" y="T3"/>
                </a:cxn>
                <a:cxn ang="0">
                  <a:pos x="T4" y="T5"/>
                </a:cxn>
                <a:cxn ang="0">
                  <a:pos x="T6" y="T7"/>
                </a:cxn>
                <a:cxn ang="0">
                  <a:pos x="T8" y="T9"/>
                </a:cxn>
              </a:cxnLst>
              <a:rect l="0" t="0" r="r" b="b"/>
              <a:pathLst>
                <a:path w="5" h="7">
                  <a:moveTo>
                    <a:pt x="2" y="4"/>
                  </a:moveTo>
                  <a:cubicBezTo>
                    <a:pt x="3" y="6"/>
                    <a:pt x="4" y="7"/>
                    <a:pt x="5" y="6"/>
                  </a:cubicBezTo>
                  <a:cubicBezTo>
                    <a:pt x="5" y="6"/>
                    <a:pt x="5" y="4"/>
                    <a:pt x="4" y="3"/>
                  </a:cubicBezTo>
                  <a:cubicBezTo>
                    <a:pt x="3" y="1"/>
                    <a:pt x="1" y="0"/>
                    <a:pt x="1" y="1"/>
                  </a:cubicBezTo>
                  <a:cubicBezTo>
                    <a:pt x="0" y="1"/>
                    <a:pt x="1"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 name="Freeform 689"/>
            <p:cNvSpPr>
              <a:spLocks/>
            </p:cNvSpPr>
            <p:nvPr/>
          </p:nvSpPr>
          <p:spPr bwMode="auto">
            <a:xfrm>
              <a:off x="2435" y="1995"/>
              <a:ext cx="6" cy="9"/>
            </a:xfrm>
            <a:custGeom>
              <a:avLst/>
              <a:gdLst>
                <a:gd name="T0" fmla="*/ 1 w 4"/>
                <a:gd name="T1" fmla="*/ 3 h 5"/>
                <a:gd name="T2" fmla="*/ 3 w 4"/>
                <a:gd name="T3" fmla="*/ 5 h 5"/>
                <a:gd name="T4" fmla="*/ 3 w 4"/>
                <a:gd name="T5" fmla="*/ 2 h 5"/>
                <a:gd name="T6" fmla="*/ 1 w 4"/>
                <a:gd name="T7" fmla="*/ 1 h 5"/>
                <a:gd name="T8" fmla="*/ 1 w 4"/>
                <a:gd name="T9" fmla="*/ 3 h 5"/>
              </a:gdLst>
              <a:ahLst/>
              <a:cxnLst>
                <a:cxn ang="0">
                  <a:pos x="T0" y="T1"/>
                </a:cxn>
                <a:cxn ang="0">
                  <a:pos x="T2" y="T3"/>
                </a:cxn>
                <a:cxn ang="0">
                  <a:pos x="T4" y="T5"/>
                </a:cxn>
                <a:cxn ang="0">
                  <a:pos x="T6" y="T7"/>
                </a:cxn>
                <a:cxn ang="0">
                  <a:pos x="T8" y="T9"/>
                </a:cxn>
              </a:cxnLst>
              <a:rect l="0" t="0" r="r" b="b"/>
              <a:pathLst>
                <a:path w="4" h="5">
                  <a:moveTo>
                    <a:pt x="1" y="3"/>
                  </a:moveTo>
                  <a:cubicBezTo>
                    <a:pt x="2" y="4"/>
                    <a:pt x="3" y="5"/>
                    <a:pt x="3" y="5"/>
                  </a:cubicBezTo>
                  <a:cubicBezTo>
                    <a:pt x="4" y="4"/>
                    <a:pt x="4" y="3"/>
                    <a:pt x="3" y="2"/>
                  </a:cubicBezTo>
                  <a:cubicBezTo>
                    <a:pt x="2" y="1"/>
                    <a:pt x="1" y="0"/>
                    <a:pt x="1"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 name="Freeform 690"/>
            <p:cNvSpPr>
              <a:spLocks/>
            </p:cNvSpPr>
            <p:nvPr/>
          </p:nvSpPr>
          <p:spPr bwMode="auto">
            <a:xfrm>
              <a:off x="2520" y="2010"/>
              <a:ext cx="6" cy="12"/>
            </a:xfrm>
            <a:custGeom>
              <a:avLst/>
              <a:gdLst>
                <a:gd name="T0" fmla="*/ 1 w 4"/>
                <a:gd name="T1" fmla="*/ 4 h 7"/>
                <a:gd name="T2" fmla="*/ 4 w 4"/>
                <a:gd name="T3" fmla="*/ 6 h 7"/>
                <a:gd name="T4" fmla="*/ 3 w 4"/>
                <a:gd name="T5" fmla="*/ 3 h 7"/>
                <a:gd name="T6" fmla="*/ 1 w 4"/>
                <a:gd name="T7" fmla="*/ 0 h 7"/>
                <a:gd name="T8" fmla="*/ 1 w 4"/>
                <a:gd name="T9" fmla="*/ 4 h 7"/>
              </a:gdLst>
              <a:ahLst/>
              <a:cxnLst>
                <a:cxn ang="0">
                  <a:pos x="T0" y="T1"/>
                </a:cxn>
                <a:cxn ang="0">
                  <a:pos x="T2" y="T3"/>
                </a:cxn>
                <a:cxn ang="0">
                  <a:pos x="T4" y="T5"/>
                </a:cxn>
                <a:cxn ang="0">
                  <a:pos x="T6" y="T7"/>
                </a:cxn>
                <a:cxn ang="0">
                  <a:pos x="T8" y="T9"/>
                </a:cxn>
              </a:cxnLst>
              <a:rect l="0" t="0" r="r" b="b"/>
              <a:pathLst>
                <a:path w="4" h="7">
                  <a:moveTo>
                    <a:pt x="1" y="4"/>
                  </a:moveTo>
                  <a:cubicBezTo>
                    <a:pt x="2" y="5"/>
                    <a:pt x="3" y="7"/>
                    <a:pt x="4" y="6"/>
                  </a:cubicBezTo>
                  <a:cubicBezTo>
                    <a:pt x="4" y="6"/>
                    <a:pt x="4" y="4"/>
                    <a:pt x="3" y="3"/>
                  </a:cubicBezTo>
                  <a:cubicBezTo>
                    <a:pt x="3" y="1"/>
                    <a:pt x="1" y="0"/>
                    <a:pt x="1" y="0"/>
                  </a:cubicBezTo>
                  <a:cubicBezTo>
                    <a:pt x="0"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 name="Freeform 691"/>
            <p:cNvSpPr>
              <a:spLocks/>
            </p:cNvSpPr>
            <p:nvPr/>
          </p:nvSpPr>
          <p:spPr bwMode="auto">
            <a:xfrm>
              <a:off x="2476" y="2033"/>
              <a:ext cx="6" cy="10"/>
            </a:xfrm>
            <a:custGeom>
              <a:avLst/>
              <a:gdLst>
                <a:gd name="T0" fmla="*/ 1 w 4"/>
                <a:gd name="T1" fmla="*/ 4 h 6"/>
                <a:gd name="T2" fmla="*/ 3 w 4"/>
                <a:gd name="T3" fmla="*/ 6 h 6"/>
                <a:gd name="T4" fmla="*/ 3 w 4"/>
                <a:gd name="T5" fmla="*/ 2 h 6"/>
                <a:gd name="T6" fmla="*/ 1 w 4"/>
                <a:gd name="T7" fmla="*/ 0 h 6"/>
                <a:gd name="T8" fmla="*/ 1 w 4"/>
                <a:gd name="T9" fmla="*/ 4 h 6"/>
              </a:gdLst>
              <a:ahLst/>
              <a:cxnLst>
                <a:cxn ang="0">
                  <a:pos x="T0" y="T1"/>
                </a:cxn>
                <a:cxn ang="0">
                  <a:pos x="T2" y="T3"/>
                </a:cxn>
                <a:cxn ang="0">
                  <a:pos x="T4" y="T5"/>
                </a:cxn>
                <a:cxn ang="0">
                  <a:pos x="T6" y="T7"/>
                </a:cxn>
                <a:cxn ang="0">
                  <a:pos x="T8" y="T9"/>
                </a:cxn>
              </a:cxnLst>
              <a:rect l="0" t="0" r="r" b="b"/>
              <a:pathLst>
                <a:path w="4" h="6">
                  <a:moveTo>
                    <a:pt x="1" y="4"/>
                  </a:moveTo>
                  <a:cubicBezTo>
                    <a:pt x="2" y="5"/>
                    <a:pt x="3" y="6"/>
                    <a:pt x="3" y="6"/>
                  </a:cubicBezTo>
                  <a:cubicBezTo>
                    <a:pt x="4" y="6"/>
                    <a:pt x="4" y="4"/>
                    <a:pt x="3" y="2"/>
                  </a:cubicBezTo>
                  <a:cubicBezTo>
                    <a:pt x="3" y="1"/>
                    <a:pt x="1" y="0"/>
                    <a:pt x="1" y="0"/>
                  </a:cubicBezTo>
                  <a:cubicBezTo>
                    <a:pt x="0" y="1"/>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 name="Freeform 692"/>
            <p:cNvSpPr>
              <a:spLocks/>
            </p:cNvSpPr>
            <p:nvPr/>
          </p:nvSpPr>
          <p:spPr bwMode="auto">
            <a:xfrm>
              <a:off x="2451" y="1987"/>
              <a:ext cx="5" cy="7"/>
            </a:xfrm>
            <a:custGeom>
              <a:avLst/>
              <a:gdLst>
                <a:gd name="T0" fmla="*/ 1 w 3"/>
                <a:gd name="T1" fmla="*/ 3 h 4"/>
                <a:gd name="T2" fmla="*/ 2 w 3"/>
                <a:gd name="T3" fmla="*/ 4 h 4"/>
                <a:gd name="T4" fmla="*/ 2 w 3"/>
                <a:gd name="T5" fmla="*/ 2 h 4"/>
                <a:gd name="T6" fmla="*/ 0 w 3"/>
                <a:gd name="T7" fmla="*/ 0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4"/>
                  </a:cubicBezTo>
                  <a:cubicBezTo>
                    <a:pt x="3" y="4"/>
                    <a:pt x="3" y="3"/>
                    <a:pt x="2" y="2"/>
                  </a:cubicBezTo>
                  <a:cubicBezTo>
                    <a:pt x="1" y="1"/>
                    <a:pt x="1" y="0"/>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 name="Freeform 693"/>
            <p:cNvSpPr>
              <a:spLocks/>
            </p:cNvSpPr>
            <p:nvPr/>
          </p:nvSpPr>
          <p:spPr bwMode="auto">
            <a:xfrm>
              <a:off x="2809" y="2072"/>
              <a:ext cx="67" cy="479"/>
            </a:xfrm>
            <a:custGeom>
              <a:avLst/>
              <a:gdLst>
                <a:gd name="T0" fmla="*/ 0 w 41"/>
                <a:gd name="T1" fmla="*/ 292 h 292"/>
                <a:gd name="T2" fmla="*/ 1 w 41"/>
                <a:gd name="T3" fmla="*/ 292 h 292"/>
                <a:gd name="T4" fmla="*/ 13 w 41"/>
                <a:gd name="T5" fmla="*/ 249 h 292"/>
                <a:gd name="T6" fmla="*/ 25 w 41"/>
                <a:gd name="T7" fmla="*/ 252 h 292"/>
                <a:gd name="T8" fmla="*/ 41 w 41"/>
                <a:gd name="T9" fmla="*/ 124 h 292"/>
                <a:gd name="T10" fmla="*/ 23 w 41"/>
                <a:gd name="T11" fmla="*/ 124 h 292"/>
                <a:gd name="T12" fmla="*/ 11 w 41"/>
                <a:gd name="T13" fmla="*/ 0 h 292"/>
                <a:gd name="T14" fmla="*/ 11 w 41"/>
                <a:gd name="T15" fmla="*/ 0 h 292"/>
                <a:gd name="T16" fmla="*/ 23 w 41"/>
                <a:gd name="T17" fmla="*/ 126 h 292"/>
                <a:gd name="T18" fmla="*/ 41 w 41"/>
                <a:gd name="T19" fmla="*/ 126 h 292"/>
                <a:gd name="T20" fmla="*/ 25 w 41"/>
                <a:gd name="T21" fmla="*/ 250 h 292"/>
                <a:gd name="T22" fmla="*/ 13 w 41"/>
                <a:gd name="T23" fmla="*/ 247 h 292"/>
                <a:gd name="T24" fmla="*/ 0 w 41"/>
                <a:gd name="T2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92">
                  <a:moveTo>
                    <a:pt x="0" y="292"/>
                  </a:moveTo>
                  <a:cubicBezTo>
                    <a:pt x="0" y="292"/>
                    <a:pt x="0" y="292"/>
                    <a:pt x="1" y="292"/>
                  </a:cubicBezTo>
                  <a:cubicBezTo>
                    <a:pt x="5" y="278"/>
                    <a:pt x="9" y="264"/>
                    <a:pt x="13" y="249"/>
                  </a:cubicBezTo>
                  <a:cubicBezTo>
                    <a:pt x="17" y="250"/>
                    <a:pt x="21" y="251"/>
                    <a:pt x="25" y="252"/>
                  </a:cubicBezTo>
                  <a:cubicBezTo>
                    <a:pt x="35" y="210"/>
                    <a:pt x="41" y="167"/>
                    <a:pt x="41" y="124"/>
                  </a:cubicBezTo>
                  <a:cubicBezTo>
                    <a:pt x="35" y="124"/>
                    <a:pt x="29" y="124"/>
                    <a:pt x="23" y="124"/>
                  </a:cubicBezTo>
                  <a:cubicBezTo>
                    <a:pt x="24" y="82"/>
                    <a:pt x="20" y="41"/>
                    <a:pt x="11" y="0"/>
                  </a:cubicBezTo>
                  <a:cubicBezTo>
                    <a:pt x="11" y="0"/>
                    <a:pt x="11" y="0"/>
                    <a:pt x="11" y="0"/>
                  </a:cubicBezTo>
                  <a:cubicBezTo>
                    <a:pt x="19" y="41"/>
                    <a:pt x="23" y="84"/>
                    <a:pt x="23" y="126"/>
                  </a:cubicBezTo>
                  <a:cubicBezTo>
                    <a:pt x="29" y="126"/>
                    <a:pt x="35" y="126"/>
                    <a:pt x="41" y="126"/>
                  </a:cubicBezTo>
                  <a:cubicBezTo>
                    <a:pt x="40" y="168"/>
                    <a:pt x="35" y="210"/>
                    <a:pt x="25" y="250"/>
                  </a:cubicBezTo>
                  <a:cubicBezTo>
                    <a:pt x="21" y="249"/>
                    <a:pt x="17" y="248"/>
                    <a:pt x="13" y="247"/>
                  </a:cubicBezTo>
                  <a:cubicBezTo>
                    <a:pt x="9" y="262"/>
                    <a:pt x="5" y="277"/>
                    <a:pt x="0"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 name="Freeform 694"/>
            <p:cNvSpPr>
              <a:spLocks/>
            </p:cNvSpPr>
            <p:nvPr/>
          </p:nvSpPr>
          <p:spPr bwMode="auto">
            <a:xfrm>
              <a:off x="2823" y="2064"/>
              <a:ext cx="7" cy="17"/>
            </a:xfrm>
            <a:custGeom>
              <a:avLst/>
              <a:gdLst>
                <a:gd name="T0" fmla="*/ 3 w 4"/>
                <a:gd name="T1" fmla="*/ 10 h 10"/>
                <a:gd name="T2" fmla="*/ 3 w 4"/>
                <a:gd name="T3" fmla="*/ 5 h 10"/>
                <a:gd name="T4" fmla="*/ 1 w 4"/>
                <a:gd name="T5" fmla="*/ 0 h 10"/>
                <a:gd name="T6" fmla="*/ 1 w 4"/>
                <a:gd name="T7" fmla="*/ 5 h 10"/>
                <a:gd name="T8" fmla="*/ 3 w 4"/>
                <a:gd name="T9" fmla="*/ 10 h 10"/>
              </a:gdLst>
              <a:ahLst/>
              <a:cxnLst>
                <a:cxn ang="0">
                  <a:pos x="T0" y="T1"/>
                </a:cxn>
                <a:cxn ang="0">
                  <a:pos x="T2" y="T3"/>
                </a:cxn>
                <a:cxn ang="0">
                  <a:pos x="T4" y="T5"/>
                </a:cxn>
                <a:cxn ang="0">
                  <a:pos x="T6" y="T7"/>
                </a:cxn>
                <a:cxn ang="0">
                  <a:pos x="T8" y="T9"/>
                </a:cxn>
              </a:cxnLst>
              <a:rect l="0" t="0" r="r" b="b"/>
              <a:pathLst>
                <a:path w="4" h="10">
                  <a:moveTo>
                    <a:pt x="3" y="10"/>
                  </a:moveTo>
                  <a:cubicBezTo>
                    <a:pt x="4" y="10"/>
                    <a:pt x="4" y="7"/>
                    <a:pt x="3" y="5"/>
                  </a:cubicBezTo>
                  <a:cubicBezTo>
                    <a:pt x="2" y="2"/>
                    <a:pt x="1" y="0"/>
                    <a:pt x="1" y="0"/>
                  </a:cubicBezTo>
                  <a:cubicBezTo>
                    <a:pt x="0" y="0"/>
                    <a:pt x="0" y="3"/>
                    <a:pt x="1" y="5"/>
                  </a:cubicBezTo>
                  <a:cubicBezTo>
                    <a:pt x="1" y="8"/>
                    <a:pt x="2" y="10"/>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 name="Freeform 695"/>
            <p:cNvSpPr>
              <a:spLocks/>
            </p:cNvSpPr>
            <p:nvPr/>
          </p:nvSpPr>
          <p:spPr bwMode="auto">
            <a:xfrm>
              <a:off x="2843" y="2269"/>
              <a:ext cx="5" cy="16"/>
            </a:xfrm>
            <a:custGeom>
              <a:avLst/>
              <a:gdLst>
                <a:gd name="T0" fmla="*/ 2 w 3"/>
                <a:gd name="T1" fmla="*/ 10 h 10"/>
                <a:gd name="T2" fmla="*/ 3 w 3"/>
                <a:gd name="T3" fmla="*/ 5 h 10"/>
                <a:gd name="T4" fmla="*/ 2 w 3"/>
                <a:gd name="T5" fmla="*/ 0 h 10"/>
                <a:gd name="T6" fmla="*/ 1 w 3"/>
                <a:gd name="T7" fmla="*/ 5 h 10"/>
                <a:gd name="T8" fmla="*/ 2 w 3"/>
                <a:gd name="T9" fmla="*/ 10 h 10"/>
              </a:gdLst>
              <a:ahLst/>
              <a:cxnLst>
                <a:cxn ang="0">
                  <a:pos x="T0" y="T1"/>
                </a:cxn>
                <a:cxn ang="0">
                  <a:pos x="T2" y="T3"/>
                </a:cxn>
                <a:cxn ang="0">
                  <a:pos x="T4" y="T5"/>
                </a:cxn>
                <a:cxn ang="0">
                  <a:pos x="T6" y="T7"/>
                </a:cxn>
                <a:cxn ang="0">
                  <a:pos x="T8" y="T9"/>
                </a:cxn>
              </a:cxnLst>
              <a:rect l="0" t="0" r="r" b="b"/>
              <a:pathLst>
                <a:path w="3" h="10">
                  <a:moveTo>
                    <a:pt x="2" y="10"/>
                  </a:moveTo>
                  <a:cubicBezTo>
                    <a:pt x="2" y="10"/>
                    <a:pt x="3" y="7"/>
                    <a:pt x="3" y="5"/>
                  </a:cubicBezTo>
                  <a:cubicBezTo>
                    <a:pt x="3" y="2"/>
                    <a:pt x="3" y="0"/>
                    <a:pt x="2" y="0"/>
                  </a:cubicBezTo>
                  <a:cubicBezTo>
                    <a:pt x="1" y="0"/>
                    <a:pt x="1" y="2"/>
                    <a:pt x="1" y="5"/>
                  </a:cubicBezTo>
                  <a:cubicBezTo>
                    <a:pt x="0" y="7"/>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 name="Freeform 696"/>
            <p:cNvSpPr>
              <a:spLocks/>
            </p:cNvSpPr>
            <p:nvPr/>
          </p:nvSpPr>
          <p:spPr bwMode="auto">
            <a:xfrm>
              <a:off x="2807" y="2543"/>
              <a:ext cx="5" cy="14"/>
            </a:xfrm>
            <a:custGeom>
              <a:avLst/>
              <a:gdLst>
                <a:gd name="T0" fmla="*/ 0 w 3"/>
                <a:gd name="T1" fmla="*/ 9 h 9"/>
                <a:gd name="T2" fmla="*/ 3 w 3"/>
                <a:gd name="T3" fmla="*/ 5 h 9"/>
                <a:gd name="T4" fmla="*/ 3 w 3"/>
                <a:gd name="T5" fmla="*/ 1 h 9"/>
                <a:gd name="T6" fmla="*/ 1 w 3"/>
                <a:gd name="T7" fmla="*/ 4 h 9"/>
                <a:gd name="T8" fmla="*/ 0 w 3"/>
                <a:gd name="T9" fmla="*/ 9 h 9"/>
              </a:gdLst>
              <a:ahLst/>
              <a:cxnLst>
                <a:cxn ang="0">
                  <a:pos x="T0" y="T1"/>
                </a:cxn>
                <a:cxn ang="0">
                  <a:pos x="T2" y="T3"/>
                </a:cxn>
                <a:cxn ang="0">
                  <a:pos x="T4" y="T5"/>
                </a:cxn>
                <a:cxn ang="0">
                  <a:pos x="T6" y="T7"/>
                </a:cxn>
                <a:cxn ang="0">
                  <a:pos x="T8" y="T9"/>
                </a:cxn>
              </a:cxnLst>
              <a:rect l="0" t="0" r="r" b="b"/>
              <a:pathLst>
                <a:path w="3" h="9">
                  <a:moveTo>
                    <a:pt x="0" y="9"/>
                  </a:moveTo>
                  <a:cubicBezTo>
                    <a:pt x="1" y="9"/>
                    <a:pt x="2" y="7"/>
                    <a:pt x="3" y="5"/>
                  </a:cubicBezTo>
                  <a:cubicBezTo>
                    <a:pt x="3" y="3"/>
                    <a:pt x="3" y="1"/>
                    <a:pt x="3" y="1"/>
                  </a:cubicBezTo>
                  <a:cubicBezTo>
                    <a:pt x="2" y="0"/>
                    <a:pt x="1" y="2"/>
                    <a:pt x="1" y="4"/>
                  </a:cubicBezTo>
                  <a:cubicBezTo>
                    <a:pt x="0" y="6"/>
                    <a:pt x="0" y="8"/>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 name="Oval 697"/>
            <p:cNvSpPr>
              <a:spLocks noChangeArrowheads="1"/>
            </p:cNvSpPr>
            <p:nvPr/>
          </p:nvSpPr>
          <p:spPr bwMode="auto">
            <a:xfrm>
              <a:off x="2874" y="2267"/>
              <a:ext cx="3"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 name="Freeform 698"/>
            <p:cNvSpPr>
              <a:spLocks/>
            </p:cNvSpPr>
            <p:nvPr/>
          </p:nvSpPr>
          <p:spPr bwMode="auto">
            <a:xfrm>
              <a:off x="2846" y="2477"/>
              <a:ext cx="7" cy="17"/>
            </a:xfrm>
            <a:custGeom>
              <a:avLst/>
              <a:gdLst>
                <a:gd name="T0" fmla="*/ 1 w 4"/>
                <a:gd name="T1" fmla="*/ 10 h 10"/>
                <a:gd name="T2" fmla="*/ 3 w 4"/>
                <a:gd name="T3" fmla="*/ 5 h 10"/>
                <a:gd name="T4" fmla="*/ 3 w 4"/>
                <a:gd name="T5" fmla="*/ 0 h 10"/>
                <a:gd name="T6" fmla="*/ 1 w 4"/>
                <a:gd name="T7" fmla="*/ 5 h 10"/>
                <a:gd name="T8" fmla="*/ 1 w 4"/>
                <a:gd name="T9" fmla="*/ 10 h 10"/>
              </a:gdLst>
              <a:ahLst/>
              <a:cxnLst>
                <a:cxn ang="0">
                  <a:pos x="T0" y="T1"/>
                </a:cxn>
                <a:cxn ang="0">
                  <a:pos x="T2" y="T3"/>
                </a:cxn>
                <a:cxn ang="0">
                  <a:pos x="T4" y="T5"/>
                </a:cxn>
                <a:cxn ang="0">
                  <a:pos x="T6" y="T7"/>
                </a:cxn>
                <a:cxn ang="0">
                  <a:pos x="T8" y="T9"/>
                </a:cxn>
              </a:cxnLst>
              <a:rect l="0" t="0" r="r" b="b"/>
              <a:pathLst>
                <a:path w="4" h="10">
                  <a:moveTo>
                    <a:pt x="1" y="10"/>
                  </a:moveTo>
                  <a:cubicBezTo>
                    <a:pt x="1" y="10"/>
                    <a:pt x="2" y="8"/>
                    <a:pt x="3" y="5"/>
                  </a:cubicBezTo>
                  <a:cubicBezTo>
                    <a:pt x="4" y="2"/>
                    <a:pt x="4" y="0"/>
                    <a:pt x="3" y="0"/>
                  </a:cubicBezTo>
                  <a:cubicBezTo>
                    <a:pt x="2" y="0"/>
                    <a:pt x="1" y="2"/>
                    <a:pt x="1" y="5"/>
                  </a:cubicBezTo>
                  <a:cubicBezTo>
                    <a:pt x="0" y="7"/>
                    <a:pt x="0"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 name="Freeform 699"/>
            <p:cNvSpPr>
              <a:spLocks/>
            </p:cNvSpPr>
            <p:nvPr/>
          </p:nvSpPr>
          <p:spPr bwMode="auto">
            <a:xfrm>
              <a:off x="2828" y="2475"/>
              <a:ext cx="4" cy="10"/>
            </a:xfrm>
            <a:custGeom>
              <a:avLst/>
              <a:gdLst>
                <a:gd name="T0" fmla="*/ 0 w 2"/>
                <a:gd name="T1" fmla="*/ 6 h 6"/>
                <a:gd name="T2" fmla="*/ 2 w 2"/>
                <a:gd name="T3" fmla="*/ 3 h 6"/>
                <a:gd name="T4" fmla="*/ 1 w 2"/>
                <a:gd name="T5" fmla="*/ 0 h 6"/>
                <a:gd name="T6" fmla="*/ 0 w 2"/>
                <a:gd name="T7" fmla="*/ 3 h 6"/>
                <a:gd name="T8" fmla="*/ 0 w 2"/>
                <a:gd name="T9" fmla="*/ 6 h 6"/>
              </a:gdLst>
              <a:ahLst/>
              <a:cxnLst>
                <a:cxn ang="0">
                  <a:pos x="T0" y="T1"/>
                </a:cxn>
                <a:cxn ang="0">
                  <a:pos x="T2" y="T3"/>
                </a:cxn>
                <a:cxn ang="0">
                  <a:pos x="T4" y="T5"/>
                </a:cxn>
                <a:cxn ang="0">
                  <a:pos x="T6" y="T7"/>
                </a:cxn>
                <a:cxn ang="0">
                  <a:pos x="T8" y="T9"/>
                </a:cxn>
              </a:cxnLst>
              <a:rect l="0" t="0" r="r" b="b"/>
              <a:pathLst>
                <a:path w="2" h="6">
                  <a:moveTo>
                    <a:pt x="0" y="6"/>
                  </a:moveTo>
                  <a:cubicBezTo>
                    <a:pt x="0" y="6"/>
                    <a:pt x="1" y="5"/>
                    <a:pt x="2" y="3"/>
                  </a:cubicBezTo>
                  <a:cubicBezTo>
                    <a:pt x="2" y="1"/>
                    <a:pt x="2" y="0"/>
                    <a:pt x="1" y="0"/>
                  </a:cubicBezTo>
                  <a:cubicBezTo>
                    <a:pt x="1" y="0"/>
                    <a:pt x="0" y="1"/>
                    <a:pt x="0" y="3"/>
                  </a:cubicBezTo>
                  <a:cubicBezTo>
                    <a:pt x="0" y="4"/>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 name="Freeform 700"/>
            <p:cNvSpPr>
              <a:spLocks/>
            </p:cNvSpPr>
            <p:nvPr/>
          </p:nvSpPr>
          <p:spPr bwMode="auto">
            <a:xfrm>
              <a:off x="2418" y="2433"/>
              <a:ext cx="164" cy="298"/>
            </a:xfrm>
            <a:custGeom>
              <a:avLst/>
              <a:gdLst>
                <a:gd name="T0" fmla="*/ 100 w 100"/>
                <a:gd name="T1" fmla="*/ 0 h 182"/>
                <a:gd name="T2" fmla="*/ 100 w 100"/>
                <a:gd name="T3" fmla="*/ 0 h 182"/>
                <a:gd name="T4" fmla="*/ 91 w 100"/>
                <a:gd name="T5" fmla="*/ 30 h 182"/>
                <a:gd name="T6" fmla="*/ 79 w 100"/>
                <a:gd name="T7" fmla="*/ 26 h 182"/>
                <a:gd name="T8" fmla="*/ 42 w 100"/>
                <a:gd name="T9" fmla="*/ 102 h 182"/>
                <a:gd name="T10" fmla="*/ 57 w 100"/>
                <a:gd name="T11" fmla="*/ 113 h 182"/>
                <a:gd name="T12" fmla="*/ 0 w 100"/>
                <a:gd name="T13" fmla="*/ 182 h 182"/>
                <a:gd name="T14" fmla="*/ 1 w 100"/>
                <a:gd name="T15" fmla="*/ 182 h 182"/>
                <a:gd name="T16" fmla="*/ 58 w 100"/>
                <a:gd name="T17" fmla="*/ 112 h 182"/>
                <a:gd name="T18" fmla="*/ 43 w 100"/>
                <a:gd name="T19" fmla="*/ 101 h 182"/>
                <a:gd name="T20" fmla="*/ 79 w 100"/>
                <a:gd name="T21" fmla="*/ 27 h 182"/>
                <a:gd name="T22" fmla="*/ 91 w 100"/>
                <a:gd name="T23" fmla="*/ 32 h 182"/>
                <a:gd name="T24" fmla="*/ 100 w 100"/>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82">
                  <a:moveTo>
                    <a:pt x="100" y="0"/>
                  </a:moveTo>
                  <a:cubicBezTo>
                    <a:pt x="100" y="0"/>
                    <a:pt x="100" y="0"/>
                    <a:pt x="100" y="0"/>
                  </a:cubicBezTo>
                  <a:cubicBezTo>
                    <a:pt x="97" y="10"/>
                    <a:pt x="94" y="20"/>
                    <a:pt x="91" y="30"/>
                  </a:cubicBezTo>
                  <a:cubicBezTo>
                    <a:pt x="87" y="29"/>
                    <a:pt x="83" y="27"/>
                    <a:pt x="79" y="26"/>
                  </a:cubicBezTo>
                  <a:cubicBezTo>
                    <a:pt x="70" y="53"/>
                    <a:pt x="57" y="78"/>
                    <a:pt x="42" y="102"/>
                  </a:cubicBezTo>
                  <a:cubicBezTo>
                    <a:pt x="47" y="106"/>
                    <a:pt x="52" y="109"/>
                    <a:pt x="57" y="113"/>
                  </a:cubicBezTo>
                  <a:cubicBezTo>
                    <a:pt x="41" y="138"/>
                    <a:pt x="22" y="161"/>
                    <a:pt x="0" y="182"/>
                  </a:cubicBezTo>
                  <a:cubicBezTo>
                    <a:pt x="0" y="182"/>
                    <a:pt x="0" y="182"/>
                    <a:pt x="1" y="182"/>
                  </a:cubicBezTo>
                  <a:cubicBezTo>
                    <a:pt x="23" y="161"/>
                    <a:pt x="42" y="138"/>
                    <a:pt x="58" y="112"/>
                  </a:cubicBezTo>
                  <a:cubicBezTo>
                    <a:pt x="53" y="108"/>
                    <a:pt x="48" y="105"/>
                    <a:pt x="43" y="101"/>
                  </a:cubicBezTo>
                  <a:cubicBezTo>
                    <a:pt x="58" y="78"/>
                    <a:pt x="70" y="53"/>
                    <a:pt x="79" y="27"/>
                  </a:cubicBezTo>
                  <a:cubicBezTo>
                    <a:pt x="83" y="29"/>
                    <a:pt x="87" y="30"/>
                    <a:pt x="91" y="32"/>
                  </a:cubicBezTo>
                  <a:cubicBezTo>
                    <a:pt x="94" y="21"/>
                    <a:pt x="98" y="11"/>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 name="Freeform 701"/>
            <p:cNvSpPr>
              <a:spLocks/>
            </p:cNvSpPr>
            <p:nvPr/>
          </p:nvSpPr>
          <p:spPr bwMode="auto">
            <a:xfrm>
              <a:off x="2413" y="2726"/>
              <a:ext cx="10" cy="10"/>
            </a:xfrm>
            <a:custGeom>
              <a:avLst/>
              <a:gdLst>
                <a:gd name="T0" fmla="*/ 6 w 6"/>
                <a:gd name="T1" fmla="*/ 1 h 6"/>
                <a:gd name="T2" fmla="*/ 2 w 6"/>
                <a:gd name="T3" fmla="*/ 2 h 6"/>
                <a:gd name="T4" fmla="*/ 1 w 6"/>
                <a:gd name="T5" fmla="*/ 6 h 6"/>
                <a:gd name="T6" fmla="*/ 4 w 6"/>
                <a:gd name="T7" fmla="*/ 4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cubicBezTo>
                    <a:pt x="6" y="0"/>
                    <a:pt x="4" y="1"/>
                    <a:pt x="2" y="2"/>
                  </a:cubicBezTo>
                  <a:cubicBezTo>
                    <a:pt x="1" y="4"/>
                    <a:pt x="0" y="5"/>
                    <a:pt x="1" y="6"/>
                  </a:cubicBezTo>
                  <a:cubicBezTo>
                    <a:pt x="1" y="6"/>
                    <a:pt x="3" y="5"/>
                    <a:pt x="4" y="4"/>
                  </a:cubicBezTo>
                  <a:cubicBezTo>
                    <a:pt x="6" y="3"/>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 name="Freeform 702"/>
            <p:cNvSpPr>
              <a:spLocks/>
            </p:cNvSpPr>
            <p:nvPr/>
          </p:nvSpPr>
          <p:spPr bwMode="auto">
            <a:xfrm>
              <a:off x="2508" y="2611"/>
              <a:ext cx="9" cy="12"/>
            </a:xfrm>
            <a:custGeom>
              <a:avLst/>
              <a:gdLst>
                <a:gd name="T0" fmla="*/ 4 w 5"/>
                <a:gd name="T1" fmla="*/ 1 h 7"/>
                <a:gd name="T2" fmla="*/ 2 w 5"/>
                <a:gd name="T3" fmla="*/ 3 h 7"/>
                <a:gd name="T4" fmla="*/ 1 w 5"/>
                <a:gd name="T5" fmla="*/ 7 h 7"/>
                <a:gd name="T6" fmla="*/ 4 w 5"/>
                <a:gd name="T7" fmla="*/ 4 h 7"/>
                <a:gd name="T8" fmla="*/ 4 w 5"/>
                <a:gd name="T9" fmla="*/ 1 h 7"/>
              </a:gdLst>
              <a:ahLst/>
              <a:cxnLst>
                <a:cxn ang="0">
                  <a:pos x="T0" y="T1"/>
                </a:cxn>
                <a:cxn ang="0">
                  <a:pos x="T2" y="T3"/>
                </a:cxn>
                <a:cxn ang="0">
                  <a:pos x="T4" y="T5"/>
                </a:cxn>
                <a:cxn ang="0">
                  <a:pos x="T6" y="T7"/>
                </a:cxn>
                <a:cxn ang="0">
                  <a:pos x="T8" y="T9"/>
                </a:cxn>
              </a:cxnLst>
              <a:rect l="0" t="0" r="r" b="b"/>
              <a:pathLst>
                <a:path w="5" h="7">
                  <a:moveTo>
                    <a:pt x="4" y="1"/>
                  </a:moveTo>
                  <a:cubicBezTo>
                    <a:pt x="4" y="0"/>
                    <a:pt x="3" y="1"/>
                    <a:pt x="2" y="3"/>
                  </a:cubicBezTo>
                  <a:cubicBezTo>
                    <a:pt x="1" y="5"/>
                    <a:pt x="0" y="6"/>
                    <a:pt x="1" y="7"/>
                  </a:cubicBezTo>
                  <a:cubicBezTo>
                    <a:pt x="1" y="7"/>
                    <a:pt x="3" y="6"/>
                    <a:pt x="4" y="4"/>
                  </a:cubicBezTo>
                  <a:cubicBezTo>
                    <a:pt x="5" y="3"/>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 name="Freeform 703"/>
            <p:cNvSpPr>
              <a:spLocks/>
            </p:cNvSpPr>
            <p:nvPr/>
          </p:nvSpPr>
          <p:spPr bwMode="auto">
            <a:xfrm>
              <a:off x="2581" y="2430"/>
              <a:ext cx="3" cy="9"/>
            </a:xfrm>
            <a:custGeom>
              <a:avLst/>
              <a:gdLst>
                <a:gd name="T0" fmla="*/ 2 w 2"/>
                <a:gd name="T1" fmla="*/ 0 h 6"/>
                <a:gd name="T2" fmla="*/ 0 w 2"/>
                <a:gd name="T3" fmla="*/ 2 h 6"/>
                <a:gd name="T4" fmla="*/ 0 w 2"/>
                <a:gd name="T5" fmla="*/ 5 h 6"/>
                <a:gd name="T6" fmla="*/ 2 w 2"/>
                <a:gd name="T7" fmla="*/ 3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cubicBezTo>
                    <a:pt x="1" y="0"/>
                    <a:pt x="1" y="1"/>
                    <a:pt x="0" y="2"/>
                  </a:cubicBezTo>
                  <a:cubicBezTo>
                    <a:pt x="0" y="4"/>
                    <a:pt x="0" y="5"/>
                    <a:pt x="0" y="5"/>
                  </a:cubicBezTo>
                  <a:cubicBezTo>
                    <a:pt x="1" y="6"/>
                    <a:pt x="2" y="4"/>
                    <a:pt x="2" y="3"/>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 name="Freeform 704"/>
            <p:cNvSpPr>
              <a:spLocks/>
            </p:cNvSpPr>
            <p:nvPr/>
          </p:nvSpPr>
          <p:spPr bwMode="auto">
            <a:xfrm>
              <a:off x="2484" y="2595"/>
              <a:ext cx="8" cy="12"/>
            </a:xfrm>
            <a:custGeom>
              <a:avLst/>
              <a:gdLst>
                <a:gd name="T0" fmla="*/ 4 w 5"/>
                <a:gd name="T1" fmla="*/ 0 h 7"/>
                <a:gd name="T2" fmla="*/ 1 w 5"/>
                <a:gd name="T3" fmla="*/ 3 h 7"/>
                <a:gd name="T4" fmla="*/ 0 w 5"/>
                <a:gd name="T5" fmla="*/ 6 h 7"/>
                <a:gd name="T6" fmla="*/ 3 w 5"/>
                <a:gd name="T7" fmla="*/ 4 h 7"/>
                <a:gd name="T8" fmla="*/ 4 w 5"/>
                <a:gd name="T9" fmla="*/ 0 h 7"/>
              </a:gdLst>
              <a:ahLst/>
              <a:cxnLst>
                <a:cxn ang="0">
                  <a:pos x="T0" y="T1"/>
                </a:cxn>
                <a:cxn ang="0">
                  <a:pos x="T2" y="T3"/>
                </a:cxn>
                <a:cxn ang="0">
                  <a:pos x="T4" y="T5"/>
                </a:cxn>
                <a:cxn ang="0">
                  <a:pos x="T6" y="T7"/>
                </a:cxn>
                <a:cxn ang="0">
                  <a:pos x="T8" y="T9"/>
                </a:cxn>
              </a:cxnLst>
              <a:rect l="0" t="0" r="r" b="b"/>
              <a:pathLst>
                <a:path w="5" h="7">
                  <a:moveTo>
                    <a:pt x="4" y="0"/>
                  </a:moveTo>
                  <a:cubicBezTo>
                    <a:pt x="4" y="0"/>
                    <a:pt x="2" y="1"/>
                    <a:pt x="1" y="3"/>
                  </a:cubicBezTo>
                  <a:cubicBezTo>
                    <a:pt x="0" y="4"/>
                    <a:pt x="0" y="6"/>
                    <a:pt x="0" y="6"/>
                  </a:cubicBezTo>
                  <a:cubicBezTo>
                    <a:pt x="1" y="7"/>
                    <a:pt x="2" y="6"/>
                    <a:pt x="3" y="4"/>
                  </a:cubicBezTo>
                  <a:cubicBezTo>
                    <a:pt x="4" y="2"/>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 name="Freeform 705"/>
            <p:cNvSpPr>
              <a:spLocks/>
            </p:cNvSpPr>
            <p:nvPr/>
          </p:nvSpPr>
          <p:spPr bwMode="auto">
            <a:xfrm>
              <a:off x="2544" y="2471"/>
              <a:ext cx="7" cy="11"/>
            </a:xfrm>
            <a:custGeom>
              <a:avLst/>
              <a:gdLst>
                <a:gd name="T0" fmla="*/ 3 w 4"/>
                <a:gd name="T1" fmla="*/ 0 h 7"/>
                <a:gd name="T2" fmla="*/ 1 w 4"/>
                <a:gd name="T3" fmla="*/ 3 h 7"/>
                <a:gd name="T4" fmla="*/ 1 w 4"/>
                <a:gd name="T5" fmla="*/ 6 h 7"/>
                <a:gd name="T6" fmla="*/ 3 w 4"/>
                <a:gd name="T7" fmla="*/ 3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0"/>
                    <a:pt x="1" y="1"/>
                    <a:pt x="1" y="3"/>
                  </a:cubicBezTo>
                  <a:cubicBezTo>
                    <a:pt x="0" y="4"/>
                    <a:pt x="0" y="6"/>
                    <a:pt x="1" y="6"/>
                  </a:cubicBezTo>
                  <a:cubicBezTo>
                    <a:pt x="2" y="7"/>
                    <a:pt x="2" y="5"/>
                    <a:pt x="3" y="3"/>
                  </a:cubicBezTo>
                  <a:cubicBezTo>
                    <a:pt x="4" y="2"/>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 name="Freeform 706"/>
            <p:cNvSpPr>
              <a:spLocks/>
            </p:cNvSpPr>
            <p:nvPr/>
          </p:nvSpPr>
          <p:spPr bwMode="auto">
            <a:xfrm>
              <a:off x="2566" y="2479"/>
              <a:ext cx="3" cy="8"/>
            </a:xfrm>
            <a:custGeom>
              <a:avLst/>
              <a:gdLst>
                <a:gd name="T0" fmla="*/ 1 w 2"/>
                <a:gd name="T1" fmla="*/ 0 h 5"/>
                <a:gd name="T2" fmla="*/ 0 w 2"/>
                <a:gd name="T3" fmla="*/ 2 h 5"/>
                <a:gd name="T4" fmla="*/ 0 w 2"/>
                <a:gd name="T5" fmla="*/ 5 h 5"/>
                <a:gd name="T6" fmla="*/ 1 w 2"/>
                <a:gd name="T7" fmla="*/ 3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1" y="0"/>
                    <a:pt x="1" y="1"/>
                    <a:pt x="0" y="2"/>
                  </a:cubicBezTo>
                  <a:cubicBezTo>
                    <a:pt x="0" y="3"/>
                    <a:pt x="0" y="4"/>
                    <a:pt x="0" y="5"/>
                  </a:cubicBezTo>
                  <a:cubicBezTo>
                    <a:pt x="0" y="5"/>
                    <a:pt x="1" y="4"/>
                    <a:pt x="1" y="3"/>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 name="Freeform 707"/>
            <p:cNvSpPr>
              <a:spLocks/>
            </p:cNvSpPr>
            <p:nvPr/>
          </p:nvSpPr>
          <p:spPr bwMode="auto">
            <a:xfrm>
              <a:off x="2295" y="1972"/>
              <a:ext cx="108" cy="153"/>
            </a:xfrm>
            <a:custGeom>
              <a:avLst/>
              <a:gdLst>
                <a:gd name="T0" fmla="*/ 0 w 66"/>
                <a:gd name="T1" fmla="*/ 0 h 93"/>
                <a:gd name="T2" fmla="*/ 0 w 66"/>
                <a:gd name="T3" fmla="*/ 0 h 93"/>
                <a:gd name="T4" fmla="*/ 12 w 66"/>
                <a:gd name="T5" fmla="*/ 13 h 93"/>
                <a:gd name="T6" fmla="*/ 5 w 66"/>
                <a:gd name="T7" fmla="*/ 19 h 93"/>
                <a:gd name="T8" fmla="*/ 33 w 66"/>
                <a:gd name="T9" fmla="*/ 56 h 93"/>
                <a:gd name="T10" fmla="*/ 45 w 66"/>
                <a:gd name="T11" fmla="*/ 49 h 93"/>
                <a:gd name="T12" fmla="*/ 66 w 66"/>
                <a:gd name="T13" fmla="*/ 93 h 93"/>
                <a:gd name="T14" fmla="*/ 66 w 66"/>
                <a:gd name="T15" fmla="*/ 93 h 93"/>
                <a:gd name="T16" fmla="*/ 45 w 66"/>
                <a:gd name="T17" fmla="*/ 48 h 93"/>
                <a:gd name="T18" fmla="*/ 33 w 66"/>
                <a:gd name="T19" fmla="*/ 56 h 93"/>
                <a:gd name="T20" fmla="*/ 6 w 66"/>
                <a:gd name="T21" fmla="*/ 20 h 93"/>
                <a:gd name="T22" fmla="*/ 13 w 66"/>
                <a:gd name="T23" fmla="*/ 13 h 93"/>
                <a:gd name="T24" fmla="*/ 0 w 66"/>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3">
                  <a:moveTo>
                    <a:pt x="0" y="0"/>
                  </a:moveTo>
                  <a:cubicBezTo>
                    <a:pt x="0" y="0"/>
                    <a:pt x="0" y="0"/>
                    <a:pt x="0" y="0"/>
                  </a:cubicBezTo>
                  <a:cubicBezTo>
                    <a:pt x="4" y="4"/>
                    <a:pt x="8" y="8"/>
                    <a:pt x="12" y="13"/>
                  </a:cubicBezTo>
                  <a:cubicBezTo>
                    <a:pt x="10" y="15"/>
                    <a:pt x="7" y="17"/>
                    <a:pt x="5" y="19"/>
                  </a:cubicBezTo>
                  <a:cubicBezTo>
                    <a:pt x="16" y="31"/>
                    <a:pt x="25" y="43"/>
                    <a:pt x="33" y="56"/>
                  </a:cubicBezTo>
                  <a:cubicBezTo>
                    <a:pt x="37" y="54"/>
                    <a:pt x="41" y="51"/>
                    <a:pt x="45" y="49"/>
                  </a:cubicBezTo>
                  <a:cubicBezTo>
                    <a:pt x="54" y="63"/>
                    <a:pt x="60" y="77"/>
                    <a:pt x="66" y="93"/>
                  </a:cubicBezTo>
                  <a:cubicBezTo>
                    <a:pt x="66" y="93"/>
                    <a:pt x="66" y="93"/>
                    <a:pt x="66" y="93"/>
                  </a:cubicBezTo>
                  <a:cubicBezTo>
                    <a:pt x="61" y="77"/>
                    <a:pt x="54" y="62"/>
                    <a:pt x="45" y="48"/>
                  </a:cubicBezTo>
                  <a:cubicBezTo>
                    <a:pt x="41" y="50"/>
                    <a:pt x="37" y="53"/>
                    <a:pt x="33" y="56"/>
                  </a:cubicBezTo>
                  <a:cubicBezTo>
                    <a:pt x="25" y="43"/>
                    <a:pt x="16" y="31"/>
                    <a:pt x="6" y="20"/>
                  </a:cubicBezTo>
                  <a:cubicBezTo>
                    <a:pt x="8" y="17"/>
                    <a:pt x="10" y="15"/>
                    <a:pt x="13" y="13"/>
                  </a:cubicBezTo>
                  <a:cubicBezTo>
                    <a:pt x="9" y="9"/>
                    <a:pt x="4"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 name="Freeform 708"/>
            <p:cNvSpPr>
              <a:spLocks/>
            </p:cNvSpPr>
            <p:nvPr/>
          </p:nvSpPr>
          <p:spPr bwMode="auto">
            <a:xfrm>
              <a:off x="2402" y="2122"/>
              <a:ext cx="3" cy="6"/>
            </a:xfrm>
            <a:custGeom>
              <a:avLst/>
              <a:gdLst>
                <a:gd name="T0" fmla="*/ 0 w 2"/>
                <a:gd name="T1" fmla="*/ 0 h 4"/>
                <a:gd name="T2" fmla="*/ 0 w 2"/>
                <a:gd name="T3" fmla="*/ 2 h 4"/>
                <a:gd name="T4" fmla="*/ 2 w 2"/>
                <a:gd name="T5" fmla="*/ 3 h 4"/>
                <a:gd name="T6" fmla="*/ 2 w 2"/>
                <a:gd name="T7" fmla="*/ 1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0"/>
                    <a:pt x="0" y="1"/>
                    <a:pt x="0" y="2"/>
                  </a:cubicBezTo>
                  <a:cubicBezTo>
                    <a:pt x="0" y="3"/>
                    <a:pt x="1" y="4"/>
                    <a:pt x="2" y="3"/>
                  </a:cubicBezTo>
                  <a:cubicBezTo>
                    <a:pt x="2" y="3"/>
                    <a:pt x="2" y="2"/>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 name="Freeform 709"/>
            <p:cNvSpPr>
              <a:spLocks/>
            </p:cNvSpPr>
            <p:nvPr/>
          </p:nvSpPr>
          <p:spPr bwMode="auto">
            <a:xfrm>
              <a:off x="2367" y="2049"/>
              <a:ext cx="5" cy="5"/>
            </a:xfrm>
            <a:custGeom>
              <a:avLst/>
              <a:gdLst>
                <a:gd name="T0" fmla="*/ 0 w 3"/>
                <a:gd name="T1" fmla="*/ 0 h 3"/>
                <a:gd name="T2" fmla="*/ 0 w 3"/>
                <a:gd name="T3" fmla="*/ 2 h 3"/>
                <a:gd name="T4" fmla="*/ 2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1"/>
                    <a:pt x="0" y="2"/>
                  </a:cubicBezTo>
                  <a:cubicBezTo>
                    <a:pt x="1" y="3"/>
                    <a:pt x="2" y="3"/>
                    <a:pt x="2" y="3"/>
                  </a:cubicBezTo>
                  <a:cubicBezTo>
                    <a:pt x="3" y="3"/>
                    <a:pt x="3" y="2"/>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 name="Freeform 710"/>
            <p:cNvSpPr>
              <a:spLocks/>
            </p:cNvSpPr>
            <p:nvPr/>
          </p:nvSpPr>
          <p:spPr bwMode="auto">
            <a:xfrm>
              <a:off x="2292" y="1971"/>
              <a:ext cx="5" cy="5"/>
            </a:xfrm>
            <a:custGeom>
              <a:avLst/>
              <a:gdLst>
                <a:gd name="T0" fmla="*/ 1 w 3"/>
                <a:gd name="T1" fmla="*/ 0 h 3"/>
                <a:gd name="T2" fmla="*/ 1 w 3"/>
                <a:gd name="T3" fmla="*/ 2 h 3"/>
                <a:gd name="T4" fmla="*/ 3 w 3"/>
                <a:gd name="T5" fmla="*/ 2 h 3"/>
                <a:gd name="T6" fmla="*/ 2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1" y="1"/>
                    <a:pt x="1" y="2"/>
                  </a:cubicBezTo>
                  <a:cubicBezTo>
                    <a:pt x="2" y="3"/>
                    <a:pt x="3" y="3"/>
                    <a:pt x="3" y="2"/>
                  </a:cubicBezTo>
                  <a:cubicBezTo>
                    <a:pt x="3" y="2"/>
                    <a:pt x="3" y="1"/>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 name="Freeform 711"/>
            <p:cNvSpPr>
              <a:spLocks/>
            </p:cNvSpPr>
            <p:nvPr/>
          </p:nvSpPr>
          <p:spPr bwMode="auto">
            <a:xfrm>
              <a:off x="2348" y="2061"/>
              <a:ext cx="3" cy="6"/>
            </a:xfrm>
            <a:custGeom>
              <a:avLst/>
              <a:gdLst>
                <a:gd name="T0" fmla="*/ 0 w 2"/>
                <a:gd name="T1" fmla="*/ 1 h 4"/>
                <a:gd name="T2" fmla="*/ 0 w 2"/>
                <a:gd name="T3" fmla="*/ 3 h 4"/>
                <a:gd name="T4" fmla="*/ 2 w 2"/>
                <a:gd name="T5" fmla="*/ 4 h 4"/>
                <a:gd name="T6" fmla="*/ 2 w 2"/>
                <a:gd name="T7" fmla="*/ 2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0" y="1"/>
                    <a:pt x="0" y="2"/>
                    <a:pt x="0" y="3"/>
                  </a:cubicBezTo>
                  <a:cubicBezTo>
                    <a:pt x="1" y="4"/>
                    <a:pt x="1" y="4"/>
                    <a:pt x="2" y="4"/>
                  </a:cubicBezTo>
                  <a:cubicBezTo>
                    <a:pt x="2" y="3"/>
                    <a:pt x="2" y="3"/>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 name="Freeform 712"/>
            <p:cNvSpPr>
              <a:spLocks/>
            </p:cNvSpPr>
            <p:nvPr/>
          </p:nvSpPr>
          <p:spPr bwMode="auto">
            <a:xfrm>
              <a:off x="2300" y="2002"/>
              <a:ext cx="7" cy="5"/>
            </a:xfrm>
            <a:custGeom>
              <a:avLst/>
              <a:gdLst>
                <a:gd name="T0" fmla="*/ 1 w 4"/>
                <a:gd name="T1" fmla="*/ 0 h 3"/>
                <a:gd name="T2" fmla="*/ 1 w 4"/>
                <a:gd name="T3" fmla="*/ 2 h 3"/>
                <a:gd name="T4" fmla="*/ 3 w 4"/>
                <a:gd name="T5" fmla="*/ 3 h 3"/>
                <a:gd name="T6" fmla="*/ 3 w 4"/>
                <a:gd name="T7" fmla="*/ 1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0" y="0"/>
                    <a:pt x="1" y="1"/>
                    <a:pt x="1" y="2"/>
                  </a:cubicBezTo>
                  <a:cubicBezTo>
                    <a:pt x="2" y="3"/>
                    <a:pt x="3" y="3"/>
                    <a:pt x="3" y="3"/>
                  </a:cubicBezTo>
                  <a:cubicBezTo>
                    <a:pt x="4" y="2"/>
                    <a:pt x="4" y="2"/>
                    <a:pt x="3"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 name="Freeform 713"/>
            <p:cNvSpPr>
              <a:spLocks/>
            </p:cNvSpPr>
            <p:nvPr/>
          </p:nvSpPr>
          <p:spPr bwMode="auto">
            <a:xfrm>
              <a:off x="2313" y="1992"/>
              <a:ext cx="3" cy="3"/>
            </a:xfrm>
            <a:custGeom>
              <a:avLst/>
              <a:gdLst>
                <a:gd name="T0" fmla="*/ 0 w 2"/>
                <a:gd name="T1" fmla="*/ 0 h 2"/>
                <a:gd name="T2" fmla="*/ 1 w 2"/>
                <a:gd name="T3" fmla="*/ 1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1" y="1"/>
                  </a:cubicBezTo>
                  <a:cubicBezTo>
                    <a:pt x="1" y="2"/>
                    <a:pt x="2" y="2"/>
                    <a:pt x="2" y="2"/>
                  </a:cubicBezTo>
                  <a:cubicBezTo>
                    <a:pt x="2" y="1"/>
                    <a:pt x="2" y="1"/>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 name="Freeform 714"/>
            <p:cNvSpPr>
              <a:spLocks/>
            </p:cNvSpPr>
            <p:nvPr/>
          </p:nvSpPr>
          <p:spPr bwMode="auto">
            <a:xfrm>
              <a:off x="2433" y="1697"/>
              <a:ext cx="220" cy="243"/>
            </a:xfrm>
            <a:custGeom>
              <a:avLst/>
              <a:gdLst>
                <a:gd name="T0" fmla="*/ 0 w 134"/>
                <a:gd name="T1" fmla="*/ 0 h 148"/>
                <a:gd name="T2" fmla="*/ 0 w 134"/>
                <a:gd name="T3" fmla="*/ 0 h 148"/>
                <a:gd name="T4" fmla="*/ 25 w 134"/>
                <a:gd name="T5" fmla="*/ 19 h 148"/>
                <a:gd name="T6" fmla="*/ 19 w 134"/>
                <a:gd name="T7" fmla="*/ 27 h 148"/>
                <a:gd name="T8" fmla="*/ 78 w 134"/>
                <a:gd name="T9" fmla="*/ 86 h 148"/>
                <a:gd name="T10" fmla="*/ 89 w 134"/>
                <a:gd name="T11" fmla="*/ 77 h 148"/>
                <a:gd name="T12" fmla="*/ 134 w 134"/>
                <a:gd name="T13" fmla="*/ 148 h 148"/>
                <a:gd name="T14" fmla="*/ 134 w 134"/>
                <a:gd name="T15" fmla="*/ 148 h 148"/>
                <a:gd name="T16" fmla="*/ 88 w 134"/>
                <a:gd name="T17" fmla="*/ 76 h 148"/>
                <a:gd name="T18" fmla="*/ 77 w 134"/>
                <a:gd name="T19" fmla="*/ 85 h 148"/>
                <a:gd name="T20" fmla="*/ 20 w 134"/>
                <a:gd name="T21" fmla="*/ 27 h 148"/>
                <a:gd name="T22" fmla="*/ 27 w 134"/>
                <a:gd name="T23" fmla="*/ 20 h 148"/>
                <a:gd name="T24" fmla="*/ 0 w 13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48">
                  <a:moveTo>
                    <a:pt x="0" y="0"/>
                  </a:moveTo>
                  <a:cubicBezTo>
                    <a:pt x="0" y="0"/>
                    <a:pt x="0" y="0"/>
                    <a:pt x="0" y="0"/>
                  </a:cubicBezTo>
                  <a:cubicBezTo>
                    <a:pt x="9" y="7"/>
                    <a:pt x="17" y="13"/>
                    <a:pt x="25" y="19"/>
                  </a:cubicBezTo>
                  <a:cubicBezTo>
                    <a:pt x="23" y="22"/>
                    <a:pt x="21" y="24"/>
                    <a:pt x="19" y="27"/>
                  </a:cubicBezTo>
                  <a:cubicBezTo>
                    <a:pt x="41" y="45"/>
                    <a:pt x="61" y="65"/>
                    <a:pt x="78" y="86"/>
                  </a:cubicBezTo>
                  <a:cubicBezTo>
                    <a:pt x="81" y="83"/>
                    <a:pt x="85" y="80"/>
                    <a:pt x="89" y="77"/>
                  </a:cubicBezTo>
                  <a:cubicBezTo>
                    <a:pt x="107" y="99"/>
                    <a:pt x="122" y="123"/>
                    <a:pt x="134" y="148"/>
                  </a:cubicBezTo>
                  <a:cubicBezTo>
                    <a:pt x="134" y="148"/>
                    <a:pt x="134" y="148"/>
                    <a:pt x="134" y="148"/>
                  </a:cubicBezTo>
                  <a:cubicBezTo>
                    <a:pt x="122" y="122"/>
                    <a:pt x="107" y="98"/>
                    <a:pt x="88" y="76"/>
                  </a:cubicBezTo>
                  <a:cubicBezTo>
                    <a:pt x="85" y="79"/>
                    <a:pt x="81" y="82"/>
                    <a:pt x="77" y="85"/>
                  </a:cubicBezTo>
                  <a:cubicBezTo>
                    <a:pt x="61" y="64"/>
                    <a:pt x="42" y="45"/>
                    <a:pt x="20" y="27"/>
                  </a:cubicBezTo>
                  <a:cubicBezTo>
                    <a:pt x="22" y="25"/>
                    <a:pt x="25" y="22"/>
                    <a:pt x="27" y="20"/>
                  </a:cubicBezTo>
                  <a:cubicBezTo>
                    <a:pt x="18" y="13"/>
                    <a:pt x="1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 name="Freeform 715"/>
            <p:cNvSpPr>
              <a:spLocks/>
            </p:cNvSpPr>
            <p:nvPr/>
          </p:nvSpPr>
          <p:spPr bwMode="auto">
            <a:xfrm>
              <a:off x="2649" y="1935"/>
              <a:ext cx="7" cy="10"/>
            </a:xfrm>
            <a:custGeom>
              <a:avLst/>
              <a:gdLst>
                <a:gd name="T0" fmla="*/ 1 w 4"/>
                <a:gd name="T1" fmla="*/ 0 h 6"/>
                <a:gd name="T2" fmla="*/ 1 w 4"/>
                <a:gd name="T3" fmla="*/ 3 h 6"/>
                <a:gd name="T4" fmla="*/ 4 w 4"/>
                <a:gd name="T5" fmla="*/ 6 h 6"/>
                <a:gd name="T6" fmla="*/ 3 w 4"/>
                <a:gd name="T7" fmla="*/ 2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0" y="0"/>
                    <a:pt x="0" y="2"/>
                    <a:pt x="1" y="3"/>
                  </a:cubicBezTo>
                  <a:cubicBezTo>
                    <a:pt x="2" y="5"/>
                    <a:pt x="3" y="6"/>
                    <a:pt x="4" y="6"/>
                  </a:cubicBezTo>
                  <a:cubicBezTo>
                    <a:pt x="4" y="6"/>
                    <a:pt x="4" y="4"/>
                    <a:pt x="3"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 name="Freeform 716"/>
            <p:cNvSpPr>
              <a:spLocks/>
            </p:cNvSpPr>
            <p:nvPr/>
          </p:nvSpPr>
          <p:spPr bwMode="auto">
            <a:xfrm>
              <a:off x="2574" y="1818"/>
              <a:ext cx="8" cy="10"/>
            </a:xfrm>
            <a:custGeom>
              <a:avLst/>
              <a:gdLst>
                <a:gd name="T0" fmla="*/ 1 w 5"/>
                <a:gd name="T1" fmla="*/ 0 h 6"/>
                <a:gd name="T2" fmla="*/ 2 w 5"/>
                <a:gd name="T3" fmla="*/ 3 h 6"/>
                <a:gd name="T4" fmla="*/ 5 w 5"/>
                <a:gd name="T5" fmla="*/ 5 h 6"/>
                <a:gd name="T6" fmla="*/ 4 w 5"/>
                <a:gd name="T7" fmla="*/ 2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1" y="2"/>
                    <a:pt x="2" y="3"/>
                  </a:cubicBezTo>
                  <a:cubicBezTo>
                    <a:pt x="3" y="5"/>
                    <a:pt x="5" y="6"/>
                    <a:pt x="5" y="5"/>
                  </a:cubicBezTo>
                  <a:cubicBezTo>
                    <a:pt x="5" y="5"/>
                    <a:pt x="5" y="3"/>
                    <a:pt x="4" y="2"/>
                  </a:cubicBezTo>
                  <a:cubicBezTo>
                    <a:pt x="3"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 name="Freeform 717"/>
            <p:cNvSpPr>
              <a:spLocks/>
            </p:cNvSpPr>
            <p:nvPr/>
          </p:nvSpPr>
          <p:spPr bwMode="auto">
            <a:xfrm>
              <a:off x="2430" y="1695"/>
              <a:ext cx="8" cy="7"/>
            </a:xfrm>
            <a:custGeom>
              <a:avLst/>
              <a:gdLst>
                <a:gd name="T0" fmla="*/ 0 w 5"/>
                <a:gd name="T1" fmla="*/ 0 h 4"/>
                <a:gd name="T2" fmla="*/ 2 w 5"/>
                <a:gd name="T3" fmla="*/ 2 h 4"/>
                <a:gd name="T4" fmla="*/ 5 w 5"/>
                <a:gd name="T5" fmla="*/ 3 h 4"/>
                <a:gd name="T6" fmla="*/ 3 w 5"/>
                <a:gd name="T7" fmla="*/ 1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0"/>
                    <a:pt x="1" y="1"/>
                    <a:pt x="2" y="2"/>
                  </a:cubicBezTo>
                  <a:cubicBezTo>
                    <a:pt x="4" y="3"/>
                    <a:pt x="5" y="4"/>
                    <a:pt x="5" y="3"/>
                  </a:cubicBezTo>
                  <a:cubicBezTo>
                    <a:pt x="5" y="3"/>
                    <a:pt x="4" y="2"/>
                    <a:pt x="3" y="1"/>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 name="Freeform 718"/>
            <p:cNvSpPr>
              <a:spLocks/>
            </p:cNvSpPr>
            <p:nvPr/>
          </p:nvSpPr>
          <p:spPr bwMode="auto">
            <a:xfrm>
              <a:off x="2556" y="1833"/>
              <a:ext cx="8" cy="10"/>
            </a:xfrm>
            <a:custGeom>
              <a:avLst/>
              <a:gdLst>
                <a:gd name="T0" fmla="*/ 1 w 5"/>
                <a:gd name="T1" fmla="*/ 0 h 6"/>
                <a:gd name="T2" fmla="*/ 2 w 5"/>
                <a:gd name="T3" fmla="*/ 3 h 6"/>
                <a:gd name="T4" fmla="*/ 5 w 5"/>
                <a:gd name="T5" fmla="*/ 5 h 6"/>
                <a:gd name="T6" fmla="*/ 3 w 5"/>
                <a:gd name="T7" fmla="*/ 2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1" y="2"/>
                    <a:pt x="2" y="3"/>
                  </a:cubicBezTo>
                  <a:cubicBezTo>
                    <a:pt x="3" y="5"/>
                    <a:pt x="4" y="6"/>
                    <a:pt x="5" y="5"/>
                  </a:cubicBezTo>
                  <a:cubicBezTo>
                    <a:pt x="5" y="5"/>
                    <a:pt x="5" y="3"/>
                    <a:pt x="3"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 name="Freeform 719"/>
            <p:cNvSpPr>
              <a:spLocks/>
            </p:cNvSpPr>
            <p:nvPr/>
          </p:nvSpPr>
          <p:spPr bwMode="auto">
            <a:xfrm>
              <a:off x="2459" y="1736"/>
              <a:ext cx="10" cy="9"/>
            </a:xfrm>
            <a:custGeom>
              <a:avLst/>
              <a:gdLst>
                <a:gd name="T0" fmla="*/ 1 w 6"/>
                <a:gd name="T1" fmla="*/ 1 h 5"/>
                <a:gd name="T2" fmla="*/ 3 w 6"/>
                <a:gd name="T3" fmla="*/ 4 h 5"/>
                <a:gd name="T4" fmla="*/ 6 w 6"/>
                <a:gd name="T5" fmla="*/ 5 h 5"/>
                <a:gd name="T6" fmla="*/ 4 w 6"/>
                <a:gd name="T7" fmla="*/ 2 h 5"/>
                <a:gd name="T8" fmla="*/ 1 w 6"/>
                <a:gd name="T9" fmla="*/ 1 h 5"/>
              </a:gdLst>
              <a:ahLst/>
              <a:cxnLst>
                <a:cxn ang="0">
                  <a:pos x="T0" y="T1"/>
                </a:cxn>
                <a:cxn ang="0">
                  <a:pos x="T2" y="T3"/>
                </a:cxn>
                <a:cxn ang="0">
                  <a:pos x="T4" y="T5"/>
                </a:cxn>
                <a:cxn ang="0">
                  <a:pos x="T6" y="T7"/>
                </a:cxn>
                <a:cxn ang="0">
                  <a:pos x="T8" y="T9"/>
                </a:cxn>
              </a:cxnLst>
              <a:rect l="0" t="0" r="r" b="b"/>
              <a:pathLst>
                <a:path w="6" h="5">
                  <a:moveTo>
                    <a:pt x="1" y="1"/>
                  </a:moveTo>
                  <a:cubicBezTo>
                    <a:pt x="0" y="1"/>
                    <a:pt x="1" y="2"/>
                    <a:pt x="3" y="4"/>
                  </a:cubicBezTo>
                  <a:cubicBezTo>
                    <a:pt x="4" y="5"/>
                    <a:pt x="6" y="5"/>
                    <a:pt x="6" y="5"/>
                  </a:cubicBezTo>
                  <a:cubicBezTo>
                    <a:pt x="6" y="5"/>
                    <a:pt x="5" y="3"/>
                    <a:pt x="4" y="2"/>
                  </a:cubicBezTo>
                  <a:cubicBezTo>
                    <a:pt x="2"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 name="Freeform 720"/>
            <p:cNvSpPr>
              <a:spLocks/>
            </p:cNvSpPr>
            <p:nvPr/>
          </p:nvSpPr>
          <p:spPr bwMode="auto">
            <a:xfrm>
              <a:off x="2472" y="1727"/>
              <a:ext cx="7" cy="5"/>
            </a:xfrm>
            <a:custGeom>
              <a:avLst/>
              <a:gdLst>
                <a:gd name="T0" fmla="*/ 0 w 4"/>
                <a:gd name="T1" fmla="*/ 0 h 3"/>
                <a:gd name="T2" fmla="*/ 1 w 4"/>
                <a:gd name="T3" fmla="*/ 2 h 3"/>
                <a:gd name="T4" fmla="*/ 3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0"/>
                    <a:pt x="0" y="1"/>
                    <a:pt x="1" y="2"/>
                  </a:cubicBezTo>
                  <a:cubicBezTo>
                    <a:pt x="2" y="3"/>
                    <a:pt x="3" y="3"/>
                    <a:pt x="3" y="3"/>
                  </a:cubicBezTo>
                  <a:cubicBezTo>
                    <a:pt x="4" y="2"/>
                    <a:pt x="3" y="2"/>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 name="Freeform 721"/>
            <p:cNvSpPr>
              <a:spLocks/>
            </p:cNvSpPr>
            <p:nvPr/>
          </p:nvSpPr>
          <p:spPr bwMode="auto">
            <a:xfrm>
              <a:off x="2487" y="2136"/>
              <a:ext cx="36" cy="290"/>
            </a:xfrm>
            <a:custGeom>
              <a:avLst/>
              <a:gdLst>
                <a:gd name="T0" fmla="*/ 7 w 22"/>
                <a:gd name="T1" fmla="*/ 0 h 177"/>
                <a:gd name="T2" fmla="*/ 7 w 22"/>
                <a:gd name="T3" fmla="*/ 0 h 177"/>
                <a:gd name="T4" fmla="*/ 12 w 22"/>
                <a:gd name="T5" fmla="*/ 26 h 177"/>
                <a:gd name="T6" fmla="*/ 0 w 22"/>
                <a:gd name="T7" fmla="*/ 28 h 177"/>
                <a:gd name="T8" fmla="*/ 3 w 22"/>
                <a:gd name="T9" fmla="*/ 100 h 177"/>
                <a:gd name="T10" fmla="*/ 22 w 22"/>
                <a:gd name="T11" fmla="*/ 101 h 177"/>
                <a:gd name="T12" fmla="*/ 8 w 22"/>
                <a:gd name="T13" fmla="*/ 177 h 177"/>
                <a:gd name="T14" fmla="*/ 9 w 22"/>
                <a:gd name="T15" fmla="*/ 177 h 177"/>
                <a:gd name="T16" fmla="*/ 22 w 22"/>
                <a:gd name="T17" fmla="*/ 100 h 177"/>
                <a:gd name="T18" fmla="*/ 4 w 22"/>
                <a:gd name="T19" fmla="*/ 99 h 177"/>
                <a:gd name="T20" fmla="*/ 0 w 22"/>
                <a:gd name="T21" fmla="*/ 29 h 177"/>
                <a:gd name="T22" fmla="*/ 13 w 22"/>
                <a:gd name="T23" fmla="*/ 27 h 177"/>
                <a:gd name="T24" fmla="*/ 7 w 22"/>
                <a:gd name="T2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7">
                  <a:moveTo>
                    <a:pt x="7" y="0"/>
                  </a:moveTo>
                  <a:cubicBezTo>
                    <a:pt x="7" y="0"/>
                    <a:pt x="7" y="0"/>
                    <a:pt x="7" y="0"/>
                  </a:cubicBezTo>
                  <a:cubicBezTo>
                    <a:pt x="9" y="8"/>
                    <a:pt x="11" y="17"/>
                    <a:pt x="12" y="26"/>
                  </a:cubicBezTo>
                  <a:cubicBezTo>
                    <a:pt x="8" y="27"/>
                    <a:pt x="4" y="27"/>
                    <a:pt x="0" y="28"/>
                  </a:cubicBezTo>
                  <a:cubicBezTo>
                    <a:pt x="4" y="52"/>
                    <a:pt x="5" y="76"/>
                    <a:pt x="3" y="100"/>
                  </a:cubicBezTo>
                  <a:cubicBezTo>
                    <a:pt x="10" y="100"/>
                    <a:pt x="16" y="101"/>
                    <a:pt x="22" y="101"/>
                  </a:cubicBezTo>
                  <a:cubicBezTo>
                    <a:pt x="20" y="126"/>
                    <a:pt x="16" y="152"/>
                    <a:pt x="8" y="177"/>
                  </a:cubicBezTo>
                  <a:cubicBezTo>
                    <a:pt x="9" y="177"/>
                    <a:pt x="9" y="177"/>
                    <a:pt x="9" y="177"/>
                  </a:cubicBezTo>
                  <a:cubicBezTo>
                    <a:pt x="16" y="152"/>
                    <a:pt x="21" y="126"/>
                    <a:pt x="22" y="100"/>
                  </a:cubicBezTo>
                  <a:cubicBezTo>
                    <a:pt x="16" y="99"/>
                    <a:pt x="10" y="99"/>
                    <a:pt x="4" y="99"/>
                  </a:cubicBezTo>
                  <a:cubicBezTo>
                    <a:pt x="5" y="76"/>
                    <a:pt x="4" y="52"/>
                    <a:pt x="0" y="29"/>
                  </a:cubicBezTo>
                  <a:cubicBezTo>
                    <a:pt x="5" y="28"/>
                    <a:pt x="9" y="28"/>
                    <a:pt x="13" y="27"/>
                  </a:cubicBezTo>
                  <a:cubicBezTo>
                    <a:pt x="11" y="18"/>
                    <a:pt x="10"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 name="Freeform 722"/>
            <p:cNvSpPr>
              <a:spLocks/>
            </p:cNvSpPr>
            <p:nvPr/>
          </p:nvSpPr>
          <p:spPr bwMode="auto">
            <a:xfrm>
              <a:off x="2499" y="2421"/>
              <a:ext cx="4" cy="10"/>
            </a:xfrm>
            <a:custGeom>
              <a:avLst/>
              <a:gdLst>
                <a:gd name="T0" fmla="*/ 3 w 3"/>
                <a:gd name="T1" fmla="*/ 0 h 6"/>
                <a:gd name="T2" fmla="*/ 0 w 3"/>
                <a:gd name="T3" fmla="*/ 2 h 6"/>
                <a:gd name="T4" fmla="*/ 1 w 3"/>
                <a:gd name="T5" fmla="*/ 6 h 6"/>
                <a:gd name="T6" fmla="*/ 3 w 3"/>
                <a:gd name="T7" fmla="*/ 3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2" y="0"/>
                    <a:pt x="1" y="1"/>
                    <a:pt x="0" y="2"/>
                  </a:cubicBezTo>
                  <a:cubicBezTo>
                    <a:pt x="0" y="4"/>
                    <a:pt x="0" y="6"/>
                    <a:pt x="1" y="6"/>
                  </a:cubicBezTo>
                  <a:cubicBezTo>
                    <a:pt x="1" y="6"/>
                    <a:pt x="2" y="5"/>
                    <a:pt x="3" y="3"/>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 name="Freeform 723"/>
            <p:cNvSpPr>
              <a:spLocks/>
            </p:cNvSpPr>
            <p:nvPr/>
          </p:nvSpPr>
          <p:spPr bwMode="auto">
            <a:xfrm>
              <a:off x="2521" y="2297"/>
              <a:ext cx="4" cy="10"/>
            </a:xfrm>
            <a:custGeom>
              <a:avLst/>
              <a:gdLst>
                <a:gd name="T0" fmla="*/ 1 w 2"/>
                <a:gd name="T1" fmla="*/ 0 h 6"/>
                <a:gd name="T2" fmla="*/ 0 w 2"/>
                <a:gd name="T3" fmla="*/ 3 h 6"/>
                <a:gd name="T4" fmla="*/ 1 w 2"/>
                <a:gd name="T5" fmla="*/ 6 h 6"/>
                <a:gd name="T6" fmla="*/ 2 w 2"/>
                <a:gd name="T7" fmla="*/ 3 h 6"/>
                <a:gd name="T8" fmla="*/ 1 w 2"/>
                <a:gd name="T9" fmla="*/ 0 h 6"/>
              </a:gdLst>
              <a:ahLst/>
              <a:cxnLst>
                <a:cxn ang="0">
                  <a:pos x="T0" y="T1"/>
                </a:cxn>
                <a:cxn ang="0">
                  <a:pos x="T2" y="T3"/>
                </a:cxn>
                <a:cxn ang="0">
                  <a:pos x="T4" y="T5"/>
                </a:cxn>
                <a:cxn ang="0">
                  <a:pos x="T6" y="T7"/>
                </a:cxn>
                <a:cxn ang="0">
                  <a:pos x="T8" y="T9"/>
                </a:cxn>
              </a:cxnLst>
              <a:rect l="0" t="0" r="r" b="b"/>
              <a:pathLst>
                <a:path w="2" h="6">
                  <a:moveTo>
                    <a:pt x="1" y="0"/>
                  </a:moveTo>
                  <a:cubicBezTo>
                    <a:pt x="0" y="0"/>
                    <a:pt x="0" y="1"/>
                    <a:pt x="0" y="3"/>
                  </a:cubicBezTo>
                  <a:cubicBezTo>
                    <a:pt x="0" y="4"/>
                    <a:pt x="0" y="6"/>
                    <a:pt x="1" y="6"/>
                  </a:cubicBezTo>
                  <a:cubicBezTo>
                    <a:pt x="1" y="6"/>
                    <a:pt x="2" y="4"/>
                    <a:pt x="2" y="3"/>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 name="Freeform 724"/>
            <p:cNvSpPr>
              <a:spLocks/>
            </p:cNvSpPr>
            <p:nvPr/>
          </p:nvSpPr>
          <p:spPr bwMode="auto">
            <a:xfrm>
              <a:off x="2497" y="2133"/>
              <a:ext cx="5" cy="8"/>
            </a:xfrm>
            <a:custGeom>
              <a:avLst/>
              <a:gdLst>
                <a:gd name="T0" fmla="*/ 1 w 3"/>
                <a:gd name="T1" fmla="*/ 0 h 5"/>
                <a:gd name="T2" fmla="*/ 0 w 3"/>
                <a:gd name="T3" fmla="*/ 2 h 5"/>
                <a:gd name="T4" fmla="*/ 2 w 3"/>
                <a:gd name="T5" fmla="*/ 4 h 5"/>
                <a:gd name="T6" fmla="*/ 2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0"/>
                    <a:pt x="0" y="1"/>
                    <a:pt x="0" y="2"/>
                  </a:cubicBezTo>
                  <a:cubicBezTo>
                    <a:pt x="1" y="4"/>
                    <a:pt x="1" y="5"/>
                    <a:pt x="2" y="4"/>
                  </a:cubicBezTo>
                  <a:cubicBezTo>
                    <a:pt x="2" y="4"/>
                    <a:pt x="3" y="3"/>
                    <a:pt x="2"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 name="Freeform 725"/>
            <p:cNvSpPr>
              <a:spLocks/>
            </p:cNvSpPr>
            <p:nvPr/>
          </p:nvSpPr>
          <p:spPr bwMode="auto">
            <a:xfrm>
              <a:off x="2490" y="2295"/>
              <a:ext cx="5" cy="10"/>
            </a:xfrm>
            <a:custGeom>
              <a:avLst/>
              <a:gdLst>
                <a:gd name="T0" fmla="*/ 2 w 3"/>
                <a:gd name="T1" fmla="*/ 0 h 6"/>
                <a:gd name="T2" fmla="*/ 0 w 3"/>
                <a:gd name="T3" fmla="*/ 3 h 6"/>
                <a:gd name="T4" fmla="*/ 1 w 3"/>
                <a:gd name="T5" fmla="*/ 6 h 6"/>
                <a:gd name="T6" fmla="*/ 3 w 3"/>
                <a:gd name="T7" fmla="*/ 3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1" y="0"/>
                    <a:pt x="1" y="1"/>
                    <a:pt x="0" y="3"/>
                  </a:cubicBezTo>
                  <a:cubicBezTo>
                    <a:pt x="0" y="4"/>
                    <a:pt x="1" y="6"/>
                    <a:pt x="1" y="6"/>
                  </a:cubicBezTo>
                  <a:cubicBezTo>
                    <a:pt x="2" y="6"/>
                    <a:pt x="3" y="4"/>
                    <a:pt x="3" y="3"/>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 name="Freeform 726"/>
            <p:cNvSpPr>
              <a:spLocks/>
            </p:cNvSpPr>
            <p:nvPr/>
          </p:nvSpPr>
          <p:spPr bwMode="auto">
            <a:xfrm>
              <a:off x="2485" y="2177"/>
              <a:ext cx="5" cy="10"/>
            </a:xfrm>
            <a:custGeom>
              <a:avLst/>
              <a:gdLst>
                <a:gd name="T0" fmla="*/ 1 w 3"/>
                <a:gd name="T1" fmla="*/ 1 h 6"/>
                <a:gd name="T2" fmla="*/ 0 w 3"/>
                <a:gd name="T3" fmla="*/ 4 h 6"/>
                <a:gd name="T4" fmla="*/ 2 w 3"/>
                <a:gd name="T5" fmla="*/ 6 h 6"/>
                <a:gd name="T6" fmla="*/ 2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4"/>
                  </a:cubicBezTo>
                  <a:cubicBezTo>
                    <a:pt x="0" y="5"/>
                    <a:pt x="1" y="6"/>
                    <a:pt x="2" y="6"/>
                  </a:cubicBezTo>
                  <a:cubicBezTo>
                    <a:pt x="2" y="6"/>
                    <a:pt x="3" y="5"/>
                    <a:pt x="2"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 name="Freeform 727"/>
            <p:cNvSpPr>
              <a:spLocks/>
            </p:cNvSpPr>
            <p:nvPr/>
          </p:nvSpPr>
          <p:spPr bwMode="auto">
            <a:xfrm>
              <a:off x="2507" y="2176"/>
              <a:ext cx="1" cy="6"/>
            </a:xfrm>
            <a:custGeom>
              <a:avLst/>
              <a:gdLst>
                <a:gd name="T0" fmla="*/ 0 w 1"/>
                <a:gd name="T1" fmla="*/ 0 h 4"/>
                <a:gd name="T2" fmla="*/ 0 w 1"/>
                <a:gd name="T3" fmla="*/ 2 h 4"/>
                <a:gd name="T4" fmla="*/ 1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0"/>
                    <a:pt x="0" y="1"/>
                    <a:pt x="0" y="2"/>
                  </a:cubicBezTo>
                  <a:cubicBezTo>
                    <a:pt x="0" y="3"/>
                    <a:pt x="0" y="4"/>
                    <a:pt x="1" y="4"/>
                  </a:cubicBezTo>
                  <a:cubicBezTo>
                    <a:pt x="1" y="4"/>
                    <a:pt x="1" y="3"/>
                    <a:pt x="1"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 name="Freeform 728"/>
            <p:cNvSpPr>
              <a:spLocks/>
            </p:cNvSpPr>
            <p:nvPr/>
          </p:nvSpPr>
          <p:spPr bwMode="auto">
            <a:xfrm>
              <a:off x="2216" y="1912"/>
              <a:ext cx="76" cy="116"/>
            </a:xfrm>
            <a:custGeom>
              <a:avLst/>
              <a:gdLst>
                <a:gd name="T0" fmla="*/ 0 w 46"/>
                <a:gd name="T1" fmla="*/ 64 h 71"/>
                <a:gd name="T2" fmla="*/ 1 w 46"/>
                <a:gd name="T3" fmla="*/ 64 h 71"/>
                <a:gd name="T4" fmla="*/ 8 w 46"/>
                <a:gd name="T5" fmla="*/ 56 h 71"/>
                <a:gd name="T6" fmla="*/ 25 w 46"/>
                <a:gd name="T7" fmla="*/ 71 h 71"/>
                <a:gd name="T8" fmla="*/ 46 w 46"/>
                <a:gd name="T9" fmla="*/ 50 h 71"/>
                <a:gd name="T10" fmla="*/ 17 w 46"/>
                <a:gd name="T11" fmla="*/ 26 h 71"/>
                <a:gd name="T12" fmla="*/ 35 w 46"/>
                <a:gd name="T13" fmla="*/ 1 h 71"/>
                <a:gd name="T14" fmla="*/ 34 w 46"/>
                <a:gd name="T15" fmla="*/ 0 h 71"/>
                <a:gd name="T16" fmla="*/ 16 w 46"/>
                <a:gd name="T17" fmla="*/ 25 h 71"/>
                <a:gd name="T18" fmla="*/ 46 w 46"/>
                <a:gd name="T19" fmla="*/ 49 h 71"/>
                <a:gd name="T20" fmla="*/ 25 w 46"/>
                <a:gd name="T21" fmla="*/ 70 h 71"/>
                <a:gd name="T22" fmla="*/ 7 w 46"/>
                <a:gd name="T23" fmla="*/ 55 h 71"/>
                <a:gd name="T24" fmla="*/ 0 w 46"/>
                <a:gd name="T2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1">
                  <a:moveTo>
                    <a:pt x="0" y="64"/>
                  </a:moveTo>
                  <a:cubicBezTo>
                    <a:pt x="1" y="64"/>
                    <a:pt x="1" y="64"/>
                    <a:pt x="1" y="64"/>
                  </a:cubicBezTo>
                  <a:cubicBezTo>
                    <a:pt x="3" y="62"/>
                    <a:pt x="5" y="59"/>
                    <a:pt x="8" y="56"/>
                  </a:cubicBezTo>
                  <a:cubicBezTo>
                    <a:pt x="14" y="61"/>
                    <a:pt x="20" y="66"/>
                    <a:pt x="25" y="71"/>
                  </a:cubicBezTo>
                  <a:cubicBezTo>
                    <a:pt x="32" y="64"/>
                    <a:pt x="39" y="57"/>
                    <a:pt x="46" y="50"/>
                  </a:cubicBezTo>
                  <a:cubicBezTo>
                    <a:pt x="38" y="41"/>
                    <a:pt x="28" y="33"/>
                    <a:pt x="17" y="26"/>
                  </a:cubicBezTo>
                  <a:cubicBezTo>
                    <a:pt x="23" y="17"/>
                    <a:pt x="29" y="9"/>
                    <a:pt x="35" y="1"/>
                  </a:cubicBezTo>
                  <a:cubicBezTo>
                    <a:pt x="34" y="1"/>
                    <a:pt x="34" y="1"/>
                    <a:pt x="34" y="0"/>
                  </a:cubicBezTo>
                  <a:cubicBezTo>
                    <a:pt x="28" y="9"/>
                    <a:pt x="22" y="17"/>
                    <a:pt x="16" y="25"/>
                  </a:cubicBezTo>
                  <a:cubicBezTo>
                    <a:pt x="27" y="33"/>
                    <a:pt x="37" y="41"/>
                    <a:pt x="46" y="49"/>
                  </a:cubicBezTo>
                  <a:cubicBezTo>
                    <a:pt x="39" y="56"/>
                    <a:pt x="32" y="63"/>
                    <a:pt x="25" y="70"/>
                  </a:cubicBezTo>
                  <a:cubicBezTo>
                    <a:pt x="20" y="65"/>
                    <a:pt x="14" y="60"/>
                    <a:pt x="7" y="55"/>
                  </a:cubicBezTo>
                  <a:cubicBezTo>
                    <a:pt x="5" y="58"/>
                    <a:pt x="3" y="61"/>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 name="Freeform 729"/>
            <p:cNvSpPr>
              <a:spLocks/>
            </p:cNvSpPr>
            <p:nvPr/>
          </p:nvSpPr>
          <p:spPr bwMode="auto">
            <a:xfrm>
              <a:off x="2267" y="1910"/>
              <a:ext cx="10" cy="7"/>
            </a:xfrm>
            <a:custGeom>
              <a:avLst/>
              <a:gdLst>
                <a:gd name="T0" fmla="*/ 3 w 6"/>
                <a:gd name="T1" fmla="*/ 3 h 4"/>
                <a:gd name="T2" fmla="*/ 6 w 6"/>
                <a:gd name="T3" fmla="*/ 3 h 4"/>
                <a:gd name="T4" fmla="*/ 4 w 6"/>
                <a:gd name="T5" fmla="*/ 1 h 4"/>
                <a:gd name="T6" fmla="*/ 1 w 6"/>
                <a:gd name="T7" fmla="*/ 0 h 4"/>
                <a:gd name="T8" fmla="*/ 3 w 6"/>
                <a:gd name="T9" fmla="*/ 3 h 4"/>
              </a:gdLst>
              <a:ahLst/>
              <a:cxnLst>
                <a:cxn ang="0">
                  <a:pos x="T0" y="T1"/>
                </a:cxn>
                <a:cxn ang="0">
                  <a:pos x="T2" y="T3"/>
                </a:cxn>
                <a:cxn ang="0">
                  <a:pos x="T4" y="T5"/>
                </a:cxn>
                <a:cxn ang="0">
                  <a:pos x="T6" y="T7"/>
                </a:cxn>
                <a:cxn ang="0">
                  <a:pos x="T8" y="T9"/>
                </a:cxn>
              </a:cxnLst>
              <a:rect l="0" t="0" r="r" b="b"/>
              <a:pathLst>
                <a:path w="6" h="4">
                  <a:moveTo>
                    <a:pt x="3" y="3"/>
                  </a:moveTo>
                  <a:cubicBezTo>
                    <a:pt x="4" y="4"/>
                    <a:pt x="5" y="4"/>
                    <a:pt x="6" y="3"/>
                  </a:cubicBezTo>
                  <a:cubicBezTo>
                    <a:pt x="6" y="3"/>
                    <a:pt x="5" y="2"/>
                    <a:pt x="4" y="1"/>
                  </a:cubicBezTo>
                  <a:cubicBezTo>
                    <a:pt x="3" y="0"/>
                    <a:pt x="1" y="0"/>
                    <a:pt x="1" y="0"/>
                  </a:cubicBezTo>
                  <a:cubicBezTo>
                    <a:pt x="0" y="1"/>
                    <a:pt x="1"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 name="Freeform 730"/>
            <p:cNvSpPr>
              <a:spLocks/>
            </p:cNvSpPr>
            <p:nvPr/>
          </p:nvSpPr>
          <p:spPr bwMode="auto">
            <a:xfrm>
              <a:off x="2239" y="1949"/>
              <a:ext cx="8" cy="7"/>
            </a:xfrm>
            <a:custGeom>
              <a:avLst/>
              <a:gdLst>
                <a:gd name="T0" fmla="*/ 2 w 5"/>
                <a:gd name="T1" fmla="*/ 3 h 4"/>
                <a:gd name="T2" fmla="*/ 5 w 5"/>
                <a:gd name="T3" fmla="*/ 4 h 4"/>
                <a:gd name="T4" fmla="*/ 3 w 5"/>
                <a:gd name="T5" fmla="*/ 1 h 4"/>
                <a:gd name="T6" fmla="*/ 0 w 5"/>
                <a:gd name="T7" fmla="*/ 1 h 4"/>
                <a:gd name="T8" fmla="*/ 2 w 5"/>
                <a:gd name="T9" fmla="*/ 3 h 4"/>
              </a:gdLst>
              <a:ahLst/>
              <a:cxnLst>
                <a:cxn ang="0">
                  <a:pos x="T0" y="T1"/>
                </a:cxn>
                <a:cxn ang="0">
                  <a:pos x="T2" y="T3"/>
                </a:cxn>
                <a:cxn ang="0">
                  <a:pos x="T4" y="T5"/>
                </a:cxn>
                <a:cxn ang="0">
                  <a:pos x="T6" y="T7"/>
                </a:cxn>
                <a:cxn ang="0">
                  <a:pos x="T8" y="T9"/>
                </a:cxn>
              </a:cxnLst>
              <a:rect l="0" t="0" r="r" b="b"/>
              <a:pathLst>
                <a:path w="5" h="4">
                  <a:moveTo>
                    <a:pt x="2" y="3"/>
                  </a:moveTo>
                  <a:cubicBezTo>
                    <a:pt x="3" y="4"/>
                    <a:pt x="4" y="4"/>
                    <a:pt x="5" y="4"/>
                  </a:cubicBezTo>
                  <a:cubicBezTo>
                    <a:pt x="5" y="3"/>
                    <a:pt x="4" y="2"/>
                    <a:pt x="3" y="1"/>
                  </a:cubicBezTo>
                  <a:cubicBezTo>
                    <a:pt x="2" y="1"/>
                    <a:pt x="1" y="0"/>
                    <a:pt x="0" y="1"/>
                  </a:cubicBezTo>
                  <a:cubicBezTo>
                    <a:pt x="0" y="1"/>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 name="Freeform 731"/>
            <p:cNvSpPr>
              <a:spLocks/>
            </p:cNvSpPr>
            <p:nvPr/>
          </p:nvSpPr>
          <p:spPr bwMode="auto">
            <a:xfrm>
              <a:off x="2215" y="2015"/>
              <a:ext cx="6" cy="5"/>
            </a:xfrm>
            <a:custGeom>
              <a:avLst/>
              <a:gdLst>
                <a:gd name="T0" fmla="*/ 1 w 4"/>
                <a:gd name="T1" fmla="*/ 2 h 3"/>
                <a:gd name="T2" fmla="*/ 3 w 4"/>
                <a:gd name="T3" fmla="*/ 2 h 3"/>
                <a:gd name="T4" fmla="*/ 2 w 4"/>
                <a:gd name="T5" fmla="*/ 0 h 3"/>
                <a:gd name="T6" fmla="*/ 0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3" y="3"/>
                    <a:pt x="3" y="2"/>
                  </a:cubicBezTo>
                  <a:cubicBezTo>
                    <a:pt x="4" y="2"/>
                    <a:pt x="3" y="1"/>
                    <a:pt x="2" y="0"/>
                  </a:cubicBezTo>
                  <a:cubicBezTo>
                    <a:pt x="2" y="0"/>
                    <a:pt x="1" y="0"/>
                    <a:pt x="0" y="0"/>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 name="Freeform 732"/>
            <p:cNvSpPr>
              <a:spLocks/>
            </p:cNvSpPr>
            <p:nvPr/>
          </p:nvSpPr>
          <p:spPr bwMode="auto">
            <a:xfrm>
              <a:off x="2288" y="1989"/>
              <a:ext cx="7" cy="8"/>
            </a:xfrm>
            <a:custGeom>
              <a:avLst/>
              <a:gdLst>
                <a:gd name="T0" fmla="*/ 1 w 4"/>
                <a:gd name="T1" fmla="*/ 3 h 5"/>
                <a:gd name="T2" fmla="*/ 4 w 4"/>
                <a:gd name="T3" fmla="*/ 4 h 5"/>
                <a:gd name="T4" fmla="*/ 3 w 4"/>
                <a:gd name="T5" fmla="*/ 2 h 5"/>
                <a:gd name="T6" fmla="*/ 0 w 4"/>
                <a:gd name="T7" fmla="*/ 1 h 5"/>
                <a:gd name="T8" fmla="*/ 1 w 4"/>
                <a:gd name="T9" fmla="*/ 3 h 5"/>
              </a:gdLst>
              <a:ahLst/>
              <a:cxnLst>
                <a:cxn ang="0">
                  <a:pos x="T0" y="T1"/>
                </a:cxn>
                <a:cxn ang="0">
                  <a:pos x="T2" y="T3"/>
                </a:cxn>
                <a:cxn ang="0">
                  <a:pos x="T4" y="T5"/>
                </a:cxn>
                <a:cxn ang="0">
                  <a:pos x="T6" y="T7"/>
                </a:cxn>
                <a:cxn ang="0">
                  <a:pos x="T8" y="T9"/>
                </a:cxn>
              </a:cxnLst>
              <a:rect l="0" t="0" r="r" b="b"/>
              <a:pathLst>
                <a:path w="4" h="5">
                  <a:moveTo>
                    <a:pt x="1" y="3"/>
                  </a:moveTo>
                  <a:cubicBezTo>
                    <a:pt x="2" y="4"/>
                    <a:pt x="3" y="5"/>
                    <a:pt x="4" y="4"/>
                  </a:cubicBezTo>
                  <a:cubicBezTo>
                    <a:pt x="4" y="4"/>
                    <a:pt x="4" y="2"/>
                    <a:pt x="3" y="2"/>
                  </a:cubicBezTo>
                  <a:cubicBezTo>
                    <a:pt x="2" y="0"/>
                    <a:pt x="1" y="0"/>
                    <a:pt x="0"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 name="Freeform 733"/>
            <p:cNvSpPr>
              <a:spLocks/>
            </p:cNvSpPr>
            <p:nvPr/>
          </p:nvSpPr>
          <p:spPr bwMode="auto">
            <a:xfrm>
              <a:off x="2254" y="2025"/>
              <a:ext cx="7" cy="6"/>
            </a:xfrm>
            <a:custGeom>
              <a:avLst/>
              <a:gdLst>
                <a:gd name="T0" fmla="*/ 1 w 4"/>
                <a:gd name="T1" fmla="*/ 3 h 4"/>
                <a:gd name="T2" fmla="*/ 3 w 4"/>
                <a:gd name="T3" fmla="*/ 3 h 4"/>
                <a:gd name="T4" fmla="*/ 3 w 4"/>
                <a:gd name="T5" fmla="*/ 1 h 4"/>
                <a:gd name="T6" fmla="*/ 0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2" y="3"/>
                    <a:pt x="3" y="4"/>
                    <a:pt x="3" y="3"/>
                  </a:cubicBezTo>
                  <a:cubicBezTo>
                    <a:pt x="4" y="3"/>
                    <a:pt x="4" y="2"/>
                    <a:pt x="3" y="1"/>
                  </a:cubicBezTo>
                  <a:cubicBezTo>
                    <a:pt x="2" y="0"/>
                    <a:pt x="1" y="0"/>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 name="Freeform 734"/>
            <p:cNvSpPr>
              <a:spLocks/>
            </p:cNvSpPr>
            <p:nvPr/>
          </p:nvSpPr>
          <p:spPr bwMode="auto">
            <a:xfrm>
              <a:off x="2226" y="2002"/>
              <a:ext cx="5" cy="3"/>
            </a:xfrm>
            <a:custGeom>
              <a:avLst/>
              <a:gdLst>
                <a:gd name="T0" fmla="*/ 1 w 3"/>
                <a:gd name="T1" fmla="*/ 1 h 2"/>
                <a:gd name="T2" fmla="*/ 3 w 3"/>
                <a:gd name="T3" fmla="*/ 2 h 2"/>
                <a:gd name="T4" fmla="*/ 2 w 3"/>
                <a:gd name="T5" fmla="*/ 0 h 2"/>
                <a:gd name="T6" fmla="*/ 0 w 3"/>
                <a:gd name="T7" fmla="*/ 0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2" y="2"/>
                    <a:pt x="3" y="2"/>
                    <a:pt x="3" y="2"/>
                  </a:cubicBezTo>
                  <a:cubicBezTo>
                    <a:pt x="3" y="1"/>
                    <a:pt x="3" y="1"/>
                    <a:pt x="2" y="0"/>
                  </a:cubicBezTo>
                  <a:cubicBezTo>
                    <a:pt x="2" y="0"/>
                    <a:pt x="1"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7" name="Freeform 735"/>
            <p:cNvSpPr>
              <a:spLocks/>
            </p:cNvSpPr>
            <p:nvPr/>
          </p:nvSpPr>
          <p:spPr bwMode="auto">
            <a:xfrm>
              <a:off x="2161" y="1500"/>
              <a:ext cx="689" cy="1080"/>
            </a:xfrm>
            <a:custGeom>
              <a:avLst/>
              <a:gdLst>
                <a:gd name="T0" fmla="*/ 371 w 420"/>
                <a:gd name="T1" fmla="*/ 658 h 659"/>
                <a:gd name="T2" fmla="*/ 372 w 420"/>
                <a:gd name="T3" fmla="*/ 659 h 659"/>
                <a:gd name="T4" fmla="*/ 382 w 420"/>
                <a:gd name="T5" fmla="*/ 301 h 659"/>
                <a:gd name="T6" fmla="*/ 331 w 420"/>
                <a:gd name="T7" fmla="*/ 319 h 659"/>
                <a:gd name="T8" fmla="*/ 129 w 420"/>
                <a:gd name="T9" fmla="*/ 82 h 659"/>
                <a:gd name="T10" fmla="*/ 147 w 420"/>
                <a:gd name="T11" fmla="*/ 49 h 659"/>
                <a:gd name="T12" fmla="*/ 0 w 420"/>
                <a:gd name="T13" fmla="*/ 0 h 659"/>
                <a:gd name="T14" fmla="*/ 0 w 420"/>
                <a:gd name="T15" fmla="*/ 1 h 659"/>
                <a:gd name="T16" fmla="*/ 141 w 420"/>
                <a:gd name="T17" fmla="*/ 48 h 659"/>
                <a:gd name="T18" fmla="*/ 124 w 420"/>
                <a:gd name="T19" fmla="*/ 81 h 659"/>
                <a:gd name="T20" fmla="*/ 331 w 420"/>
                <a:gd name="T21" fmla="*/ 324 h 659"/>
                <a:gd name="T22" fmla="*/ 382 w 420"/>
                <a:gd name="T23" fmla="*/ 306 h 659"/>
                <a:gd name="T24" fmla="*/ 371 w 420"/>
                <a:gd name="T25" fmla="*/ 65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659">
                  <a:moveTo>
                    <a:pt x="371" y="658"/>
                  </a:moveTo>
                  <a:cubicBezTo>
                    <a:pt x="372" y="658"/>
                    <a:pt x="372" y="659"/>
                    <a:pt x="372" y="659"/>
                  </a:cubicBezTo>
                  <a:cubicBezTo>
                    <a:pt x="415" y="545"/>
                    <a:pt x="420" y="416"/>
                    <a:pt x="382" y="301"/>
                  </a:cubicBezTo>
                  <a:cubicBezTo>
                    <a:pt x="365" y="307"/>
                    <a:pt x="348" y="313"/>
                    <a:pt x="331" y="319"/>
                  </a:cubicBezTo>
                  <a:cubicBezTo>
                    <a:pt x="299" y="222"/>
                    <a:pt x="233" y="135"/>
                    <a:pt x="129" y="82"/>
                  </a:cubicBezTo>
                  <a:cubicBezTo>
                    <a:pt x="135" y="71"/>
                    <a:pt x="141" y="60"/>
                    <a:pt x="147" y="49"/>
                  </a:cubicBezTo>
                  <a:cubicBezTo>
                    <a:pt x="104" y="27"/>
                    <a:pt x="55" y="10"/>
                    <a:pt x="0" y="0"/>
                  </a:cubicBezTo>
                  <a:cubicBezTo>
                    <a:pt x="0" y="1"/>
                    <a:pt x="0" y="1"/>
                    <a:pt x="0" y="1"/>
                  </a:cubicBezTo>
                  <a:cubicBezTo>
                    <a:pt x="53" y="11"/>
                    <a:pt x="100" y="27"/>
                    <a:pt x="141" y="48"/>
                  </a:cubicBezTo>
                  <a:cubicBezTo>
                    <a:pt x="135" y="59"/>
                    <a:pt x="130" y="70"/>
                    <a:pt x="124" y="81"/>
                  </a:cubicBezTo>
                  <a:cubicBezTo>
                    <a:pt x="232" y="135"/>
                    <a:pt x="300" y="224"/>
                    <a:pt x="331" y="324"/>
                  </a:cubicBezTo>
                  <a:cubicBezTo>
                    <a:pt x="348" y="318"/>
                    <a:pt x="365" y="312"/>
                    <a:pt x="382" y="306"/>
                  </a:cubicBezTo>
                  <a:cubicBezTo>
                    <a:pt x="418" y="420"/>
                    <a:pt x="413" y="546"/>
                    <a:pt x="371" y="6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8" name="Freeform 736"/>
            <p:cNvSpPr>
              <a:spLocks/>
            </p:cNvSpPr>
            <p:nvPr/>
          </p:nvSpPr>
          <p:spPr bwMode="auto">
            <a:xfrm>
              <a:off x="2759" y="2556"/>
              <a:ext cx="22" cy="47"/>
            </a:xfrm>
            <a:custGeom>
              <a:avLst/>
              <a:gdLst>
                <a:gd name="T0" fmla="*/ 12 w 13"/>
                <a:gd name="T1" fmla="*/ 1 h 29"/>
                <a:gd name="T2" fmla="*/ 3 w 13"/>
                <a:gd name="T3" fmla="*/ 13 h 29"/>
                <a:gd name="T4" fmla="*/ 2 w 13"/>
                <a:gd name="T5" fmla="*/ 28 h 29"/>
                <a:gd name="T6" fmla="*/ 10 w 13"/>
                <a:gd name="T7" fmla="*/ 16 h 29"/>
                <a:gd name="T8" fmla="*/ 12 w 13"/>
                <a:gd name="T9" fmla="*/ 1 h 29"/>
              </a:gdLst>
              <a:ahLst/>
              <a:cxnLst>
                <a:cxn ang="0">
                  <a:pos x="T0" y="T1"/>
                </a:cxn>
                <a:cxn ang="0">
                  <a:pos x="T2" y="T3"/>
                </a:cxn>
                <a:cxn ang="0">
                  <a:pos x="T4" y="T5"/>
                </a:cxn>
                <a:cxn ang="0">
                  <a:pos x="T6" y="T7"/>
                </a:cxn>
                <a:cxn ang="0">
                  <a:pos x="T8" y="T9"/>
                </a:cxn>
              </a:cxnLst>
              <a:rect l="0" t="0" r="r" b="b"/>
              <a:pathLst>
                <a:path w="13" h="29">
                  <a:moveTo>
                    <a:pt x="12" y="1"/>
                  </a:moveTo>
                  <a:cubicBezTo>
                    <a:pt x="10" y="0"/>
                    <a:pt x="6" y="6"/>
                    <a:pt x="3" y="13"/>
                  </a:cubicBezTo>
                  <a:cubicBezTo>
                    <a:pt x="1" y="20"/>
                    <a:pt x="0" y="27"/>
                    <a:pt x="2" y="28"/>
                  </a:cubicBezTo>
                  <a:cubicBezTo>
                    <a:pt x="3" y="29"/>
                    <a:pt x="7" y="23"/>
                    <a:pt x="10" y="16"/>
                  </a:cubicBezTo>
                  <a:cubicBezTo>
                    <a:pt x="13" y="8"/>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9" name="Freeform 737"/>
            <p:cNvSpPr>
              <a:spLocks/>
            </p:cNvSpPr>
            <p:nvPr/>
          </p:nvSpPr>
          <p:spPr bwMode="auto">
            <a:xfrm>
              <a:off x="2777" y="1977"/>
              <a:ext cx="22" cy="48"/>
            </a:xfrm>
            <a:custGeom>
              <a:avLst/>
              <a:gdLst>
                <a:gd name="T0" fmla="*/ 2 w 13"/>
                <a:gd name="T1" fmla="*/ 1 h 29"/>
                <a:gd name="T2" fmla="*/ 3 w 13"/>
                <a:gd name="T3" fmla="*/ 15 h 29"/>
                <a:gd name="T4" fmla="*/ 11 w 13"/>
                <a:gd name="T5" fmla="*/ 28 h 29"/>
                <a:gd name="T6" fmla="*/ 10 w 13"/>
                <a:gd name="T7" fmla="*/ 13 h 29"/>
                <a:gd name="T8" fmla="*/ 2 w 13"/>
                <a:gd name="T9" fmla="*/ 1 h 29"/>
              </a:gdLst>
              <a:ahLst/>
              <a:cxnLst>
                <a:cxn ang="0">
                  <a:pos x="T0" y="T1"/>
                </a:cxn>
                <a:cxn ang="0">
                  <a:pos x="T2" y="T3"/>
                </a:cxn>
                <a:cxn ang="0">
                  <a:pos x="T4" y="T5"/>
                </a:cxn>
                <a:cxn ang="0">
                  <a:pos x="T6" y="T7"/>
                </a:cxn>
                <a:cxn ang="0">
                  <a:pos x="T8" y="T9"/>
                </a:cxn>
              </a:cxnLst>
              <a:rect l="0" t="0" r="r" b="b"/>
              <a:pathLst>
                <a:path w="13" h="29">
                  <a:moveTo>
                    <a:pt x="2" y="1"/>
                  </a:moveTo>
                  <a:cubicBezTo>
                    <a:pt x="0" y="1"/>
                    <a:pt x="1" y="8"/>
                    <a:pt x="3" y="15"/>
                  </a:cubicBezTo>
                  <a:cubicBezTo>
                    <a:pt x="6" y="23"/>
                    <a:pt x="9" y="29"/>
                    <a:pt x="11" y="28"/>
                  </a:cubicBezTo>
                  <a:cubicBezTo>
                    <a:pt x="13" y="27"/>
                    <a:pt x="13" y="21"/>
                    <a:pt x="10" y="13"/>
                  </a:cubicBezTo>
                  <a:cubicBezTo>
                    <a:pt x="8" y="5"/>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0" name="Freeform 738"/>
            <p:cNvSpPr>
              <a:spLocks/>
            </p:cNvSpPr>
            <p:nvPr/>
          </p:nvSpPr>
          <p:spPr bwMode="auto">
            <a:xfrm>
              <a:off x="2139" y="1496"/>
              <a:ext cx="49" cy="14"/>
            </a:xfrm>
            <a:custGeom>
              <a:avLst/>
              <a:gdLst>
                <a:gd name="T0" fmla="*/ 0 w 30"/>
                <a:gd name="T1" fmla="*/ 2 h 9"/>
                <a:gd name="T2" fmla="*/ 14 w 30"/>
                <a:gd name="T3" fmla="*/ 7 h 9"/>
                <a:gd name="T4" fmla="*/ 29 w 30"/>
                <a:gd name="T5" fmla="*/ 7 h 9"/>
                <a:gd name="T6" fmla="*/ 15 w 30"/>
                <a:gd name="T7" fmla="*/ 1 h 9"/>
                <a:gd name="T8" fmla="*/ 0 w 30"/>
                <a:gd name="T9" fmla="*/ 2 h 9"/>
              </a:gdLst>
              <a:ahLst/>
              <a:cxnLst>
                <a:cxn ang="0">
                  <a:pos x="T0" y="T1"/>
                </a:cxn>
                <a:cxn ang="0">
                  <a:pos x="T2" y="T3"/>
                </a:cxn>
                <a:cxn ang="0">
                  <a:pos x="T4" y="T5"/>
                </a:cxn>
                <a:cxn ang="0">
                  <a:pos x="T6" y="T7"/>
                </a:cxn>
                <a:cxn ang="0">
                  <a:pos x="T8" y="T9"/>
                </a:cxn>
              </a:cxnLst>
              <a:rect l="0" t="0" r="r" b="b"/>
              <a:pathLst>
                <a:path w="30" h="9">
                  <a:moveTo>
                    <a:pt x="0" y="2"/>
                  </a:moveTo>
                  <a:cubicBezTo>
                    <a:pt x="0" y="3"/>
                    <a:pt x="6" y="6"/>
                    <a:pt x="14" y="7"/>
                  </a:cubicBezTo>
                  <a:cubicBezTo>
                    <a:pt x="22" y="9"/>
                    <a:pt x="29" y="9"/>
                    <a:pt x="29" y="7"/>
                  </a:cubicBezTo>
                  <a:cubicBezTo>
                    <a:pt x="30" y="6"/>
                    <a:pt x="24" y="3"/>
                    <a:pt x="15" y="1"/>
                  </a:cubicBezTo>
                  <a:cubicBezTo>
                    <a:pt x="7" y="0"/>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1" name="Freeform 739"/>
            <p:cNvSpPr>
              <a:spLocks/>
            </p:cNvSpPr>
            <p:nvPr/>
          </p:nvSpPr>
          <p:spPr bwMode="auto">
            <a:xfrm>
              <a:off x="2695" y="2008"/>
              <a:ext cx="20" cy="43"/>
            </a:xfrm>
            <a:custGeom>
              <a:avLst/>
              <a:gdLst>
                <a:gd name="T0" fmla="*/ 2 w 12"/>
                <a:gd name="T1" fmla="*/ 1 h 26"/>
                <a:gd name="T2" fmla="*/ 3 w 12"/>
                <a:gd name="T3" fmla="*/ 14 h 26"/>
                <a:gd name="T4" fmla="*/ 10 w 12"/>
                <a:gd name="T5" fmla="*/ 25 h 26"/>
                <a:gd name="T6" fmla="*/ 9 w 12"/>
                <a:gd name="T7" fmla="*/ 12 h 26"/>
                <a:gd name="T8" fmla="*/ 2 w 12"/>
                <a:gd name="T9" fmla="*/ 1 h 26"/>
              </a:gdLst>
              <a:ahLst/>
              <a:cxnLst>
                <a:cxn ang="0">
                  <a:pos x="T0" y="T1"/>
                </a:cxn>
                <a:cxn ang="0">
                  <a:pos x="T2" y="T3"/>
                </a:cxn>
                <a:cxn ang="0">
                  <a:pos x="T4" y="T5"/>
                </a:cxn>
                <a:cxn ang="0">
                  <a:pos x="T6" y="T7"/>
                </a:cxn>
                <a:cxn ang="0">
                  <a:pos x="T8" y="T9"/>
                </a:cxn>
              </a:cxnLst>
              <a:rect l="0" t="0" r="r" b="b"/>
              <a:pathLst>
                <a:path w="12" h="26">
                  <a:moveTo>
                    <a:pt x="2" y="1"/>
                  </a:moveTo>
                  <a:cubicBezTo>
                    <a:pt x="0" y="2"/>
                    <a:pt x="0" y="8"/>
                    <a:pt x="3" y="14"/>
                  </a:cubicBezTo>
                  <a:cubicBezTo>
                    <a:pt x="5" y="21"/>
                    <a:pt x="8" y="26"/>
                    <a:pt x="10" y="25"/>
                  </a:cubicBezTo>
                  <a:cubicBezTo>
                    <a:pt x="12" y="25"/>
                    <a:pt x="11" y="19"/>
                    <a:pt x="9" y="12"/>
                  </a:cubicBezTo>
                  <a:cubicBezTo>
                    <a:pt x="7" y="5"/>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2" name="Freeform 740"/>
            <p:cNvSpPr>
              <a:spLocks/>
            </p:cNvSpPr>
            <p:nvPr/>
          </p:nvSpPr>
          <p:spPr bwMode="auto">
            <a:xfrm>
              <a:off x="2343" y="1618"/>
              <a:ext cx="46" cy="28"/>
            </a:xfrm>
            <a:custGeom>
              <a:avLst/>
              <a:gdLst>
                <a:gd name="T0" fmla="*/ 0 w 28"/>
                <a:gd name="T1" fmla="*/ 2 h 17"/>
                <a:gd name="T2" fmla="*/ 12 w 28"/>
                <a:gd name="T3" fmla="*/ 12 h 17"/>
                <a:gd name="T4" fmla="*/ 27 w 28"/>
                <a:gd name="T5" fmla="*/ 15 h 17"/>
                <a:gd name="T6" fmla="*/ 15 w 28"/>
                <a:gd name="T7" fmla="*/ 5 h 17"/>
                <a:gd name="T8" fmla="*/ 0 w 28"/>
                <a:gd name="T9" fmla="*/ 2 h 17"/>
              </a:gdLst>
              <a:ahLst/>
              <a:cxnLst>
                <a:cxn ang="0">
                  <a:pos x="T0" y="T1"/>
                </a:cxn>
                <a:cxn ang="0">
                  <a:pos x="T2" y="T3"/>
                </a:cxn>
                <a:cxn ang="0">
                  <a:pos x="T4" y="T5"/>
                </a:cxn>
                <a:cxn ang="0">
                  <a:pos x="T6" y="T7"/>
                </a:cxn>
                <a:cxn ang="0">
                  <a:pos x="T8" y="T9"/>
                </a:cxn>
              </a:cxnLst>
              <a:rect l="0" t="0" r="r" b="b"/>
              <a:pathLst>
                <a:path w="28" h="17">
                  <a:moveTo>
                    <a:pt x="0" y="2"/>
                  </a:moveTo>
                  <a:cubicBezTo>
                    <a:pt x="0" y="4"/>
                    <a:pt x="5" y="8"/>
                    <a:pt x="12" y="12"/>
                  </a:cubicBezTo>
                  <a:cubicBezTo>
                    <a:pt x="19" y="15"/>
                    <a:pt x="26" y="17"/>
                    <a:pt x="27" y="15"/>
                  </a:cubicBezTo>
                  <a:cubicBezTo>
                    <a:pt x="28" y="13"/>
                    <a:pt x="23" y="9"/>
                    <a:pt x="15" y="5"/>
                  </a:cubicBezTo>
                  <a:cubicBezTo>
                    <a:pt x="8" y="2"/>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3" name="Freeform 741"/>
            <p:cNvSpPr>
              <a:spLocks/>
            </p:cNvSpPr>
            <p:nvPr/>
          </p:nvSpPr>
          <p:spPr bwMode="auto">
            <a:xfrm>
              <a:off x="2379" y="1571"/>
              <a:ext cx="31" cy="18"/>
            </a:xfrm>
            <a:custGeom>
              <a:avLst/>
              <a:gdLst>
                <a:gd name="T0" fmla="*/ 0 w 19"/>
                <a:gd name="T1" fmla="*/ 1 h 11"/>
                <a:gd name="T2" fmla="*/ 8 w 19"/>
                <a:gd name="T3" fmla="*/ 7 h 11"/>
                <a:gd name="T4" fmla="*/ 18 w 19"/>
                <a:gd name="T5" fmla="*/ 10 h 11"/>
                <a:gd name="T6" fmla="*/ 11 w 19"/>
                <a:gd name="T7" fmla="*/ 3 h 11"/>
                <a:gd name="T8" fmla="*/ 0 w 19"/>
                <a:gd name="T9" fmla="*/ 1 h 11"/>
              </a:gdLst>
              <a:ahLst/>
              <a:cxnLst>
                <a:cxn ang="0">
                  <a:pos x="T0" y="T1"/>
                </a:cxn>
                <a:cxn ang="0">
                  <a:pos x="T2" y="T3"/>
                </a:cxn>
                <a:cxn ang="0">
                  <a:pos x="T4" y="T5"/>
                </a:cxn>
                <a:cxn ang="0">
                  <a:pos x="T6" y="T7"/>
                </a:cxn>
                <a:cxn ang="0">
                  <a:pos x="T8" y="T9"/>
                </a:cxn>
              </a:cxnLst>
              <a:rect l="0" t="0" r="r" b="b"/>
              <a:pathLst>
                <a:path w="19" h="11">
                  <a:moveTo>
                    <a:pt x="0" y="1"/>
                  </a:moveTo>
                  <a:cubicBezTo>
                    <a:pt x="0" y="2"/>
                    <a:pt x="4" y="5"/>
                    <a:pt x="8" y="7"/>
                  </a:cubicBezTo>
                  <a:cubicBezTo>
                    <a:pt x="13" y="10"/>
                    <a:pt x="18" y="11"/>
                    <a:pt x="18" y="10"/>
                  </a:cubicBezTo>
                  <a:cubicBezTo>
                    <a:pt x="19" y="9"/>
                    <a:pt x="16" y="6"/>
                    <a:pt x="11" y="3"/>
                  </a:cubicBezTo>
                  <a:cubicBezTo>
                    <a:pt x="6"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4" name="Freeform 742"/>
            <p:cNvSpPr>
              <a:spLocks/>
            </p:cNvSpPr>
            <p:nvPr/>
          </p:nvSpPr>
          <p:spPr bwMode="auto">
            <a:xfrm>
              <a:off x="2290" y="1633"/>
              <a:ext cx="76" cy="131"/>
            </a:xfrm>
            <a:custGeom>
              <a:avLst/>
              <a:gdLst>
                <a:gd name="T0" fmla="*/ 2 w 46"/>
                <a:gd name="T1" fmla="*/ 80 h 80"/>
                <a:gd name="T2" fmla="*/ 46 w 46"/>
                <a:gd name="T3" fmla="*/ 1 h 80"/>
                <a:gd name="T4" fmla="*/ 43 w 46"/>
                <a:gd name="T5" fmla="*/ 0 h 80"/>
                <a:gd name="T6" fmla="*/ 0 w 46"/>
                <a:gd name="T7" fmla="*/ 79 h 80"/>
                <a:gd name="T8" fmla="*/ 2 w 46"/>
                <a:gd name="T9" fmla="*/ 80 h 80"/>
              </a:gdLst>
              <a:ahLst/>
              <a:cxnLst>
                <a:cxn ang="0">
                  <a:pos x="T0" y="T1"/>
                </a:cxn>
                <a:cxn ang="0">
                  <a:pos x="T2" y="T3"/>
                </a:cxn>
                <a:cxn ang="0">
                  <a:pos x="T4" y="T5"/>
                </a:cxn>
                <a:cxn ang="0">
                  <a:pos x="T6" y="T7"/>
                </a:cxn>
                <a:cxn ang="0">
                  <a:pos x="T8" y="T9"/>
                </a:cxn>
              </a:cxnLst>
              <a:rect l="0" t="0" r="r" b="b"/>
              <a:pathLst>
                <a:path w="46" h="80">
                  <a:moveTo>
                    <a:pt x="2" y="80"/>
                  </a:moveTo>
                  <a:cubicBezTo>
                    <a:pt x="17" y="54"/>
                    <a:pt x="31" y="28"/>
                    <a:pt x="46" y="1"/>
                  </a:cubicBezTo>
                  <a:cubicBezTo>
                    <a:pt x="45" y="1"/>
                    <a:pt x="44" y="0"/>
                    <a:pt x="43" y="0"/>
                  </a:cubicBezTo>
                  <a:cubicBezTo>
                    <a:pt x="29" y="26"/>
                    <a:pt x="15" y="53"/>
                    <a:pt x="0" y="79"/>
                  </a:cubicBezTo>
                  <a:cubicBezTo>
                    <a:pt x="1" y="80"/>
                    <a:pt x="1" y="80"/>
                    <a:pt x="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5" name="Freeform 743"/>
            <p:cNvSpPr>
              <a:spLocks/>
            </p:cNvSpPr>
            <p:nvPr/>
          </p:nvSpPr>
          <p:spPr bwMode="auto">
            <a:xfrm>
              <a:off x="2272" y="1753"/>
              <a:ext cx="39" cy="24"/>
            </a:xfrm>
            <a:custGeom>
              <a:avLst/>
              <a:gdLst>
                <a:gd name="T0" fmla="*/ 10 w 24"/>
                <a:gd name="T1" fmla="*/ 10 h 15"/>
                <a:gd name="T2" fmla="*/ 23 w 24"/>
                <a:gd name="T3" fmla="*/ 13 h 15"/>
                <a:gd name="T4" fmla="*/ 14 w 24"/>
                <a:gd name="T5" fmla="*/ 4 h 15"/>
                <a:gd name="T6" fmla="*/ 0 w 24"/>
                <a:gd name="T7" fmla="*/ 2 h 15"/>
                <a:gd name="T8" fmla="*/ 10 w 24"/>
                <a:gd name="T9" fmla="*/ 10 h 15"/>
              </a:gdLst>
              <a:ahLst/>
              <a:cxnLst>
                <a:cxn ang="0">
                  <a:pos x="T0" y="T1"/>
                </a:cxn>
                <a:cxn ang="0">
                  <a:pos x="T2" y="T3"/>
                </a:cxn>
                <a:cxn ang="0">
                  <a:pos x="T4" y="T5"/>
                </a:cxn>
                <a:cxn ang="0">
                  <a:pos x="T6" y="T7"/>
                </a:cxn>
                <a:cxn ang="0">
                  <a:pos x="T8" y="T9"/>
                </a:cxn>
              </a:cxnLst>
              <a:rect l="0" t="0" r="r" b="b"/>
              <a:pathLst>
                <a:path w="24" h="15">
                  <a:moveTo>
                    <a:pt x="10" y="10"/>
                  </a:moveTo>
                  <a:cubicBezTo>
                    <a:pt x="16" y="13"/>
                    <a:pt x="22" y="15"/>
                    <a:pt x="23" y="13"/>
                  </a:cubicBezTo>
                  <a:cubicBezTo>
                    <a:pt x="24" y="11"/>
                    <a:pt x="20" y="7"/>
                    <a:pt x="14" y="4"/>
                  </a:cubicBezTo>
                  <a:cubicBezTo>
                    <a:pt x="8" y="1"/>
                    <a:pt x="1" y="0"/>
                    <a:pt x="0" y="2"/>
                  </a:cubicBezTo>
                  <a:cubicBezTo>
                    <a:pt x="0" y="3"/>
                    <a:pt x="4" y="7"/>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6" name="Freeform 744"/>
            <p:cNvSpPr>
              <a:spLocks/>
            </p:cNvSpPr>
            <p:nvPr/>
          </p:nvSpPr>
          <p:spPr bwMode="auto">
            <a:xfrm>
              <a:off x="2846" y="2205"/>
              <a:ext cx="87" cy="406"/>
            </a:xfrm>
            <a:custGeom>
              <a:avLst/>
              <a:gdLst>
                <a:gd name="T0" fmla="*/ 0 w 53"/>
                <a:gd name="T1" fmla="*/ 248 h 248"/>
                <a:gd name="T2" fmla="*/ 1 w 53"/>
                <a:gd name="T3" fmla="*/ 248 h 248"/>
                <a:gd name="T4" fmla="*/ 39 w 53"/>
                <a:gd name="T5" fmla="*/ 65 h 248"/>
                <a:gd name="T6" fmla="*/ 53 w 53"/>
                <a:gd name="T7" fmla="*/ 3 h 248"/>
                <a:gd name="T8" fmla="*/ 53 w 53"/>
                <a:gd name="T9" fmla="*/ 0 h 248"/>
                <a:gd name="T10" fmla="*/ 38 w 53"/>
                <a:gd name="T11" fmla="*/ 64 h 248"/>
                <a:gd name="T12" fmla="*/ 0 w 53"/>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53" h="248">
                  <a:moveTo>
                    <a:pt x="0" y="248"/>
                  </a:moveTo>
                  <a:cubicBezTo>
                    <a:pt x="1" y="248"/>
                    <a:pt x="1" y="248"/>
                    <a:pt x="1" y="248"/>
                  </a:cubicBezTo>
                  <a:cubicBezTo>
                    <a:pt x="23" y="189"/>
                    <a:pt x="36" y="127"/>
                    <a:pt x="39" y="65"/>
                  </a:cubicBezTo>
                  <a:cubicBezTo>
                    <a:pt x="45" y="45"/>
                    <a:pt x="50" y="24"/>
                    <a:pt x="53" y="3"/>
                  </a:cubicBezTo>
                  <a:cubicBezTo>
                    <a:pt x="53" y="2"/>
                    <a:pt x="53" y="1"/>
                    <a:pt x="53" y="0"/>
                  </a:cubicBezTo>
                  <a:cubicBezTo>
                    <a:pt x="49" y="22"/>
                    <a:pt x="44" y="43"/>
                    <a:pt x="38" y="64"/>
                  </a:cubicBezTo>
                  <a:cubicBezTo>
                    <a:pt x="35" y="126"/>
                    <a:pt x="22" y="189"/>
                    <a:pt x="0"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7" name="Freeform 745"/>
            <p:cNvSpPr>
              <a:spLocks/>
            </p:cNvSpPr>
            <p:nvPr/>
          </p:nvSpPr>
          <p:spPr bwMode="auto">
            <a:xfrm>
              <a:off x="2428" y="2459"/>
              <a:ext cx="100" cy="166"/>
            </a:xfrm>
            <a:custGeom>
              <a:avLst/>
              <a:gdLst>
                <a:gd name="T0" fmla="*/ 0 w 61"/>
                <a:gd name="T1" fmla="*/ 94 h 101"/>
                <a:gd name="T2" fmla="*/ 9 w 61"/>
                <a:gd name="T3" fmla="*/ 101 h 101"/>
                <a:gd name="T4" fmla="*/ 61 w 61"/>
                <a:gd name="T5" fmla="*/ 1 h 101"/>
                <a:gd name="T6" fmla="*/ 60 w 61"/>
                <a:gd name="T7" fmla="*/ 0 h 101"/>
                <a:gd name="T8" fmla="*/ 9 w 61"/>
                <a:gd name="T9" fmla="*/ 98 h 101"/>
                <a:gd name="T10" fmla="*/ 1 w 61"/>
                <a:gd name="T11" fmla="*/ 92 h 101"/>
                <a:gd name="T12" fmla="*/ 0 w 61"/>
                <a:gd name="T13" fmla="*/ 94 h 101"/>
              </a:gdLst>
              <a:ahLst/>
              <a:cxnLst>
                <a:cxn ang="0">
                  <a:pos x="T0" y="T1"/>
                </a:cxn>
                <a:cxn ang="0">
                  <a:pos x="T2" y="T3"/>
                </a:cxn>
                <a:cxn ang="0">
                  <a:pos x="T4" y="T5"/>
                </a:cxn>
                <a:cxn ang="0">
                  <a:pos x="T6" y="T7"/>
                </a:cxn>
                <a:cxn ang="0">
                  <a:pos x="T8" y="T9"/>
                </a:cxn>
                <a:cxn ang="0">
                  <a:pos x="T10" y="T11"/>
                </a:cxn>
                <a:cxn ang="0">
                  <a:pos x="T12" y="T13"/>
                </a:cxn>
              </a:cxnLst>
              <a:rect l="0" t="0" r="r" b="b"/>
              <a:pathLst>
                <a:path w="61" h="101">
                  <a:moveTo>
                    <a:pt x="0" y="94"/>
                  </a:moveTo>
                  <a:cubicBezTo>
                    <a:pt x="3" y="96"/>
                    <a:pt x="6" y="98"/>
                    <a:pt x="9" y="101"/>
                  </a:cubicBezTo>
                  <a:cubicBezTo>
                    <a:pt x="31" y="70"/>
                    <a:pt x="49" y="37"/>
                    <a:pt x="61" y="1"/>
                  </a:cubicBezTo>
                  <a:cubicBezTo>
                    <a:pt x="61" y="1"/>
                    <a:pt x="60" y="1"/>
                    <a:pt x="60" y="0"/>
                  </a:cubicBezTo>
                  <a:cubicBezTo>
                    <a:pt x="48" y="36"/>
                    <a:pt x="31" y="69"/>
                    <a:pt x="9" y="98"/>
                  </a:cubicBezTo>
                  <a:cubicBezTo>
                    <a:pt x="7" y="96"/>
                    <a:pt x="4" y="94"/>
                    <a:pt x="1" y="92"/>
                  </a:cubicBezTo>
                  <a:cubicBezTo>
                    <a:pt x="1" y="93"/>
                    <a:pt x="0"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8" name="Freeform 746"/>
            <p:cNvSpPr>
              <a:spLocks/>
            </p:cNvSpPr>
            <p:nvPr/>
          </p:nvSpPr>
          <p:spPr bwMode="auto">
            <a:xfrm>
              <a:off x="2725" y="2344"/>
              <a:ext cx="77" cy="228"/>
            </a:xfrm>
            <a:custGeom>
              <a:avLst/>
              <a:gdLst>
                <a:gd name="T0" fmla="*/ 14 w 47"/>
                <a:gd name="T1" fmla="*/ 139 h 139"/>
                <a:gd name="T2" fmla="*/ 15 w 47"/>
                <a:gd name="T3" fmla="*/ 139 h 139"/>
                <a:gd name="T4" fmla="*/ 47 w 47"/>
                <a:gd name="T5" fmla="*/ 5 h 139"/>
                <a:gd name="T6" fmla="*/ 1 w 47"/>
                <a:gd name="T7" fmla="*/ 0 h 139"/>
                <a:gd name="T8" fmla="*/ 0 w 47"/>
                <a:gd name="T9" fmla="*/ 4 h 139"/>
                <a:gd name="T10" fmla="*/ 46 w 47"/>
                <a:gd name="T11" fmla="*/ 8 h 139"/>
                <a:gd name="T12" fmla="*/ 14 w 47"/>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47" h="139">
                  <a:moveTo>
                    <a:pt x="14" y="139"/>
                  </a:moveTo>
                  <a:cubicBezTo>
                    <a:pt x="15" y="139"/>
                    <a:pt x="15" y="139"/>
                    <a:pt x="15" y="139"/>
                  </a:cubicBezTo>
                  <a:cubicBezTo>
                    <a:pt x="32" y="96"/>
                    <a:pt x="42" y="50"/>
                    <a:pt x="47" y="5"/>
                  </a:cubicBezTo>
                  <a:cubicBezTo>
                    <a:pt x="32" y="3"/>
                    <a:pt x="16" y="2"/>
                    <a:pt x="1" y="0"/>
                  </a:cubicBezTo>
                  <a:cubicBezTo>
                    <a:pt x="0" y="1"/>
                    <a:pt x="0" y="2"/>
                    <a:pt x="0" y="4"/>
                  </a:cubicBezTo>
                  <a:cubicBezTo>
                    <a:pt x="15" y="5"/>
                    <a:pt x="30" y="7"/>
                    <a:pt x="46" y="8"/>
                  </a:cubicBezTo>
                  <a:cubicBezTo>
                    <a:pt x="41" y="53"/>
                    <a:pt x="30" y="97"/>
                    <a:pt x="14"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9" name="Freeform 747"/>
            <p:cNvSpPr>
              <a:spLocks/>
            </p:cNvSpPr>
            <p:nvPr/>
          </p:nvSpPr>
          <p:spPr bwMode="auto">
            <a:xfrm>
              <a:off x="2346" y="2167"/>
              <a:ext cx="70" cy="56"/>
            </a:xfrm>
            <a:custGeom>
              <a:avLst/>
              <a:gdLst>
                <a:gd name="T0" fmla="*/ 42 w 43"/>
                <a:gd name="T1" fmla="*/ 34 h 34"/>
                <a:gd name="T2" fmla="*/ 43 w 43"/>
                <a:gd name="T3" fmla="*/ 34 h 34"/>
                <a:gd name="T4" fmla="*/ 39 w 43"/>
                <a:gd name="T5" fmla="*/ 6 h 34"/>
                <a:gd name="T6" fmla="*/ 5 w 43"/>
                <a:gd name="T7" fmla="*/ 14 h 34"/>
                <a:gd name="T8" fmla="*/ 1 w 43"/>
                <a:gd name="T9" fmla="*/ 0 h 34"/>
                <a:gd name="T10" fmla="*/ 0 w 43"/>
                <a:gd name="T11" fmla="*/ 0 h 34"/>
                <a:gd name="T12" fmla="*/ 4 w 43"/>
                <a:gd name="T13" fmla="*/ 16 h 34"/>
                <a:gd name="T14" fmla="*/ 38 w 43"/>
                <a:gd name="T15" fmla="*/ 8 h 34"/>
                <a:gd name="T16" fmla="*/ 42 w 4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4">
                  <a:moveTo>
                    <a:pt x="42" y="34"/>
                  </a:moveTo>
                  <a:cubicBezTo>
                    <a:pt x="43" y="34"/>
                    <a:pt x="43" y="34"/>
                    <a:pt x="43" y="34"/>
                  </a:cubicBezTo>
                  <a:cubicBezTo>
                    <a:pt x="42" y="25"/>
                    <a:pt x="41" y="15"/>
                    <a:pt x="39" y="6"/>
                  </a:cubicBezTo>
                  <a:cubicBezTo>
                    <a:pt x="27" y="9"/>
                    <a:pt x="16" y="12"/>
                    <a:pt x="5" y="14"/>
                  </a:cubicBezTo>
                  <a:cubicBezTo>
                    <a:pt x="4" y="9"/>
                    <a:pt x="3" y="4"/>
                    <a:pt x="1" y="0"/>
                  </a:cubicBezTo>
                  <a:cubicBezTo>
                    <a:pt x="1" y="0"/>
                    <a:pt x="1" y="0"/>
                    <a:pt x="0" y="0"/>
                  </a:cubicBezTo>
                  <a:cubicBezTo>
                    <a:pt x="2" y="5"/>
                    <a:pt x="3" y="11"/>
                    <a:pt x="4" y="16"/>
                  </a:cubicBezTo>
                  <a:cubicBezTo>
                    <a:pt x="16" y="14"/>
                    <a:pt x="27" y="11"/>
                    <a:pt x="38" y="8"/>
                  </a:cubicBezTo>
                  <a:cubicBezTo>
                    <a:pt x="40" y="17"/>
                    <a:pt x="41" y="25"/>
                    <a:pt x="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0" name="Freeform 748"/>
            <p:cNvSpPr>
              <a:spLocks/>
            </p:cNvSpPr>
            <p:nvPr/>
          </p:nvSpPr>
          <p:spPr bwMode="auto">
            <a:xfrm>
              <a:off x="2454" y="2251"/>
              <a:ext cx="33" cy="185"/>
            </a:xfrm>
            <a:custGeom>
              <a:avLst/>
              <a:gdLst>
                <a:gd name="T0" fmla="*/ 2 w 20"/>
                <a:gd name="T1" fmla="*/ 110 h 113"/>
                <a:gd name="T2" fmla="*/ 10 w 20"/>
                <a:gd name="T3" fmla="*/ 113 h 113"/>
                <a:gd name="T4" fmla="*/ 11 w 20"/>
                <a:gd name="T5" fmla="*/ 111 h 113"/>
                <a:gd name="T6" fmla="*/ 4 w 20"/>
                <a:gd name="T7" fmla="*/ 109 h 113"/>
                <a:gd name="T8" fmla="*/ 19 w 20"/>
                <a:gd name="T9" fmla="*/ 0 h 113"/>
                <a:gd name="T10" fmla="*/ 0 w 20"/>
                <a:gd name="T11" fmla="*/ 1 h 113"/>
                <a:gd name="T12" fmla="*/ 0 w 20"/>
                <a:gd name="T13" fmla="*/ 3 h 113"/>
                <a:gd name="T14" fmla="*/ 18 w 20"/>
                <a:gd name="T15" fmla="*/ 2 h 113"/>
                <a:gd name="T16" fmla="*/ 2 w 20"/>
                <a:gd name="T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3">
                  <a:moveTo>
                    <a:pt x="2" y="110"/>
                  </a:moveTo>
                  <a:cubicBezTo>
                    <a:pt x="5" y="111"/>
                    <a:pt x="7" y="112"/>
                    <a:pt x="10" y="113"/>
                  </a:cubicBezTo>
                  <a:cubicBezTo>
                    <a:pt x="10" y="112"/>
                    <a:pt x="11" y="112"/>
                    <a:pt x="11" y="111"/>
                  </a:cubicBezTo>
                  <a:cubicBezTo>
                    <a:pt x="8" y="110"/>
                    <a:pt x="6" y="109"/>
                    <a:pt x="4" y="109"/>
                  </a:cubicBezTo>
                  <a:cubicBezTo>
                    <a:pt x="15" y="73"/>
                    <a:pt x="20" y="36"/>
                    <a:pt x="19" y="0"/>
                  </a:cubicBezTo>
                  <a:cubicBezTo>
                    <a:pt x="13" y="0"/>
                    <a:pt x="6" y="0"/>
                    <a:pt x="0" y="1"/>
                  </a:cubicBezTo>
                  <a:cubicBezTo>
                    <a:pt x="0" y="1"/>
                    <a:pt x="0" y="2"/>
                    <a:pt x="0" y="3"/>
                  </a:cubicBezTo>
                  <a:cubicBezTo>
                    <a:pt x="6" y="3"/>
                    <a:pt x="12" y="2"/>
                    <a:pt x="18" y="2"/>
                  </a:cubicBezTo>
                  <a:cubicBezTo>
                    <a:pt x="19" y="39"/>
                    <a:pt x="13" y="76"/>
                    <a:pt x="2"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1" name="Freeform 749"/>
            <p:cNvSpPr>
              <a:spLocks/>
            </p:cNvSpPr>
            <p:nvPr/>
          </p:nvSpPr>
          <p:spPr bwMode="auto">
            <a:xfrm>
              <a:off x="2622" y="2338"/>
              <a:ext cx="65" cy="260"/>
            </a:xfrm>
            <a:custGeom>
              <a:avLst/>
              <a:gdLst>
                <a:gd name="T0" fmla="*/ 4 w 40"/>
                <a:gd name="T1" fmla="*/ 158 h 159"/>
                <a:gd name="T2" fmla="*/ 4 w 40"/>
                <a:gd name="T3" fmla="*/ 159 h 159"/>
                <a:gd name="T4" fmla="*/ 40 w 40"/>
                <a:gd name="T5" fmla="*/ 57 h 159"/>
                <a:gd name="T6" fmla="*/ 1 w 40"/>
                <a:gd name="T7" fmla="*/ 48 h 159"/>
                <a:gd name="T8" fmla="*/ 9 w 40"/>
                <a:gd name="T9" fmla="*/ 0 h 159"/>
                <a:gd name="T10" fmla="*/ 8 w 40"/>
                <a:gd name="T11" fmla="*/ 0 h 159"/>
                <a:gd name="T12" fmla="*/ 0 w 40"/>
                <a:gd name="T13" fmla="*/ 51 h 159"/>
                <a:gd name="T14" fmla="*/ 38 w 40"/>
                <a:gd name="T15" fmla="*/ 60 h 159"/>
                <a:gd name="T16" fmla="*/ 4 w 40"/>
                <a:gd name="T17"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9">
                  <a:moveTo>
                    <a:pt x="4" y="158"/>
                  </a:moveTo>
                  <a:cubicBezTo>
                    <a:pt x="4" y="158"/>
                    <a:pt x="4" y="158"/>
                    <a:pt x="4" y="159"/>
                  </a:cubicBezTo>
                  <a:cubicBezTo>
                    <a:pt x="20" y="126"/>
                    <a:pt x="32" y="92"/>
                    <a:pt x="40" y="57"/>
                  </a:cubicBezTo>
                  <a:cubicBezTo>
                    <a:pt x="27" y="54"/>
                    <a:pt x="14" y="51"/>
                    <a:pt x="1" y="48"/>
                  </a:cubicBezTo>
                  <a:cubicBezTo>
                    <a:pt x="5" y="32"/>
                    <a:pt x="7" y="17"/>
                    <a:pt x="9" y="0"/>
                  </a:cubicBezTo>
                  <a:cubicBezTo>
                    <a:pt x="9" y="0"/>
                    <a:pt x="8" y="0"/>
                    <a:pt x="8" y="0"/>
                  </a:cubicBezTo>
                  <a:cubicBezTo>
                    <a:pt x="6" y="17"/>
                    <a:pt x="4" y="34"/>
                    <a:pt x="0" y="51"/>
                  </a:cubicBezTo>
                  <a:cubicBezTo>
                    <a:pt x="12" y="54"/>
                    <a:pt x="25" y="57"/>
                    <a:pt x="38" y="60"/>
                  </a:cubicBezTo>
                  <a:cubicBezTo>
                    <a:pt x="30" y="94"/>
                    <a:pt x="19" y="127"/>
                    <a:pt x="4"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2" name="Freeform 750"/>
            <p:cNvSpPr>
              <a:spLocks/>
            </p:cNvSpPr>
            <p:nvPr/>
          </p:nvSpPr>
          <p:spPr bwMode="auto">
            <a:xfrm>
              <a:off x="2569" y="2300"/>
              <a:ext cx="51" cy="138"/>
            </a:xfrm>
            <a:custGeom>
              <a:avLst/>
              <a:gdLst>
                <a:gd name="T0" fmla="*/ 0 w 31"/>
                <a:gd name="T1" fmla="*/ 81 h 84"/>
                <a:gd name="T2" fmla="*/ 8 w 31"/>
                <a:gd name="T3" fmla="*/ 84 h 84"/>
                <a:gd name="T4" fmla="*/ 8 w 31"/>
                <a:gd name="T5" fmla="*/ 82 h 84"/>
                <a:gd name="T6" fmla="*/ 1 w 31"/>
                <a:gd name="T7" fmla="*/ 80 h 84"/>
                <a:gd name="T8" fmla="*/ 13 w 31"/>
                <a:gd name="T9" fmla="*/ 2 h 84"/>
                <a:gd name="T10" fmla="*/ 31 w 31"/>
                <a:gd name="T11" fmla="*/ 2 h 84"/>
                <a:gd name="T12" fmla="*/ 31 w 31"/>
                <a:gd name="T13" fmla="*/ 0 h 84"/>
                <a:gd name="T14" fmla="*/ 13 w 31"/>
                <a:gd name="T15" fmla="*/ 0 h 84"/>
                <a:gd name="T16" fmla="*/ 0 w 31"/>
                <a:gd name="T1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4">
                  <a:moveTo>
                    <a:pt x="0" y="81"/>
                  </a:moveTo>
                  <a:cubicBezTo>
                    <a:pt x="2" y="82"/>
                    <a:pt x="5" y="83"/>
                    <a:pt x="8" y="84"/>
                  </a:cubicBezTo>
                  <a:cubicBezTo>
                    <a:pt x="8" y="83"/>
                    <a:pt x="8" y="82"/>
                    <a:pt x="8" y="82"/>
                  </a:cubicBezTo>
                  <a:cubicBezTo>
                    <a:pt x="6" y="81"/>
                    <a:pt x="3" y="80"/>
                    <a:pt x="1" y="80"/>
                  </a:cubicBezTo>
                  <a:cubicBezTo>
                    <a:pt x="8" y="54"/>
                    <a:pt x="12" y="28"/>
                    <a:pt x="13" y="2"/>
                  </a:cubicBezTo>
                  <a:cubicBezTo>
                    <a:pt x="19" y="2"/>
                    <a:pt x="25" y="2"/>
                    <a:pt x="31" y="2"/>
                  </a:cubicBezTo>
                  <a:cubicBezTo>
                    <a:pt x="31" y="2"/>
                    <a:pt x="31" y="1"/>
                    <a:pt x="31" y="0"/>
                  </a:cubicBezTo>
                  <a:cubicBezTo>
                    <a:pt x="25" y="0"/>
                    <a:pt x="19" y="0"/>
                    <a:pt x="13" y="0"/>
                  </a:cubicBezTo>
                  <a:cubicBezTo>
                    <a:pt x="11" y="27"/>
                    <a:pt x="7" y="55"/>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3" name="Freeform 751"/>
            <p:cNvSpPr>
              <a:spLocks/>
            </p:cNvSpPr>
            <p:nvPr/>
          </p:nvSpPr>
          <p:spPr bwMode="auto">
            <a:xfrm>
              <a:off x="2559" y="1496"/>
              <a:ext cx="397" cy="403"/>
            </a:xfrm>
            <a:custGeom>
              <a:avLst/>
              <a:gdLst>
                <a:gd name="T0" fmla="*/ 241 w 242"/>
                <a:gd name="T1" fmla="*/ 246 h 246"/>
                <a:gd name="T2" fmla="*/ 242 w 242"/>
                <a:gd name="T3" fmla="*/ 246 h 246"/>
                <a:gd name="T4" fmla="*/ 221 w 242"/>
                <a:gd name="T5" fmla="*/ 197 h 246"/>
                <a:gd name="T6" fmla="*/ 186 w 242"/>
                <a:gd name="T7" fmla="*/ 214 h 246"/>
                <a:gd name="T8" fmla="*/ 0 w 242"/>
                <a:gd name="T9" fmla="*/ 0 h 246"/>
                <a:gd name="T10" fmla="*/ 0 w 242"/>
                <a:gd name="T11" fmla="*/ 1 h 246"/>
                <a:gd name="T12" fmla="*/ 187 w 242"/>
                <a:gd name="T13" fmla="*/ 217 h 246"/>
                <a:gd name="T14" fmla="*/ 222 w 242"/>
                <a:gd name="T15" fmla="*/ 200 h 246"/>
                <a:gd name="T16" fmla="*/ 241 w 242"/>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46">
                  <a:moveTo>
                    <a:pt x="241" y="246"/>
                  </a:moveTo>
                  <a:cubicBezTo>
                    <a:pt x="242" y="246"/>
                    <a:pt x="242" y="246"/>
                    <a:pt x="242" y="246"/>
                  </a:cubicBezTo>
                  <a:cubicBezTo>
                    <a:pt x="236" y="229"/>
                    <a:pt x="229" y="213"/>
                    <a:pt x="221" y="197"/>
                  </a:cubicBezTo>
                  <a:cubicBezTo>
                    <a:pt x="210" y="203"/>
                    <a:pt x="198" y="209"/>
                    <a:pt x="186" y="214"/>
                  </a:cubicBezTo>
                  <a:cubicBezTo>
                    <a:pt x="147" y="130"/>
                    <a:pt x="85" y="56"/>
                    <a:pt x="0" y="0"/>
                  </a:cubicBezTo>
                  <a:cubicBezTo>
                    <a:pt x="0" y="0"/>
                    <a:pt x="0" y="1"/>
                    <a:pt x="0" y="1"/>
                  </a:cubicBezTo>
                  <a:cubicBezTo>
                    <a:pt x="86" y="57"/>
                    <a:pt x="148" y="132"/>
                    <a:pt x="187" y="217"/>
                  </a:cubicBezTo>
                  <a:cubicBezTo>
                    <a:pt x="199" y="212"/>
                    <a:pt x="210" y="206"/>
                    <a:pt x="222" y="200"/>
                  </a:cubicBezTo>
                  <a:cubicBezTo>
                    <a:pt x="229" y="215"/>
                    <a:pt x="235" y="231"/>
                    <a:pt x="24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4" name="Freeform 752"/>
            <p:cNvSpPr>
              <a:spLocks/>
            </p:cNvSpPr>
            <p:nvPr/>
          </p:nvSpPr>
          <p:spPr bwMode="auto">
            <a:xfrm>
              <a:off x="2162" y="1446"/>
              <a:ext cx="261" cy="92"/>
            </a:xfrm>
            <a:custGeom>
              <a:avLst/>
              <a:gdLst>
                <a:gd name="T0" fmla="*/ 132 w 159"/>
                <a:gd name="T1" fmla="*/ 56 h 56"/>
                <a:gd name="T2" fmla="*/ 159 w 159"/>
                <a:gd name="T3" fmla="*/ 2 h 56"/>
                <a:gd name="T4" fmla="*/ 156 w 159"/>
                <a:gd name="T5" fmla="*/ 0 h 56"/>
                <a:gd name="T6" fmla="*/ 130 w 159"/>
                <a:gd name="T7" fmla="*/ 54 h 56"/>
                <a:gd name="T8" fmla="*/ 4 w 159"/>
                <a:gd name="T9" fmla="*/ 15 h 56"/>
                <a:gd name="T10" fmla="*/ 0 w 159"/>
                <a:gd name="T11" fmla="*/ 34 h 56"/>
                <a:gd name="T12" fmla="*/ 4 w 159"/>
                <a:gd name="T13" fmla="*/ 35 h 56"/>
                <a:gd name="T14" fmla="*/ 7 w 159"/>
                <a:gd name="T15" fmla="*/ 17 h 56"/>
                <a:gd name="T16" fmla="*/ 132 w 159"/>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56">
                  <a:moveTo>
                    <a:pt x="132" y="56"/>
                  </a:moveTo>
                  <a:cubicBezTo>
                    <a:pt x="141" y="38"/>
                    <a:pt x="150" y="20"/>
                    <a:pt x="159" y="2"/>
                  </a:cubicBezTo>
                  <a:cubicBezTo>
                    <a:pt x="158" y="1"/>
                    <a:pt x="157" y="1"/>
                    <a:pt x="156" y="0"/>
                  </a:cubicBezTo>
                  <a:cubicBezTo>
                    <a:pt x="147" y="18"/>
                    <a:pt x="139" y="36"/>
                    <a:pt x="130" y="54"/>
                  </a:cubicBezTo>
                  <a:cubicBezTo>
                    <a:pt x="92" y="37"/>
                    <a:pt x="50" y="24"/>
                    <a:pt x="4" y="15"/>
                  </a:cubicBezTo>
                  <a:cubicBezTo>
                    <a:pt x="3" y="22"/>
                    <a:pt x="2" y="28"/>
                    <a:pt x="0" y="34"/>
                  </a:cubicBezTo>
                  <a:cubicBezTo>
                    <a:pt x="2" y="34"/>
                    <a:pt x="3" y="35"/>
                    <a:pt x="4" y="35"/>
                  </a:cubicBezTo>
                  <a:cubicBezTo>
                    <a:pt x="5" y="29"/>
                    <a:pt x="6" y="23"/>
                    <a:pt x="7" y="17"/>
                  </a:cubicBezTo>
                  <a:cubicBezTo>
                    <a:pt x="53" y="26"/>
                    <a:pt x="95" y="39"/>
                    <a:pt x="13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5" name="Freeform 753"/>
            <p:cNvSpPr>
              <a:spLocks/>
            </p:cNvSpPr>
            <p:nvPr/>
          </p:nvSpPr>
          <p:spPr bwMode="auto">
            <a:xfrm>
              <a:off x="2331" y="1777"/>
              <a:ext cx="102" cy="112"/>
            </a:xfrm>
            <a:custGeom>
              <a:avLst/>
              <a:gdLst>
                <a:gd name="T0" fmla="*/ 62 w 62"/>
                <a:gd name="T1" fmla="*/ 32 h 68"/>
                <a:gd name="T2" fmla="*/ 62 w 62"/>
                <a:gd name="T3" fmla="*/ 31 h 68"/>
                <a:gd name="T4" fmla="*/ 22 w 62"/>
                <a:gd name="T5" fmla="*/ 0 h 68"/>
                <a:gd name="T6" fmla="*/ 0 w 62"/>
                <a:gd name="T7" fmla="*/ 30 h 68"/>
                <a:gd name="T8" fmla="*/ 31 w 62"/>
                <a:gd name="T9" fmla="*/ 54 h 68"/>
                <a:gd name="T10" fmla="*/ 20 w 62"/>
                <a:gd name="T11" fmla="*/ 66 h 68"/>
                <a:gd name="T12" fmla="*/ 22 w 62"/>
                <a:gd name="T13" fmla="*/ 68 h 68"/>
                <a:gd name="T14" fmla="*/ 33 w 62"/>
                <a:gd name="T15" fmla="*/ 55 h 68"/>
                <a:gd name="T16" fmla="*/ 3 w 62"/>
                <a:gd name="T17" fmla="*/ 31 h 68"/>
                <a:gd name="T18" fmla="*/ 24 w 62"/>
                <a:gd name="T19" fmla="*/ 2 h 68"/>
                <a:gd name="T20" fmla="*/ 62 w 62"/>
                <a:gd name="T21"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8">
                  <a:moveTo>
                    <a:pt x="62" y="32"/>
                  </a:moveTo>
                  <a:cubicBezTo>
                    <a:pt x="62" y="31"/>
                    <a:pt x="62" y="31"/>
                    <a:pt x="62" y="31"/>
                  </a:cubicBezTo>
                  <a:cubicBezTo>
                    <a:pt x="50" y="20"/>
                    <a:pt x="37" y="9"/>
                    <a:pt x="22" y="0"/>
                  </a:cubicBezTo>
                  <a:cubicBezTo>
                    <a:pt x="15" y="10"/>
                    <a:pt x="7" y="20"/>
                    <a:pt x="0" y="30"/>
                  </a:cubicBezTo>
                  <a:cubicBezTo>
                    <a:pt x="11" y="38"/>
                    <a:pt x="21" y="45"/>
                    <a:pt x="31" y="54"/>
                  </a:cubicBezTo>
                  <a:cubicBezTo>
                    <a:pt x="27" y="58"/>
                    <a:pt x="24" y="62"/>
                    <a:pt x="20" y="66"/>
                  </a:cubicBezTo>
                  <a:cubicBezTo>
                    <a:pt x="21" y="66"/>
                    <a:pt x="21" y="67"/>
                    <a:pt x="22" y="68"/>
                  </a:cubicBezTo>
                  <a:cubicBezTo>
                    <a:pt x="26" y="63"/>
                    <a:pt x="30" y="59"/>
                    <a:pt x="33" y="55"/>
                  </a:cubicBezTo>
                  <a:cubicBezTo>
                    <a:pt x="24" y="46"/>
                    <a:pt x="14" y="39"/>
                    <a:pt x="3" y="31"/>
                  </a:cubicBezTo>
                  <a:cubicBezTo>
                    <a:pt x="10" y="22"/>
                    <a:pt x="17" y="12"/>
                    <a:pt x="24" y="2"/>
                  </a:cubicBezTo>
                  <a:cubicBezTo>
                    <a:pt x="38" y="11"/>
                    <a:pt x="50" y="21"/>
                    <a:pt x="6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6" name="Freeform 754"/>
            <p:cNvSpPr>
              <a:spLocks/>
            </p:cNvSpPr>
            <p:nvPr/>
          </p:nvSpPr>
          <p:spPr bwMode="auto">
            <a:xfrm>
              <a:off x="2203" y="1766"/>
              <a:ext cx="90" cy="44"/>
            </a:xfrm>
            <a:custGeom>
              <a:avLst/>
              <a:gdLst>
                <a:gd name="T0" fmla="*/ 41 w 55"/>
                <a:gd name="T1" fmla="*/ 27 h 27"/>
                <a:gd name="T2" fmla="*/ 55 w 55"/>
                <a:gd name="T3" fmla="*/ 1 h 27"/>
                <a:gd name="T4" fmla="*/ 53 w 55"/>
                <a:gd name="T5" fmla="*/ 0 h 27"/>
                <a:gd name="T6" fmla="*/ 39 w 55"/>
                <a:gd name="T7" fmla="*/ 25 h 27"/>
                <a:gd name="T8" fmla="*/ 11 w 55"/>
                <a:gd name="T9" fmla="*/ 13 h 27"/>
                <a:gd name="T10" fmla="*/ 10 w 55"/>
                <a:gd name="T11" fmla="*/ 17 h 27"/>
                <a:gd name="T12" fmla="*/ 0 w 55"/>
                <a:gd name="T13" fmla="*/ 16 h 27"/>
                <a:gd name="T14" fmla="*/ 1 w 55"/>
                <a:gd name="T15" fmla="*/ 17 h 27"/>
                <a:gd name="T16" fmla="*/ 11 w 55"/>
                <a:gd name="T17" fmla="*/ 19 h 27"/>
                <a:gd name="T18" fmla="*/ 13 w 55"/>
                <a:gd name="T19" fmla="*/ 14 h 27"/>
                <a:gd name="T20" fmla="*/ 41 w 55"/>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41" y="27"/>
                  </a:moveTo>
                  <a:cubicBezTo>
                    <a:pt x="46" y="18"/>
                    <a:pt x="51" y="10"/>
                    <a:pt x="55" y="1"/>
                  </a:cubicBezTo>
                  <a:cubicBezTo>
                    <a:pt x="55" y="1"/>
                    <a:pt x="54" y="0"/>
                    <a:pt x="53" y="0"/>
                  </a:cubicBezTo>
                  <a:cubicBezTo>
                    <a:pt x="49" y="9"/>
                    <a:pt x="44" y="17"/>
                    <a:pt x="39" y="25"/>
                  </a:cubicBezTo>
                  <a:cubicBezTo>
                    <a:pt x="30" y="21"/>
                    <a:pt x="21" y="17"/>
                    <a:pt x="11" y="13"/>
                  </a:cubicBezTo>
                  <a:cubicBezTo>
                    <a:pt x="11" y="15"/>
                    <a:pt x="10" y="16"/>
                    <a:pt x="10" y="17"/>
                  </a:cubicBezTo>
                  <a:cubicBezTo>
                    <a:pt x="7" y="17"/>
                    <a:pt x="3" y="16"/>
                    <a:pt x="0" y="16"/>
                  </a:cubicBezTo>
                  <a:cubicBezTo>
                    <a:pt x="0" y="16"/>
                    <a:pt x="1" y="16"/>
                    <a:pt x="1" y="17"/>
                  </a:cubicBezTo>
                  <a:cubicBezTo>
                    <a:pt x="4" y="17"/>
                    <a:pt x="8" y="18"/>
                    <a:pt x="11" y="19"/>
                  </a:cubicBezTo>
                  <a:cubicBezTo>
                    <a:pt x="12" y="17"/>
                    <a:pt x="12" y="16"/>
                    <a:pt x="13" y="14"/>
                  </a:cubicBezTo>
                  <a:cubicBezTo>
                    <a:pt x="23" y="18"/>
                    <a:pt x="32" y="23"/>
                    <a:pt x="4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7" name="Freeform 755"/>
            <p:cNvSpPr>
              <a:spLocks/>
            </p:cNvSpPr>
            <p:nvPr/>
          </p:nvSpPr>
          <p:spPr bwMode="auto">
            <a:xfrm>
              <a:off x="2643" y="1641"/>
              <a:ext cx="102" cy="159"/>
            </a:xfrm>
            <a:custGeom>
              <a:avLst/>
              <a:gdLst>
                <a:gd name="T0" fmla="*/ 62 w 62"/>
                <a:gd name="T1" fmla="*/ 97 h 97"/>
                <a:gd name="T2" fmla="*/ 62 w 62"/>
                <a:gd name="T3" fmla="*/ 97 h 97"/>
                <a:gd name="T4" fmla="*/ 3 w 62"/>
                <a:gd name="T5" fmla="*/ 21 h 97"/>
                <a:gd name="T6" fmla="*/ 23 w 62"/>
                <a:gd name="T7" fmla="*/ 2 h 97"/>
                <a:gd name="T8" fmla="*/ 21 w 62"/>
                <a:gd name="T9" fmla="*/ 0 h 97"/>
                <a:gd name="T10" fmla="*/ 0 w 62"/>
                <a:gd name="T11" fmla="*/ 19 h 97"/>
                <a:gd name="T12" fmla="*/ 62 w 6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62" h="97">
                  <a:moveTo>
                    <a:pt x="62" y="97"/>
                  </a:moveTo>
                  <a:cubicBezTo>
                    <a:pt x="62" y="97"/>
                    <a:pt x="62" y="97"/>
                    <a:pt x="62" y="97"/>
                  </a:cubicBezTo>
                  <a:cubicBezTo>
                    <a:pt x="45" y="70"/>
                    <a:pt x="26" y="45"/>
                    <a:pt x="3" y="21"/>
                  </a:cubicBezTo>
                  <a:cubicBezTo>
                    <a:pt x="10" y="15"/>
                    <a:pt x="16" y="9"/>
                    <a:pt x="23" y="2"/>
                  </a:cubicBezTo>
                  <a:cubicBezTo>
                    <a:pt x="22" y="2"/>
                    <a:pt x="21" y="1"/>
                    <a:pt x="21" y="0"/>
                  </a:cubicBezTo>
                  <a:cubicBezTo>
                    <a:pt x="14" y="7"/>
                    <a:pt x="7" y="13"/>
                    <a:pt x="0" y="19"/>
                  </a:cubicBezTo>
                  <a:cubicBezTo>
                    <a:pt x="24" y="43"/>
                    <a:pt x="44" y="70"/>
                    <a:pt x="6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8" name="Freeform 756"/>
            <p:cNvSpPr>
              <a:spLocks/>
            </p:cNvSpPr>
            <p:nvPr/>
          </p:nvSpPr>
          <p:spPr bwMode="auto">
            <a:xfrm>
              <a:off x="2590" y="1951"/>
              <a:ext cx="69" cy="48"/>
            </a:xfrm>
            <a:custGeom>
              <a:avLst/>
              <a:gdLst>
                <a:gd name="T0" fmla="*/ 14 w 42"/>
                <a:gd name="T1" fmla="*/ 29 h 29"/>
                <a:gd name="T2" fmla="*/ 42 w 42"/>
                <a:gd name="T3" fmla="*/ 16 h 29"/>
                <a:gd name="T4" fmla="*/ 41 w 42"/>
                <a:gd name="T5" fmla="*/ 14 h 29"/>
                <a:gd name="T6" fmla="*/ 14 w 42"/>
                <a:gd name="T7" fmla="*/ 27 h 29"/>
                <a:gd name="T8" fmla="*/ 1 w 42"/>
                <a:gd name="T9" fmla="*/ 0 h 29"/>
                <a:gd name="T10" fmla="*/ 0 w 42"/>
                <a:gd name="T11" fmla="*/ 0 h 29"/>
                <a:gd name="T12" fmla="*/ 14 w 4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42" h="29">
                  <a:moveTo>
                    <a:pt x="14" y="29"/>
                  </a:moveTo>
                  <a:cubicBezTo>
                    <a:pt x="23" y="25"/>
                    <a:pt x="32" y="20"/>
                    <a:pt x="42" y="16"/>
                  </a:cubicBezTo>
                  <a:cubicBezTo>
                    <a:pt x="41" y="15"/>
                    <a:pt x="41" y="15"/>
                    <a:pt x="41" y="14"/>
                  </a:cubicBezTo>
                  <a:cubicBezTo>
                    <a:pt x="32" y="18"/>
                    <a:pt x="23" y="22"/>
                    <a:pt x="14" y="27"/>
                  </a:cubicBezTo>
                  <a:cubicBezTo>
                    <a:pt x="10" y="18"/>
                    <a:pt x="5" y="8"/>
                    <a:pt x="1" y="0"/>
                  </a:cubicBezTo>
                  <a:cubicBezTo>
                    <a:pt x="0" y="0"/>
                    <a:pt x="0" y="0"/>
                    <a:pt x="0" y="0"/>
                  </a:cubicBezTo>
                  <a:cubicBezTo>
                    <a:pt x="5" y="9"/>
                    <a:pt x="10" y="1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9" name="Freeform 757"/>
            <p:cNvSpPr>
              <a:spLocks/>
            </p:cNvSpPr>
            <p:nvPr/>
          </p:nvSpPr>
          <p:spPr bwMode="auto">
            <a:xfrm>
              <a:off x="2128" y="1838"/>
              <a:ext cx="82" cy="100"/>
            </a:xfrm>
            <a:custGeom>
              <a:avLst/>
              <a:gdLst>
                <a:gd name="T0" fmla="*/ 38 w 50"/>
                <a:gd name="T1" fmla="*/ 61 h 61"/>
                <a:gd name="T2" fmla="*/ 39 w 50"/>
                <a:gd name="T3" fmla="*/ 60 h 61"/>
                <a:gd name="T4" fmla="*/ 2 w 50"/>
                <a:gd name="T5" fmla="*/ 46 h 61"/>
                <a:gd name="T6" fmla="*/ 17 w 50"/>
                <a:gd name="T7" fmla="*/ 1 h 61"/>
                <a:gd name="T8" fmla="*/ 50 w 50"/>
                <a:gd name="T9" fmla="*/ 13 h 61"/>
                <a:gd name="T10" fmla="*/ 50 w 50"/>
                <a:gd name="T11" fmla="*/ 13 h 61"/>
                <a:gd name="T12" fmla="*/ 15 w 50"/>
                <a:gd name="T13" fmla="*/ 0 h 61"/>
                <a:gd name="T14" fmla="*/ 0 w 50"/>
                <a:gd name="T15" fmla="*/ 46 h 61"/>
                <a:gd name="T16" fmla="*/ 38 w 50"/>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1">
                  <a:moveTo>
                    <a:pt x="38" y="61"/>
                  </a:moveTo>
                  <a:cubicBezTo>
                    <a:pt x="39" y="60"/>
                    <a:pt x="39" y="60"/>
                    <a:pt x="39" y="60"/>
                  </a:cubicBezTo>
                  <a:cubicBezTo>
                    <a:pt x="27" y="55"/>
                    <a:pt x="15" y="50"/>
                    <a:pt x="2" y="46"/>
                  </a:cubicBezTo>
                  <a:cubicBezTo>
                    <a:pt x="7" y="31"/>
                    <a:pt x="12" y="16"/>
                    <a:pt x="17" y="1"/>
                  </a:cubicBezTo>
                  <a:cubicBezTo>
                    <a:pt x="28" y="5"/>
                    <a:pt x="39" y="9"/>
                    <a:pt x="50" y="13"/>
                  </a:cubicBezTo>
                  <a:cubicBezTo>
                    <a:pt x="50" y="13"/>
                    <a:pt x="50" y="13"/>
                    <a:pt x="50" y="13"/>
                  </a:cubicBezTo>
                  <a:cubicBezTo>
                    <a:pt x="39" y="8"/>
                    <a:pt x="27" y="4"/>
                    <a:pt x="15" y="0"/>
                  </a:cubicBezTo>
                  <a:cubicBezTo>
                    <a:pt x="10" y="15"/>
                    <a:pt x="5" y="31"/>
                    <a:pt x="0" y="46"/>
                  </a:cubicBezTo>
                  <a:cubicBezTo>
                    <a:pt x="14" y="50"/>
                    <a:pt x="27" y="55"/>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0" name="Freeform 758"/>
            <p:cNvSpPr>
              <a:spLocks/>
            </p:cNvSpPr>
            <p:nvPr/>
          </p:nvSpPr>
          <p:spPr bwMode="auto">
            <a:xfrm>
              <a:off x="2262" y="2099"/>
              <a:ext cx="68" cy="142"/>
            </a:xfrm>
            <a:custGeom>
              <a:avLst/>
              <a:gdLst>
                <a:gd name="T0" fmla="*/ 30 w 41"/>
                <a:gd name="T1" fmla="*/ 87 h 87"/>
                <a:gd name="T2" fmla="*/ 41 w 41"/>
                <a:gd name="T3" fmla="*/ 85 h 87"/>
                <a:gd name="T4" fmla="*/ 41 w 41"/>
                <a:gd name="T5" fmla="*/ 84 h 87"/>
                <a:gd name="T6" fmla="*/ 31 w 41"/>
                <a:gd name="T7" fmla="*/ 86 h 87"/>
                <a:gd name="T8" fmla="*/ 0 w 41"/>
                <a:gd name="T9" fmla="*/ 0 h 87"/>
                <a:gd name="T10" fmla="*/ 0 w 41"/>
                <a:gd name="T11" fmla="*/ 0 h 87"/>
                <a:gd name="T12" fmla="*/ 30 w 41"/>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41" h="87">
                  <a:moveTo>
                    <a:pt x="30" y="87"/>
                  </a:moveTo>
                  <a:cubicBezTo>
                    <a:pt x="34" y="86"/>
                    <a:pt x="37" y="86"/>
                    <a:pt x="41" y="85"/>
                  </a:cubicBezTo>
                  <a:cubicBezTo>
                    <a:pt x="41" y="85"/>
                    <a:pt x="41" y="85"/>
                    <a:pt x="41" y="84"/>
                  </a:cubicBezTo>
                  <a:cubicBezTo>
                    <a:pt x="37" y="85"/>
                    <a:pt x="34" y="85"/>
                    <a:pt x="31" y="86"/>
                  </a:cubicBezTo>
                  <a:cubicBezTo>
                    <a:pt x="28" y="55"/>
                    <a:pt x="18" y="25"/>
                    <a:pt x="0" y="0"/>
                  </a:cubicBezTo>
                  <a:cubicBezTo>
                    <a:pt x="0" y="0"/>
                    <a:pt x="0" y="0"/>
                    <a:pt x="0" y="0"/>
                  </a:cubicBezTo>
                  <a:cubicBezTo>
                    <a:pt x="17" y="26"/>
                    <a:pt x="27" y="56"/>
                    <a:pt x="3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1" name="Freeform 759"/>
            <p:cNvSpPr>
              <a:spLocks/>
            </p:cNvSpPr>
            <p:nvPr/>
          </p:nvSpPr>
          <p:spPr bwMode="auto">
            <a:xfrm>
              <a:off x="2264" y="2554"/>
              <a:ext cx="98" cy="103"/>
            </a:xfrm>
            <a:custGeom>
              <a:avLst/>
              <a:gdLst>
                <a:gd name="T0" fmla="*/ 0 w 60"/>
                <a:gd name="T1" fmla="*/ 62 h 63"/>
                <a:gd name="T2" fmla="*/ 0 w 60"/>
                <a:gd name="T3" fmla="*/ 63 h 63"/>
                <a:gd name="T4" fmla="*/ 18 w 60"/>
                <a:gd name="T5" fmla="*/ 49 h 63"/>
                <a:gd name="T6" fmla="*/ 16 w 60"/>
                <a:gd name="T7" fmla="*/ 47 h 63"/>
                <a:gd name="T8" fmla="*/ 60 w 60"/>
                <a:gd name="T9" fmla="*/ 0 h 63"/>
                <a:gd name="T10" fmla="*/ 59 w 60"/>
                <a:gd name="T11" fmla="*/ 0 h 63"/>
                <a:gd name="T12" fmla="*/ 14 w 60"/>
                <a:gd name="T13" fmla="*/ 47 h 63"/>
                <a:gd name="T14" fmla="*/ 16 w 60"/>
                <a:gd name="T15" fmla="*/ 50 h 63"/>
                <a:gd name="T16" fmla="*/ 0 w 60"/>
                <a:gd name="T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0" y="62"/>
                  </a:moveTo>
                  <a:cubicBezTo>
                    <a:pt x="0" y="62"/>
                    <a:pt x="0" y="62"/>
                    <a:pt x="0" y="63"/>
                  </a:cubicBezTo>
                  <a:cubicBezTo>
                    <a:pt x="6" y="59"/>
                    <a:pt x="12" y="54"/>
                    <a:pt x="18" y="49"/>
                  </a:cubicBezTo>
                  <a:cubicBezTo>
                    <a:pt x="17" y="48"/>
                    <a:pt x="17" y="47"/>
                    <a:pt x="16" y="47"/>
                  </a:cubicBezTo>
                  <a:cubicBezTo>
                    <a:pt x="33" y="33"/>
                    <a:pt x="47" y="17"/>
                    <a:pt x="60" y="0"/>
                  </a:cubicBezTo>
                  <a:cubicBezTo>
                    <a:pt x="60" y="0"/>
                    <a:pt x="59" y="0"/>
                    <a:pt x="59" y="0"/>
                  </a:cubicBezTo>
                  <a:cubicBezTo>
                    <a:pt x="46" y="17"/>
                    <a:pt x="31" y="33"/>
                    <a:pt x="14" y="47"/>
                  </a:cubicBezTo>
                  <a:cubicBezTo>
                    <a:pt x="14" y="48"/>
                    <a:pt x="15" y="49"/>
                    <a:pt x="16" y="50"/>
                  </a:cubicBezTo>
                  <a:cubicBezTo>
                    <a:pt x="11" y="54"/>
                    <a:pt x="5" y="58"/>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2" name="Freeform 760"/>
            <p:cNvSpPr>
              <a:spLocks/>
            </p:cNvSpPr>
            <p:nvPr/>
          </p:nvSpPr>
          <p:spPr bwMode="auto">
            <a:xfrm>
              <a:off x="2512" y="2790"/>
              <a:ext cx="116" cy="98"/>
            </a:xfrm>
            <a:custGeom>
              <a:avLst/>
              <a:gdLst>
                <a:gd name="T0" fmla="*/ 2 w 71"/>
                <a:gd name="T1" fmla="*/ 43 h 60"/>
                <a:gd name="T2" fmla="*/ 16 w 71"/>
                <a:gd name="T3" fmla="*/ 60 h 60"/>
                <a:gd name="T4" fmla="*/ 71 w 71"/>
                <a:gd name="T5" fmla="*/ 1 h 60"/>
                <a:gd name="T6" fmla="*/ 70 w 71"/>
                <a:gd name="T7" fmla="*/ 0 h 60"/>
                <a:gd name="T8" fmla="*/ 19 w 71"/>
                <a:gd name="T9" fmla="*/ 56 h 60"/>
                <a:gd name="T10" fmla="*/ 6 w 71"/>
                <a:gd name="T11" fmla="*/ 42 h 60"/>
                <a:gd name="T12" fmla="*/ 21 w 71"/>
                <a:gd name="T13" fmla="*/ 27 h 60"/>
                <a:gd name="T14" fmla="*/ 3 w 71"/>
                <a:gd name="T15" fmla="*/ 8 h 60"/>
                <a:gd name="T16" fmla="*/ 0 w 71"/>
                <a:gd name="T17" fmla="*/ 11 h 60"/>
                <a:gd name="T18" fmla="*/ 18 w 71"/>
                <a:gd name="T19" fmla="*/ 29 h 60"/>
                <a:gd name="T20" fmla="*/ 2 w 71"/>
                <a:gd name="T21"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0">
                  <a:moveTo>
                    <a:pt x="2" y="43"/>
                  </a:moveTo>
                  <a:cubicBezTo>
                    <a:pt x="7" y="49"/>
                    <a:pt x="12" y="54"/>
                    <a:pt x="16" y="60"/>
                  </a:cubicBezTo>
                  <a:cubicBezTo>
                    <a:pt x="36" y="42"/>
                    <a:pt x="55" y="22"/>
                    <a:pt x="71" y="1"/>
                  </a:cubicBezTo>
                  <a:cubicBezTo>
                    <a:pt x="71" y="1"/>
                    <a:pt x="71" y="0"/>
                    <a:pt x="70" y="0"/>
                  </a:cubicBezTo>
                  <a:cubicBezTo>
                    <a:pt x="55" y="20"/>
                    <a:pt x="37" y="39"/>
                    <a:pt x="19" y="56"/>
                  </a:cubicBezTo>
                  <a:cubicBezTo>
                    <a:pt x="14" y="51"/>
                    <a:pt x="10" y="46"/>
                    <a:pt x="6" y="42"/>
                  </a:cubicBezTo>
                  <a:cubicBezTo>
                    <a:pt x="11" y="37"/>
                    <a:pt x="16" y="32"/>
                    <a:pt x="21" y="27"/>
                  </a:cubicBezTo>
                  <a:cubicBezTo>
                    <a:pt x="15" y="21"/>
                    <a:pt x="9" y="14"/>
                    <a:pt x="3" y="8"/>
                  </a:cubicBezTo>
                  <a:cubicBezTo>
                    <a:pt x="2" y="9"/>
                    <a:pt x="1" y="10"/>
                    <a:pt x="0" y="11"/>
                  </a:cubicBezTo>
                  <a:cubicBezTo>
                    <a:pt x="6" y="17"/>
                    <a:pt x="12" y="23"/>
                    <a:pt x="18" y="29"/>
                  </a:cubicBezTo>
                  <a:cubicBezTo>
                    <a:pt x="13" y="34"/>
                    <a:pt x="8" y="39"/>
                    <a:pt x="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3" name="Oval 2"/>
          <p:cNvSpPr/>
          <p:nvPr/>
        </p:nvSpPr>
        <p:spPr>
          <a:xfrm>
            <a:off x="1371600" y="2043091"/>
            <a:ext cx="3054609" cy="3050269"/>
          </a:xfrm>
          <a:prstGeom prst="ellipse">
            <a:avLst/>
          </a:prstGeom>
          <a:solidFill>
            <a:schemeClr val="bg1"/>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28067" t="10740" r="29808" b="22997"/>
          <a:stretch/>
        </p:blipFill>
        <p:spPr>
          <a:xfrm>
            <a:off x="1378591" y="2060848"/>
            <a:ext cx="3049853" cy="3024336"/>
          </a:xfrm>
          <a:custGeom>
            <a:avLst/>
            <a:gdLst>
              <a:gd name="connsiteX0" fmla="*/ 1793032 w 3586064"/>
              <a:gd name="connsiteY0" fmla="*/ 0 h 3586062"/>
              <a:gd name="connsiteX1" fmla="*/ 3586064 w 3586064"/>
              <a:gd name="connsiteY1" fmla="*/ 1793031 h 3586062"/>
              <a:gd name="connsiteX2" fmla="*/ 1793032 w 3586064"/>
              <a:gd name="connsiteY2" fmla="*/ 3586062 h 3586062"/>
              <a:gd name="connsiteX3" fmla="*/ 0 w 3586064"/>
              <a:gd name="connsiteY3" fmla="*/ 1793031 h 3586062"/>
              <a:gd name="connsiteX4" fmla="*/ 1793032 w 3586064"/>
              <a:gd name="connsiteY4" fmla="*/ 0 h 358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064" h="3586062">
                <a:moveTo>
                  <a:pt x="1793032" y="0"/>
                </a:moveTo>
                <a:cubicBezTo>
                  <a:pt x="2783296" y="0"/>
                  <a:pt x="3586064" y="802767"/>
                  <a:pt x="3586064" y="1793031"/>
                </a:cubicBezTo>
                <a:cubicBezTo>
                  <a:pt x="3586064" y="2783295"/>
                  <a:pt x="2783296" y="3586062"/>
                  <a:pt x="1793032" y="3586062"/>
                </a:cubicBezTo>
                <a:cubicBezTo>
                  <a:pt x="802768" y="3586062"/>
                  <a:pt x="0" y="2783295"/>
                  <a:pt x="0" y="1793031"/>
                </a:cubicBezTo>
                <a:cubicBezTo>
                  <a:pt x="0" y="802767"/>
                  <a:pt x="802768" y="0"/>
                  <a:pt x="1793032" y="0"/>
                </a:cubicBezTo>
                <a:close/>
              </a:path>
            </a:pathLst>
          </a:custGeom>
        </p:spPr>
      </p:pic>
      <p:sp>
        <p:nvSpPr>
          <p:cNvPr id="1024" name="TextBox 1023"/>
          <p:cNvSpPr txBox="1"/>
          <p:nvPr/>
        </p:nvSpPr>
        <p:spPr>
          <a:xfrm>
            <a:off x="3545621" y="885064"/>
            <a:ext cx="2040943" cy="584775"/>
          </a:xfrm>
          <a:prstGeom prst="rect">
            <a:avLst/>
          </a:prstGeom>
          <a:noFill/>
        </p:spPr>
        <p:txBody>
          <a:bodyPr wrap="none" rtlCol="0">
            <a:spAutoFit/>
          </a:bodyPr>
          <a:lstStyle/>
          <a:p>
            <a:r>
              <a:rPr lang="fa-IR" sz="3200" dirty="0" smtClean="0">
                <a:latin typeface="IRANSans" panose="02040503050201020203" pitchFamily="18" charset="-78"/>
                <a:cs typeface="IRANSans" panose="02040503050201020203" pitchFamily="18" charset="-78"/>
              </a:rPr>
              <a:t>به نام خدا</a:t>
            </a:r>
            <a:endParaRPr lang="en-US" sz="3200" dirty="0">
              <a:latin typeface="IRANSans" panose="02040503050201020203" pitchFamily="18" charset="-78"/>
              <a:cs typeface="IRANSans" panose="02040503050201020203" pitchFamily="18" charset="-78"/>
            </a:endParaRPr>
          </a:p>
        </p:txBody>
      </p:sp>
      <p:sp>
        <p:nvSpPr>
          <p:cNvPr id="1025" name="TextBox 1024"/>
          <p:cNvSpPr txBox="1"/>
          <p:nvPr/>
        </p:nvSpPr>
        <p:spPr>
          <a:xfrm>
            <a:off x="6509040" y="2744965"/>
            <a:ext cx="2246129" cy="523220"/>
          </a:xfrm>
          <a:prstGeom prst="rect">
            <a:avLst/>
          </a:prstGeom>
          <a:noFill/>
        </p:spPr>
        <p:txBody>
          <a:bodyPr wrap="none" rtlCol="0">
            <a:spAutoFit/>
          </a:bodyPr>
          <a:lstStyle/>
          <a:p>
            <a:pPr algn="r" rtl="1"/>
            <a:r>
              <a:rPr lang="fa-IR" sz="2800" dirty="0" smtClean="0">
                <a:latin typeface="IRANSans" panose="02040503050201020203" pitchFamily="18" charset="-78"/>
                <a:cs typeface="IRANSans" panose="02040503050201020203" pitchFamily="18" charset="-78"/>
              </a:rPr>
              <a:t>کیارش فاضل</a:t>
            </a:r>
            <a:endParaRPr lang="en-US" sz="2800" dirty="0">
              <a:latin typeface="IRANSans" panose="02040503050201020203" pitchFamily="18" charset="-78"/>
              <a:cs typeface="IRANSans" panose="02040503050201020203" pitchFamily="18" charset="-78"/>
            </a:endParaRPr>
          </a:p>
        </p:txBody>
      </p:sp>
      <p:sp>
        <p:nvSpPr>
          <p:cNvPr id="1027" name="TextBox 1026"/>
          <p:cNvSpPr txBox="1"/>
          <p:nvPr/>
        </p:nvSpPr>
        <p:spPr>
          <a:xfrm>
            <a:off x="6015477" y="3372465"/>
            <a:ext cx="2778325" cy="307777"/>
          </a:xfrm>
          <a:prstGeom prst="rect">
            <a:avLst/>
          </a:prstGeom>
          <a:noFill/>
        </p:spPr>
        <p:txBody>
          <a:bodyPr wrap="none" rtlCol="0">
            <a:spAutoFit/>
          </a:bodyPr>
          <a:lstStyle/>
          <a:p>
            <a:pPr algn="r" rtl="1"/>
            <a:r>
              <a:rPr lang="fa-IR" sz="1400" dirty="0" smtClean="0">
                <a:latin typeface="IRANSans" panose="02040503050201020203" pitchFamily="18" charset="-78"/>
                <a:cs typeface="IRANSans" panose="02040503050201020203" pitchFamily="18" charset="-78"/>
              </a:rPr>
              <a:t>تحلیلگر و معامله‌گر بازارهای مالی</a:t>
            </a:r>
          </a:p>
        </p:txBody>
      </p:sp>
      <p:sp>
        <p:nvSpPr>
          <p:cNvPr id="1028" name="TextBox 1027"/>
          <p:cNvSpPr txBox="1"/>
          <p:nvPr/>
        </p:nvSpPr>
        <p:spPr>
          <a:xfrm>
            <a:off x="5520150" y="3674365"/>
            <a:ext cx="3273652" cy="307777"/>
          </a:xfrm>
          <a:prstGeom prst="rect">
            <a:avLst/>
          </a:prstGeom>
          <a:noFill/>
        </p:spPr>
        <p:txBody>
          <a:bodyPr wrap="none" rtlCol="0">
            <a:spAutoFit/>
          </a:bodyPr>
          <a:lstStyle/>
          <a:p>
            <a:pPr algn="r" rtl="1"/>
            <a:r>
              <a:rPr lang="fa-IR" sz="1400" dirty="0" smtClean="0">
                <a:latin typeface="IRANSans" panose="02040503050201020203" pitchFamily="18" charset="-78"/>
                <a:cs typeface="IRANSans" panose="02040503050201020203" pitchFamily="18" charset="-78"/>
              </a:rPr>
              <a:t>کارشناس ارشد اقتصاد از دانشگاه تهران</a:t>
            </a:r>
            <a:endParaRPr lang="en-US" sz="1400" dirty="0">
              <a:latin typeface="IRANSans" panose="02040503050201020203" pitchFamily="18" charset="-78"/>
              <a:cs typeface="IRANSans" panose="02040503050201020203" pitchFamily="18" charset="-78"/>
            </a:endParaRPr>
          </a:p>
        </p:txBody>
      </p:sp>
      <p:sp>
        <p:nvSpPr>
          <p:cNvPr id="1029" name="TextBox 1028"/>
          <p:cNvSpPr txBox="1"/>
          <p:nvPr/>
        </p:nvSpPr>
        <p:spPr>
          <a:xfrm>
            <a:off x="4962305" y="4338458"/>
            <a:ext cx="3831497" cy="307777"/>
          </a:xfrm>
          <a:prstGeom prst="rect">
            <a:avLst/>
          </a:prstGeom>
          <a:noFill/>
        </p:spPr>
        <p:txBody>
          <a:bodyPr wrap="none" rtlCol="0">
            <a:spAutoFit/>
          </a:bodyPr>
          <a:lstStyle/>
          <a:p>
            <a:pPr algn="r" rtl="1"/>
            <a:r>
              <a:rPr lang="fa-IR" sz="1400" dirty="0" smtClean="0">
                <a:latin typeface="IRANSans" panose="02040503050201020203" pitchFamily="18" charset="-78"/>
                <a:cs typeface="IRANSans" panose="02040503050201020203" pitchFamily="18" charset="-78"/>
              </a:rPr>
              <a:t>مدرس آکادمی سرمایه‌گذاران موفق آسا سرمایه</a:t>
            </a:r>
            <a:endParaRPr lang="en-US" sz="1400" dirty="0">
              <a:latin typeface="IRANSans" panose="02040503050201020203" pitchFamily="18" charset="-78"/>
              <a:cs typeface="IRANSans" panose="02040503050201020203" pitchFamily="18" charset="-78"/>
            </a:endParaRPr>
          </a:p>
        </p:txBody>
      </p:sp>
      <p:sp>
        <p:nvSpPr>
          <p:cNvPr id="1030" name="TextBox 1029"/>
          <p:cNvSpPr txBox="1"/>
          <p:nvPr/>
        </p:nvSpPr>
        <p:spPr>
          <a:xfrm>
            <a:off x="5247638" y="4007043"/>
            <a:ext cx="3546164" cy="307777"/>
          </a:xfrm>
          <a:prstGeom prst="rect">
            <a:avLst/>
          </a:prstGeom>
          <a:noFill/>
        </p:spPr>
        <p:txBody>
          <a:bodyPr wrap="none" rtlCol="0">
            <a:spAutoFit/>
          </a:bodyPr>
          <a:lstStyle/>
          <a:p>
            <a:pPr algn="r" rtl="1"/>
            <a:r>
              <a:rPr lang="fa-IR" sz="1400" dirty="0" smtClean="0">
                <a:latin typeface="IRANSans" panose="02040503050201020203" pitchFamily="18" charset="-78"/>
                <a:cs typeface="IRANSans" panose="02040503050201020203" pitchFamily="18" charset="-78"/>
              </a:rPr>
              <a:t>مربی کلوپ سرمایه‌گذاران موفق آسا سرمایه</a:t>
            </a:r>
            <a:endParaRPr lang="en-US" sz="1400" dirty="0">
              <a:latin typeface="IRANSans" panose="02040503050201020203" pitchFamily="18" charset="-78"/>
              <a:cs typeface="IRANSans" panose="02040503050201020203" pitchFamily="18" charset="-78"/>
            </a:endParaRPr>
          </a:p>
        </p:txBody>
      </p:sp>
      <p:sp>
        <p:nvSpPr>
          <p:cNvPr id="1031" name="TextBox 1030"/>
          <p:cNvSpPr txBox="1"/>
          <p:nvPr/>
        </p:nvSpPr>
        <p:spPr>
          <a:xfrm>
            <a:off x="3897621" y="4634634"/>
            <a:ext cx="4900701" cy="307777"/>
          </a:xfrm>
          <a:prstGeom prst="rect">
            <a:avLst/>
          </a:prstGeom>
          <a:noFill/>
        </p:spPr>
        <p:txBody>
          <a:bodyPr wrap="none" rtlCol="0">
            <a:spAutoFit/>
          </a:bodyPr>
          <a:lstStyle/>
          <a:p>
            <a:pPr algn="r" rtl="1"/>
            <a:r>
              <a:rPr lang="fa-IR" sz="1400" dirty="0" smtClean="0">
                <a:latin typeface="IRANSans" panose="02040503050201020203" pitchFamily="18" charset="-78"/>
                <a:cs typeface="IRANSans" panose="02040503050201020203" pitchFamily="18" charset="-78"/>
              </a:rPr>
              <a:t>برگزار کننده دوره‌های جامع تحلیل تکنیکال در دانشگاه تهران</a:t>
            </a:r>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5242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27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5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669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84" y="1412964"/>
            <a:ext cx="7989989" cy="4032448"/>
          </a:xfrm>
          <a:prstGeom prst="rect">
            <a:avLst/>
          </a:prstGeom>
        </p:spPr>
      </p:pic>
    </p:spTree>
    <p:extLst>
      <p:ext uri="{BB962C8B-B14F-4D97-AF65-F5344CB8AC3E}">
        <p14:creationId xmlns:p14="http://schemas.microsoft.com/office/powerpoint/2010/main" val="3063827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962" y="1601554"/>
            <a:ext cx="7242634" cy="3655267"/>
          </a:xfrm>
          <a:prstGeom prst="rect">
            <a:avLst/>
          </a:prstGeom>
        </p:spPr>
      </p:pic>
    </p:spTree>
    <p:extLst>
      <p:ext uri="{BB962C8B-B14F-4D97-AF65-F5344CB8AC3E}">
        <p14:creationId xmlns:p14="http://schemas.microsoft.com/office/powerpoint/2010/main" val="2716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Extension </a:t>
            </a:r>
            <a:r>
              <a:rPr lang="en-US" sz="2400" b="1" dirty="0" err="1" smtClean="0">
                <a:latin typeface="IRANSans" panose="02040503050201020203" pitchFamily="18" charset="-78"/>
                <a:cs typeface="IRANSans" panose="02040503050201020203" pitchFamily="18" charset="-78"/>
              </a:rPr>
              <a:t>fibo</a:t>
            </a:r>
            <a:r>
              <a:rPr lang="en-US" sz="2400" b="1" dirty="0" smtClean="0">
                <a:latin typeface="IRANSans" panose="02040503050201020203" pitchFamily="18" charset="-78"/>
                <a:cs typeface="IRANSans" panose="02040503050201020203" pitchFamily="18" charset="-78"/>
              </a:rPr>
              <a:t>      </a:t>
            </a:r>
            <a:r>
              <a:rPr lang="fa-IR" sz="2400" b="1" dirty="0" smtClean="0">
                <a:latin typeface="IRANSans" panose="02040503050201020203" pitchFamily="18" charset="-78"/>
                <a:cs typeface="IRANSans" panose="02040503050201020203" pitchFamily="18" charset="-78"/>
              </a:rPr>
              <a:t>فیبو </a:t>
            </a:r>
            <a:r>
              <a:rPr lang="fa-IR" sz="2400" b="1" dirty="0">
                <a:latin typeface="IRANSans" panose="02040503050201020203" pitchFamily="18" charset="-78"/>
                <a:cs typeface="IRANSans" panose="02040503050201020203" pitchFamily="18" charset="-78"/>
              </a:rPr>
              <a:t>قیمتی گسترش </a:t>
            </a:r>
            <a:r>
              <a:rPr lang="fa-IR" sz="2400" b="1" dirty="0" smtClean="0">
                <a:latin typeface="IRANSans" panose="02040503050201020203" pitchFamily="18" charset="-78"/>
                <a:cs typeface="IRANSans" panose="02040503050201020203" pitchFamily="18" charset="-78"/>
              </a:rPr>
              <a:t>دهنده </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ابزاریست که نقاط گسترش یافته بیش از 100% یک موج را نشان میدهد</a:t>
            </a:r>
          </a:p>
          <a:p>
            <a:pPr algn="r" rtl="1"/>
            <a:endParaRPr lang="en-US"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اگر</a:t>
            </a:r>
            <a:r>
              <a:rPr lang="en-US" sz="1400" dirty="0" smtClean="0">
                <a:latin typeface="IRANSans" panose="02040503050201020203" pitchFamily="18" charset="-78"/>
                <a:cs typeface="IRANSans" panose="02040503050201020203" pitchFamily="18" charset="-78"/>
              </a:rPr>
              <a:t> </a:t>
            </a:r>
            <a:r>
              <a:rPr lang="fa-IR" sz="1400" dirty="0" smtClean="0">
                <a:latin typeface="IRANSans" panose="02040503050201020203" pitchFamily="18" charset="-78"/>
                <a:cs typeface="IRANSans" panose="02040503050201020203" pitchFamily="18" charset="-78"/>
              </a:rPr>
              <a:t>قیمت </a:t>
            </a:r>
            <a:r>
              <a:rPr lang="fa-IR" sz="1400" dirty="0">
                <a:latin typeface="IRANSans" panose="02040503050201020203" pitchFamily="18" charset="-78"/>
                <a:cs typeface="IRANSans" panose="02040503050201020203" pitchFamily="18" charset="-78"/>
              </a:rPr>
              <a:t>از 100% فیبو گذر کرد</a:t>
            </a:r>
            <a:r>
              <a:rPr lang="fa-IR" sz="1400" dirty="0" smtClean="0">
                <a:latin typeface="IRANSans" panose="02040503050201020203" pitchFamily="18" charset="-78"/>
                <a:cs typeface="IRANSans" panose="02040503050201020203" pitchFamily="18" charset="-78"/>
              </a:rPr>
              <a:t> برای به دست آوردن اهداف بعدی قیمت استفاده میشود</a:t>
            </a:r>
          </a:p>
        </p:txBody>
      </p:sp>
    </p:spTree>
    <p:extLst>
      <p:ext uri="{BB962C8B-B14F-4D97-AF65-F5344CB8AC3E}">
        <p14:creationId xmlns:p14="http://schemas.microsoft.com/office/powerpoint/2010/main" val="273710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340956"/>
            <a:ext cx="8275347" cy="4176464"/>
          </a:xfrm>
          <a:prstGeom prst="rect">
            <a:avLst/>
          </a:prstGeom>
        </p:spPr>
      </p:pic>
    </p:spTree>
    <p:extLst>
      <p:ext uri="{BB962C8B-B14F-4D97-AF65-F5344CB8AC3E}">
        <p14:creationId xmlns:p14="http://schemas.microsoft.com/office/powerpoint/2010/main" val="3675146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83" y="1319798"/>
            <a:ext cx="8359191" cy="4218779"/>
          </a:xfrm>
          <a:prstGeom prst="rect">
            <a:avLst/>
          </a:prstGeom>
        </p:spPr>
      </p:pic>
    </p:spTree>
    <p:extLst>
      <p:ext uri="{BB962C8B-B14F-4D97-AF65-F5344CB8AC3E}">
        <p14:creationId xmlns:p14="http://schemas.microsoft.com/office/powerpoint/2010/main" val="3228238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Projection </a:t>
            </a:r>
            <a:r>
              <a:rPr lang="en-US" sz="2400" b="1" dirty="0" err="1">
                <a:latin typeface="IRANSans" panose="02040503050201020203" pitchFamily="18" charset="-78"/>
                <a:cs typeface="IRANSans" panose="02040503050201020203" pitchFamily="18" charset="-78"/>
              </a:rPr>
              <a:t>fibo</a:t>
            </a:r>
            <a:r>
              <a:rPr lang="en-US" sz="2400" b="1" dirty="0">
                <a:latin typeface="IRANSans" panose="02040503050201020203" pitchFamily="18" charset="-78"/>
                <a:cs typeface="IRANSans" panose="02040503050201020203" pitchFamily="18" charset="-78"/>
              </a:rPr>
              <a:t>    </a:t>
            </a:r>
            <a:r>
              <a:rPr lang="en-US" sz="2400" b="1" dirty="0" smtClean="0">
                <a:latin typeface="IRANSans" panose="02040503050201020203" pitchFamily="18" charset="-78"/>
                <a:cs typeface="IRANSans" panose="02040503050201020203" pitchFamily="18" charset="-78"/>
              </a:rPr>
              <a:t>  </a:t>
            </a:r>
            <a:r>
              <a:rPr lang="fa-IR" sz="2400" b="1" dirty="0" smtClean="0">
                <a:latin typeface="IRANSans" panose="02040503050201020203" pitchFamily="18" charset="-78"/>
                <a:cs typeface="IRANSans" panose="02040503050201020203" pitchFamily="18" charset="-78"/>
              </a:rPr>
              <a:t>فیبو </a:t>
            </a:r>
            <a:r>
              <a:rPr lang="fa-IR" sz="2400" b="1" dirty="0">
                <a:latin typeface="IRANSans" panose="02040503050201020203" pitchFamily="18" charset="-78"/>
                <a:cs typeface="IRANSans" panose="02040503050201020203" pitchFamily="18" charset="-78"/>
              </a:rPr>
              <a:t>قیمتی پروجکشن </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زمانی که سهم روندی میگرد و سپس اصلاح انجام میدهد و ما متصور شویم که اصلاح به پایان رسیده برای یافتن اهداف قیمتی در راستای روند قبلی از این ابزار استفاده میکنیم</a:t>
            </a:r>
            <a:endParaRPr lang="en-US" sz="1400" dirty="0" smtClean="0">
              <a:latin typeface="IRANSans" panose="02040503050201020203" pitchFamily="18" charset="-78"/>
              <a:cs typeface="IRANSans" panose="02040503050201020203" pitchFamily="18" charset="-78"/>
            </a:endParaRPr>
          </a:p>
          <a:p>
            <a:pPr algn="r" rtl="1"/>
            <a:endParaRPr lang="en-US"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 این ابزار یک فیبو 3 نقطه ایست</a:t>
            </a:r>
            <a:endParaRPr lang="en-US"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794509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1" y="1327958"/>
            <a:ext cx="8326856" cy="4202460"/>
          </a:xfrm>
          <a:prstGeom prst="rect">
            <a:avLst/>
          </a:prstGeom>
        </p:spPr>
      </p:pic>
    </p:spTree>
    <p:extLst>
      <p:ext uri="{BB962C8B-B14F-4D97-AF65-F5344CB8AC3E}">
        <p14:creationId xmlns:p14="http://schemas.microsoft.com/office/powerpoint/2010/main" val="1494079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61569" y="1426856"/>
            <a:ext cx="2545515" cy="490904"/>
          </a:xfrm>
          <a:prstGeom prst="rect">
            <a:avLst/>
          </a:prstGeom>
          <a:noFill/>
        </p:spPr>
        <p:txBody>
          <a:bodyPr wrap="square" rtlCol="0">
            <a:spAutoFit/>
          </a:bodyPr>
          <a:lstStyle/>
          <a:p>
            <a:pPr algn="r" rtl="1">
              <a:lnSpc>
                <a:spcPct val="90000"/>
              </a:lnSpc>
            </a:pPr>
            <a:r>
              <a:rPr lang="fa-IR" sz="2800" b="1" dirty="0">
                <a:latin typeface="IRANSans" panose="02040503050201020203" pitchFamily="18" charset="-78"/>
                <a:cs typeface="IRANSans" panose="02040503050201020203" pitchFamily="18" charset="-78"/>
              </a:rPr>
              <a:t>فیبوناچی</a:t>
            </a:r>
            <a:endParaRPr lang="en-US" sz="2700" spc="23" dirty="0">
              <a:latin typeface="+mj-lt"/>
            </a:endParaRPr>
          </a:p>
        </p:txBody>
      </p:sp>
      <p:pic>
        <p:nvPicPr>
          <p:cNvPr id="10" name="Picture Placeholder 2"/>
          <p:cNvPicPr>
            <a:picLocks noChangeAspect="1"/>
          </p:cNvPicPr>
          <p:nvPr/>
        </p:nvPicPr>
        <p:blipFill rotWithShape="1">
          <a:blip r:embed="rId4" cstate="print">
            <a:extLst>
              <a:ext uri="{28A0092B-C50C-407E-A947-70E740481C1C}">
                <a14:useLocalDpi xmlns:a14="http://schemas.microsoft.com/office/drawing/2010/main" val="0"/>
              </a:ext>
            </a:extLst>
          </a:blip>
          <a:srcRect l="57094" t="396" r="4138" b="394"/>
          <a:stretch/>
        </p:blipFill>
        <p:spPr>
          <a:xfrm>
            <a:off x="-49570" y="1431885"/>
            <a:ext cx="2178876" cy="4157355"/>
          </a:xfrm>
          <a:custGeom>
            <a:avLst/>
            <a:gdLst>
              <a:gd name="connsiteX0" fmla="*/ 1544782 w 4987637"/>
              <a:gd name="connsiteY0" fmla="*/ 0 h 6858001"/>
              <a:gd name="connsiteX1" fmla="*/ 2970883 w 4987637"/>
              <a:gd name="connsiteY1" fmla="*/ 0 h 6858001"/>
              <a:gd name="connsiteX2" fmla="*/ 4987637 w 4987637"/>
              <a:gd name="connsiteY2" fmla="*/ 2008641 h 6858001"/>
              <a:gd name="connsiteX3" fmla="*/ 4987637 w 4987637"/>
              <a:gd name="connsiteY3" fmla="*/ 4849361 h 6858001"/>
              <a:gd name="connsiteX4" fmla="*/ 2970883 w 4987637"/>
              <a:gd name="connsiteY4" fmla="*/ 6858001 h 6858001"/>
              <a:gd name="connsiteX5" fmla="*/ 1939636 w 4987637"/>
              <a:gd name="connsiteY5" fmla="*/ 6858001 h 6858001"/>
              <a:gd name="connsiteX6" fmla="*/ 1544782 w 4987637"/>
              <a:gd name="connsiteY6" fmla="*/ 6858001 h 6858001"/>
              <a:gd name="connsiteX7" fmla="*/ 0 w 4987637"/>
              <a:gd name="connsiteY7" fmla="*/ 6858001 h 6858001"/>
              <a:gd name="connsiteX8" fmla="*/ 0 w 4987637"/>
              <a:gd name="connsiteY8" fmla="*/ 1 h 6858001"/>
              <a:gd name="connsiteX9" fmla="*/ 1544782 w 4987637"/>
              <a:gd name="connsiteY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7637" h="6858001">
                <a:moveTo>
                  <a:pt x="1544782" y="0"/>
                </a:moveTo>
                <a:lnTo>
                  <a:pt x="2970883" y="0"/>
                </a:lnTo>
                <a:lnTo>
                  <a:pt x="4987637" y="2008641"/>
                </a:lnTo>
                <a:lnTo>
                  <a:pt x="4987637" y="4849361"/>
                </a:lnTo>
                <a:lnTo>
                  <a:pt x="2970883" y="6858001"/>
                </a:lnTo>
                <a:lnTo>
                  <a:pt x="1939636" y="6858001"/>
                </a:lnTo>
                <a:lnTo>
                  <a:pt x="1544782" y="6858001"/>
                </a:lnTo>
                <a:lnTo>
                  <a:pt x="0" y="6858001"/>
                </a:lnTo>
                <a:lnTo>
                  <a:pt x="0" y="1"/>
                </a:lnTo>
                <a:lnTo>
                  <a:pt x="1544782" y="1"/>
                </a:lnTo>
                <a:close/>
              </a:path>
            </a:pathLst>
          </a:custGeom>
        </p:spPr>
      </p:pic>
      <p:sp>
        <p:nvSpPr>
          <p:cNvPr id="11" name="Content Placeholder 2"/>
          <p:cNvSpPr>
            <a:spLocks noGrp="1"/>
          </p:cNvSpPr>
          <p:nvPr>
            <p:ph idx="1"/>
          </p:nvPr>
        </p:nvSpPr>
        <p:spPr>
          <a:xfrm>
            <a:off x="3280116" y="2060848"/>
            <a:ext cx="5626968" cy="3733800"/>
          </a:xfrm>
        </p:spPr>
        <p:txBody>
          <a:bodyPr>
            <a:noAutofit/>
          </a:bodyPr>
          <a:lstStyle/>
          <a:p>
            <a:pPr algn="r" rtl="1"/>
            <a:r>
              <a:rPr lang="fa-IR" sz="1400" dirty="0" smtClean="0">
                <a:latin typeface="IRANSans" panose="02040503050201020203" pitchFamily="18" charset="-78"/>
                <a:cs typeface="IRANSans" panose="02040503050201020203" pitchFamily="18" charset="-78"/>
              </a:rPr>
              <a:t>لئوناردو فیبوناچی (حدود ۱۱۷۰ م – حدود ۱۲۵۰ م ): نخستین ریاضی‌دان بزرگ اروپا در قرن سیزدهم میلادی است.</a:t>
            </a:r>
            <a:r>
              <a:rPr lang="fa-IR" sz="1400" baseline="30000" dirty="0" smtClean="0">
                <a:latin typeface="IRANSans" panose="02040503050201020203" pitchFamily="18" charset="-78"/>
                <a:cs typeface="IRANSans" panose="02040503050201020203" pitchFamily="18" charset="-78"/>
              </a:rPr>
              <a:t> </a:t>
            </a:r>
            <a:r>
              <a:rPr lang="fa-IR" sz="1400" dirty="0" smtClean="0">
                <a:latin typeface="IRANSans" panose="02040503050201020203" pitchFamily="18" charset="-78"/>
                <a:cs typeface="IRANSans" panose="02040503050201020203" pitchFamily="18" charset="-78"/>
              </a:rPr>
              <a:t>از آنجایی که زادگاه او شهر پیزا در ایتالیا بوده، به لئوناردو دا پیزا نیز معروف است. بیشتر کارهای وی مأخوذ از آثار ریاضی‌دان‌های مسلمان، به‌خصوص خوارزمی و ابوکامل می‌باشد. </a:t>
            </a:r>
          </a:p>
          <a:p>
            <a:pPr algn="r" rtl="1"/>
            <a:r>
              <a:rPr lang="fa-IR" sz="1400" dirty="0" smtClean="0">
                <a:latin typeface="IRANSans" panose="02040503050201020203" pitchFamily="18" charset="-78"/>
                <a:cs typeface="IRANSans" panose="02040503050201020203" pitchFamily="18" charset="-78"/>
              </a:rPr>
              <a:t>لئوناردو به علت حرفه پدرش، گوگلیمو بوناتچی که بازرگانی بود به کشورهای بسیاری از جمله مصر و سوریه و … مسافرت نمود. این سفرها او را با ریاضیات اسلامی آشنا کرد. وی که به برتری روش‌های محاسبه مسلمانان پی برده بود پس از بازگشت به زادگاه خود در سال ۱۲۰۲ حاصل آموخته‌های خود را با نوشتن لیبر آباکی (به معنای کتاب حساب) منتشر ساخت. </a:t>
            </a:r>
          </a:p>
          <a:p>
            <a:pPr algn="r" rtl="1"/>
            <a:r>
              <a:rPr lang="fa-IR" sz="1400" dirty="0" smtClean="0">
                <a:latin typeface="IRANSans" panose="02040503050201020203" pitchFamily="18" charset="-78"/>
                <a:cs typeface="IRANSans" panose="02040503050201020203" pitchFamily="18" charset="-78"/>
              </a:rPr>
              <a:t>فیبوناتچی در لیبر آباکی دستگاه شمارش هندی–عربی را برگزید. این کتاب تأثیر فیبوناتچی از ریاضیدان‌های مسلمان (با خصوص خوارزمی، ابوکامل و کرجی) را نشان می‌دهد. این کتاب از نظر محتوا بر آثار ریاضیدانان اسلامی برتری ندارد اما از نظر تنظیم و همچنین برهان‌های موجود در آن اثر قابل توجهی است.</a:t>
            </a:r>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39306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63" y="1294251"/>
            <a:ext cx="8460432" cy="4269874"/>
          </a:xfrm>
          <a:prstGeom prst="rect">
            <a:avLst/>
          </a:prstGeom>
        </p:spPr>
      </p:pic>
    </p:spTree>
    <p:extLst>
      <p:ext uri="{BB962C8B-B14F-4D97-AF65-F5344CB8AC3E}">
        <p14:creationId xmlns:p14="http://schemas.microsoft.com/office/powerpoint/2010/main" val="2367463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 </a:t>
            </a:r>
            <a:r>
              <a:rPr lang="en-US" sz="2400" b="1" dirty="0" smtClean="0">
                <a:latin typeface="IRANSans" panose="02040503050201020203" pitchFamily="18" charset="-78"/>
                <a:cs typeface="IRANSans" panose="02040503050201020203" pitchFamily="18" charset="-78"/>
              </a:rPr>
              <a:t>PRZ       </a:t>
            </a:r>
            <a:r>
              <a:rPr lang="fa-IR" sz="2400" b="1" dirty="0">
                <a:latin typeface="IRANSans" panose="02040503050201020203" pitchFamily="18" charset="-78"/>
                <a:cs typeface="IRANSans" panose="02040503050201020203" pitchFamily="18" charset="-78"/>
              </a:rPr>
              <a:t>همپوشانی قیمتی </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یکی از کاربرد های ابزار فیبوناچی پیدا کردن نواحی قیمتی ست که بیشترین احتمال برگشت را دارند</a:t>
            </a:r>
          </a:p>
          <a:p>
            <a:pPr marL="0" indent="0" algn="r" rtl="1">
              <a:buNone/>
            </a:pPr>
            <a:r>
              <a:rPr lang="fa-IR" sz="1400" dirty="0">
                <a:latin typeface="IRANSans" panose="02040503050201020203" pitchFamily="18" charset="-78"/>
                <a:cs typeface="IRANSans" panose="02040503050201020203" pitchFamily="18" charset="-78"/>
              </a:rPr>
              <a:t>ب</a:t>
            </a:r>
            <a:r>
              <a:rPr lang="fa-IR" sz="1400" dirty="0" smtClean="0">
                <a:latin typeface="IRANSans" panose="02040503050201020203" pitchFamily="18" charset="-78"/>
                <a:cs typeface="IRANSans" panose="02040503050201020203" pitchFamily="18" charset="-78"/>
              </a:rPr>
              <a:t>رای این کار از چند ابزار فیبو برای پیدا کردن اهداف قیمتی استفاده میکنیم</a:t>
            </a:r>
            <a:endParaRPr lang="en-US" sz="1400" dirty="0" smtClean="0">
              <a:latin typeface="IRANSans" panose="02040503050201020203" pitchFamily="18" charset="-78"/>
              <a:cs typeface="IRANSans" panose="02040503050201020203" pitchFamily="18" charset="-78"/>
            </a:endParaRPr>
          </a:p>
          <a:p>
            <a:pPr marL="0" indent="0" algn="r" rtl="1">
              <a:buNone/>
            </a:pPr>
            <a:endParaRPr lang="en-US" sz="1400" dirty="0">
              <a:latin typeface="IRANSans" panose="02040503050201020203" pitchFamily="18" charset="-78"/>
              <a:cs typeface="IRANSans" panose="02040503050201020203" pitchFamily="18" charset="-78"/>
            </a:endParaRPr>
          </a:p>
          <a:p>
            <a:pPr marL="0" indent="0" algn="r" rtl="1">
              <a:buNone/>
            </a:pPr>
            <a:r>
              <a:rPr lang="fa-IR" sz="1400" dirty="0" smtClean="0">
                <a:latin typeface="IRANSans" panose="02040503050201020203" pitchFamily="18" charset="-78"/>
                <a:cs typeface="IRANSans" panose="02040503050201020203" pitchFamily="18" charset="-78"/>
              </a:rPr>
              <a:t>به این نواحی        گفته میشود</a:t>
            </a:r>
            <a:endParaRPr lang="en-US" sz="1400" dirty="0">
              <a:latin typeface="IRANSans" panose="02040503050201020203" pitchFamily="18" charset="-78"/>
              <a:cs typeface="IRANSans" panose="02040503050201020203" pitchFamily="18" charset="-78"/>
            </a:endParaRPr>
          </a:p>
        </p:txBody>
      </p:sp>
      <p:sp>
        <p:nvSpPr>
          <p:cNvPr id="6" name="TextBox 5"/>
          <p:cNvSpPr txBox="1"/>
          <p:nvPr/>
        </p:nvSpPr>
        <p:spPr>
          <a:xfrm>
            <a:off x="7020272" y="3429188"/>
            <a:ext cx="498855" cy="338554"/>
          </a:xfrm>
          <a:prstGeom prst="rect">
            <a:avLst/>
          </a:prstGeom>
          <a:noFill/>
        </p:spPr>
        <p:txBody>
          <a:bodyPr wrap="none" rtlCol="0">
            <a:spAutoFit/>
          </a:bodyPr>
          <a:lstStyle/>
          <a:p>
            <a:r>
              <a:rPr lang="en-US" sz="1600" dirty="0" smtClean="0"/>
              <a:t>PRZ</a:t>
            </a:r>
            <a:endParaRPr lang="en-US" sz="1600" dirty="0"/>
          </a:p>
        </p:txBody>
      </p:sp>
    </p:spTree>
    <p:extLst>
      <p:ext uri="{BB962C8B-B14F-4D97-AF65-F5344CB8AC3E}">
        <p14:creationId xmlns:p14="http://schemas.microsoft.com/office/powerpoint/2010/main" val="91973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23" y="1381996"/>
            <a:ext cx="8112711" cy="4094384"/>
          </a:xfrm>
          <a:prstGeom prst="rect">
            <a:avLst/>
          </a:prstGeom>
        </p:spPr>
      </p:pic>
    </p:spTree>
    <p:extLst>
      <p:ext uri="{BB962C8B-B14F-4D97-AF65-F5344CB8AC3E}">
        <p14:creationId xmlns:p14="http://schemas.microsoft.com/office/powerpoint/2010/main" val="3225609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35" y="1412232"/>
            <a:ext cx="7992888" cy="4033911"/>
          </a:xfrm>
          <a:prstGeom prst="rect">
            <a:avLst/>
          </a:prstGeom>
        </p:spPr>
      </p:pic>
    </p:spTree>
    <p:extLst>
      <p:ext uri="{BB962C8B-B14F-4D97-AF65-F5344CB8AC3E}">
        <p14:creationId xmlns:p14="http://schemas.microsoft.com/office/powerpoint/2010/main" val="901970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fa-IR" sz="2400" b="1" dirty="0">
                <a:latin typeface="IRANSans" panose="02040503050201020203" pitchFamily="18" charset="-78"/>
                <a:cs typeface="IRANSans" panose="02040503050201020203" pitchFamily="18" charset="-78"/>
              </a:rPr>
              <a:t>تحلیل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همانطور که اطلاع دارید یک رکن نمودار ها در تحلیل تکنیکال بخش زمان است و ما در تحلیل زمانی به آنالیز واحدهای زمان پرداخته و در واقع </a:t>
            </a:r>
            <a:r>
              <a:rPr lang="fa-IR" sz="1400" dirty="0">
                <a:latin typeface="IRANSans" panose="02040503050201020203" pitchFamily="18" charset="-78"/>
                <a:cs typeface="IRANSans" panose="02040503050201020203" pitchFamily="18" charset="-78"/>
              </a:rPr>
              <a:t>مدت زمان روندهایی که قبلاً در چارت اتفاق افتاده را اندازه می گیریم و به </a:t>
            </a:r>
            <a:r>
              <a:rPr lang="fa-IR" sz="1400" dirty="0" smtClean="0">
                <a:latin typeface="IRANSans" panose="02040503050201020203" pitchFamily="18" charset="-78"/>
                <a:cs typeface="IRANSans" panose="02040503050201020203" pitchFamily="18" charset="-78"/>
              </a:rPr>
              <a:t>کمک نسبت </a:t>
            </a:r>
            <a:r>
              <a:rPr lang="fa-IR" sz="1400" dirty="0">
                <a:latin typeface="IRANSans" panose="02040503050201020203" pitchFamily="18" charset="-78"/>
                <a:cs typeface="IRANSans" panose="02040503050201020203" pitchFamily="18" charset="-78"/>
              </a:rPr>
              <a:t>های فیبوناچی، زمان های حمایت و مقاومت آتی چارت را با احتمال بالا معین </a:t>
            </a:r>
            <a:r>
              <a:rPr lang="fa-IR" sz="1400" dirty="0" smtClean="0">
                <a:latin typeface="IRANSans" panose="02040503050201020203" pitchFamily="18" charset="-78"/>
                <a:cs typeface="IRANSans" panose="02040503050201020203" pitchFamily="18" charset="-78"/>
              </a:rPr>
              <a:t>میکنیم</a:t>
            </a:r>
            <a:endParaRPr lang="en-US" sz="1400" dirty="0" smtClean="0">
              <a:latin typeface="IRANSans" panose="02040503050201020203" pitchFamily="18" charset="-78"/>
              <a:cs typeface="IRANSans" panose="02040503050201020203" pitchFamily="18" charset="-78"/>
            </a:endParaRPr>
          </a:p>
          <a:p>
            <a:pPr marL="0" indent="0" algn="r" rtl="1">
              <a:buNone/>
            </a:pPr>
            <a:endParaRPr lang="en-US" sz="1400" dirty="0" smtClean="0">
              <a:latin typeface="IRANSans" panose="02040503050201020203" pitchFamily="18" charset="-78"/>
              <a:cs typeface="IRANSans" panose="02040503050201020203" pitchFamily="18" charset="-78"/>
            </a:endParaRPr>
          </a:p>
          <a:p>
            <a:pPr marL="0" indent="0" algn="r" rtl="1">
              <a:buNone/>
            </a:pPr>
            <a:r>
              <a:rPr lang="fa-IR" sz="1400" dirty="0" smtClean="0">
                <a:latin typeface="IRANSans" panose="02040503050201020203" pitchFamily="18" charset="-78"/>
                <a:cs typeface="IRANSans" panose="02040503050201020203" pitchFamily="18" charset="-78"/>
              </a:rPr>
              <a:t>برای این کار از نسبت های فیبو ناچی استفاده میکنیم:</a:t>
            </a:r>
          </a:p>
          <a:p>
            <a:pPr marL="0" indent="0" algn="r" rtl="1">
              <a:buNone/>
            </a:pPr>
            <a:endParaRPr lang="fa-IR" sz="1400" dirty="0">
              <a:latin typeface="IRANSans" panose="02040503050201020203" pitchFamily="18" charset="-78"/>
              <a:cs typeface="IRANSans" panose="02040503050201020203" pitchFamily="18" charset="-78"/>
            </a:endParaRPr>
          </a:p>
          <a:p>
            <a:pPr marL="0" indent="0" algn="r" rtl="1">
              <a:buNone/>
            </a:pPr>
            <a:endParaRPr lang="fa-IR" sz="1400" dirty="0" smtClean="0">
              <a:latin typeface="IRANSans" panose="02040503050201020203" pitchFamily="18" charset="-78"/>
              <a:cs typeface="IRANSans" panose="02040503050201020203" pitchFamily="18" charset="-78"/>
            </a:endParaRPr>
          </a:p>
          <a:p>
            <a:pPr algn="r" rtl="1"/>
            <a:r>
              <a:rPr lang="fa-IR" sz="1400" b="1" dirty="0" smtClean="0">
                <a:latin typeface="IRANSans" panose="02040503050201020203" pitchFamily="18" charset="-78"/>
                <a:cs typeface="IRANSans" panose="02040503050201020203" pitchFamily="18" charset="-78"/>
              </a:rPr>
              <a:t>0 – 0.382 – 0.50 – 0.618 – 0.786 – 1.00 – 1.618 – 2.00 – 2.618 – 3.00 – 4.236</a:t>
            </a:r>
          </a:p>
        </p:txBody>
      </p:sp>
    </p:spTree>
    <p:extLst>
      <p:ext uri="{BB962C8B-B14F-4D97-AF65-F5344CB8AC3E}">
        <p14:creationId xmlns:p14="http://schemas.microsoft.com/office/powerpoint/2010/main" val="183484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fa-IR" sz="2400" b="1" dirty="0">
                <a:latin typeface="IRANSans" panose="02040503050201020203" pitchFamily="18" charset="-78"/>
                <a:cs typeface="IRANSans" panose="02040503050201020203" pitchFamily="18" charset="-78"/>
              </a:rPr>
              <a:t>ابزار های تحلیل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ریتریس زمانی داخلی</a:t>
            </a:r>
            <a:endParaRPr lang="en-US"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endParaRPr lang="en-US"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فیبو زمانی بسط یافته</a:t>
            </a:r>
            <a:endParaRPr lang="en-US"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نسبت چرخه زمانی</a:t>
            </a:r>
            <a:endParaRPr lang="en-US"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تصویرسازی تناوب های زمان </a:t>
            </a:r>
            <a:endParaRPr lang="en-US" sz="1400" dirty="0">
              <a:latin typeface="IRANSans" panose="02040503050201020203" pitchFamily="18" charset="-78"/>
              <a:cs typeface="IRANSans" panose="02040503050201020203" pitchFamily="18" charset="-78"/>
            </a:endParaRPr>
          </a:p>
        </p:txBody>
      </p:sp>
      <p:sp>
        <p:nvSpPr>
          <p:cNvPr id="6" name="TextBox 5"/>
          <p:cNvSpPr txBox="1"/>
          <p:nvPr/>
        </p:nvSpPr>
        <p:spPr>
          <a:xfrm>
            <a:off x="457200" y="2579062"/>
            <a:ext cx="2077172" cy="400110"/>
          </a:xfrm>
          <a:prstGeom prst="rect">
            <a:avLst/>
          </a:prstGeom>
          <a:noFill/>
        </p:spPr>
        <p:txBody>
          <a:bodyPr wrap="none" rtlCol="0">
            <a:spAutoFit/>
          </a:bodyPr>
          <a:lstStyle/>
          <a:p>
            <a:r>
              <a:rPr lang="en-US" sz="2000" dirty="0" smtClean="0"/>
              <a:t>Retracement(RET)</a:t>
            </a:r>
            <a:endParaRPr lang="en-US" sz="2000" dirty="0"/>
          </a:p>
        </p:txBody>
      </p:sp>
      <p:sp>
        <p:nvSpPr>
          <p:cNvPr id="9" name="TextBox 8"/>
          <p:cNvSpPr txBox="1"/>
          <p:nvPr/>
        </p:nvSpPr>
        <p:spPr>
          <a:xfrm>
            <a:off x="457200" y="3297287"/>
            <a:ext cx="1720792" cy="400110"/>
          </a:xfrm>
          <a:prstGeom prst="rect">
            <a:avLst/>
          </a:prstGeom>
          <a:noFill/>
        </p:spPr>
        <p:txBody>
          <a:bodyPr wrap="none" rtlCol="0">
            <a:spAutoFit/>
          </a:bodyPr>
          <a:lstStyle/>
          <a:p>
            <a:r>
              <a:rPr lang="en-US" sz="2000" dirty="0" err="1" smtClean="0"/>
              <a:t>Extention</a:t>
            </a:r>
            <a:r>
              <a:rPr lang="en-US" sz="2000" dirty="0" smtClean="0"/>
              <a:t>(EXT)</a:t>
            </a:r>
            <a:endParaRPr lang="en-US" sz="2000" dirty="0"/>
          </a:p>
        </p:txBody>
      </p:sp>
      <p:sp>
        <p:nvSpPr>
          <p:cNvPr id="10" name="TextBox 9"/>
          <p:cNvSpPr txBox="1"/>
          <p:nvPr/>
        </p:nvSpPr>
        <p:spPr>
          <a:xfrm>
            <a:off x="457200" y="4059951"/>
            <a:ext cx="2374240" cy="400110"/>
          </a:xfrm>
          <a:prstGeom prst="rect">
            <a:avLst/>
          </a:prstGeom>
          <a:noFill/>
        </p:spPr>
        <p:txBody>
          <a:bodyPr wrap="none" rtlCol="0">
            <a:spAutoFit/>
          </a:bodyPr>
          <a:lstStyle/>
          <a:p>
            <a:r>
              <a:rPr lang="en-US" sz="2000" dirty="0" smtClean="0"/>
              <a:t>Time cycle ratio(TCR)</a:t>
            </a:r>
            <a:endParaRPr lang="en-US" sz="2000" dirty="0"/>
          </a:p>
        </p:txBody>
      </p:sp>
      <p:sp>
        <p:nvSpPr>
          <p:cNvPr id="11" name="TextBox 10"/>
          <p:cNvSpPr txBox="1"/>
          <p:nvPr/>
        </p:nvSpPr>
        <p:spPr>
          <a:xfrm>
            <a:off x="449540" y="4863774"/>
            <a:ext cx="3369833" cy="400110"/>
          </a:xfrm>
          <a:prstGeom prst="rect">
            <a:avLst/>
          </a:prstGeom>
          <a:noFill/>
        </p:spPr>
        <p:txBody>
          <a:bodyPr wrap="none" rtlCol="0">
            <a:spAutoFit/>
          </a:bodyPr>
          <a:lstStyle/>
          <a:p>
            <a:r>
              <a:rPr lang="en-US" sz="2000" dirty="0" smtClean="0"/>
              <a:t>Alternate time projection(ATP)</a:t>
            </a:r>
            <a:endParaRPr lang="en-US" sz="2000" dirty="0"/>
          </a:p>
        </p:txBody>
      </p:sp>
    </p:spTree>
    <p:extLst>
      <p:ext uri="{BB962C8B-B14F-4D97-AF65-F5344CB8AC3E}">
        <p14:creationId xmlns:p14="http://schemas.microsoft.com/office/powerpoint/2010/main" val="2863479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 RET       </a:t>
            </a:r>
            <a:r>
              <a:rPr lang="fa-IR" sz="2400" b="1" dirty="0" smtClean="0">
                <a:latin typeface="IRANSans" panose="02040503050201020203" pitchFamily="18" charset="-78"/>
                <a:cs typeface="IRANSans" panose="02040503050201020203" pitchFamily="18" charset="-78"/>
              </a:rPr>
              <a:t> </a:t>
            </a:r>
            <a:r>
              <a:rPr lang="en-US" sz="2400" b="1" dirty="0" smtClean="0">
                <a:latin typeface="IRANSans" panose="02040503050201020203" pitchFamily="18" charset="-78"/>
                <a:cs typeface="IRANSans" panose="02040503050201020203" pitchFamily="18" charset="-78"/>
              </a:rPr>
              <a:t> </a:t>
            </a:r>
            <a:r>
              <a:rPr lang="fa-IR" sz="2400" b="1" dirty="0">
                <a:latin typeface="IRANSans" panose="02040503050201020203" pitchFamily="18" charset="-78"/>
                <a:cs typeface="IRANSans" panose="02040503050201020203" pitchFamily="18" charset="-78"/>
              </a:rPr>
              <a:t>ریتریس زمانی داخلی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2000" dirty="0">
                <a:latin typeface="Adobe Arabic" panose="02040503050201020203" pitchFamily="18" charset="-78"/>
                <a:cs typeface="Adobe Arabic" panose="02040503050201020203" pitchFamily="18" charset="-78"/>
              </a:rPr>
              <a:t>اگر بخاطر داشته باشید در تحلیل قیمتی هنگامی که </a:t>
            </a:r>
            <a:r>
              <a:rPr lang="fa-IR" sz="2000" dirty="0" smtClean="0">
                <a:latin typeface="Adobe Arabic" panose="02040503050201020203" pitchFamily="18" charset="-78"/>
                <a:cs typeface="Adobe Arabic" panose="02040503050201020203" pitchFamily="18" charset="-78"/>
              </a:rPr>
              <a:t>قیمت از  </a:t>
            </a:r>
            <a:r>
              <a:rPr lang="en-US" sz="2000" dirty="0" smtClean="0">
                <a:latin typeface="Adobe Arabic" panose="02040503050201020203" pitchFamily="18" charset="-78"/>
                <a:cs typeface="Adobe Arabic" panose="02040503050201020203" pitchFamily="18" charset="-78"/>
              </a:rPr>
              <a:t> </a:t>
            </a:r>
            <a:r>
              <a:rPr lang="fa-IR" sz="2000" dirty="0" smtClean="0">
                <a:latin typeface="Adobe Arabic" panose="02040503050201020203" pitchFamily="18" charset="-78"/>
                <a:cs typeface="Adobe Arabic" panose="02040503050201020203" pitchFamily="18" charset="-78"/>
              </a:rPr>
              <a:t>   تا       رشد یا نزول میکرد و سپس اصلاح قیمتی را آغاز می کرد ما از ابزار فیبوناچی اصلاحی قیمتی استفاده می کردیم تا سطوح </a:t>
            </a:r>
            <a:r>
              <a:rPr lang="fa-IR" sz="2000" dirty="0">
                <a:latin typeface="Adobe Arabic" panose="02040503050201020203" pitchFamily="18" charset="-78"/>
                <a:cs typeface="Adobe Arabic" panose="02040503050201020203" pitchFamily="18" charset="-78"/>
              </a:rPr>
              <a:t>قیمتی را پیدا کنیم که احتمال پایان اصلاح در آنها بیشتر از سطوح قیمتی دیگر </a:t>
            </a:r>
            <a:r>
              <a:rPr lang="fa-IR" sz="2000" dirty="0" smtClean="0">
                <a:latin typeface="Adobe Arabic" panose="02040503050201020203" pitchFamily="18" charset="-78"/>
                <a:cs typeface="Adobe Arabic" panose="02040503050201020203" pitchFamily="18" charset="-78"/>
              </a:rPr>
              <a:t>بود</a:t>
            </a:r>
            <a:endParaRPr lang="en-US" sz="2000" dirty="0" smtClean="0">
              <a:latin typeface="Adobe Arabic" panose="02040503050201020203" pitchFamily="18" charset="-78"/>
              <a:cs typeface="Adobe Arabic" panose="02040503050201020203" pitchFamily="18" charset="-78"/>
            </a:endParaRPr>
          </a:p>
          <a:p>
            <a:pPr algn="r" rtl="1"/>
            <a:r>
              <a:rPr lang="fa-IR" sz="2000" dirty="0">
                <a:latin typeface="Adobe Arabic" panose="02040503050201020203" pitchFamily="18" charset="-78"/>
                <a:cs typeface="Adobe Arabic" panose="02040503050201020203" pitchFamily="18" charset="-78"/>
              </a:rPr>
              <a:t>در تحلیل نزمانی نیز دقیقا </a:t>
            </a:r>
            <a:r>
              <a:rPr lang="fa-IR" sz="2000" dirty="0" smtClean="0">
                <a:latin typeface="Adobe Arabic" panose="02040503050201020203" pitchFamily="18" charset="-78"/>
                <a:cs typeface="Adobe Arabic" panose="02040503050201020203" pitchFamily="18" charset="-78"/>
              </a:rPr>
              <a:t>همین عمل را </a:t>
            </a:r>
            <a:r>
              <a:rPr lang="fa-IR" sz="2000" dirty="0">
                <a:latin typeface="Adobe Arabic" panose="02040503050201020203" pitchFamily="18" charset="-78"/>
                <a:cs typeface="Adobe Arabic" panose="02040503050201020203" pitchFamily="18" charset="-78"/>
              </a:rPr>
              <a:t>انجام می دهیم با این تفاوت که در اینجا از </a:t>
            </a:r>
            <a:r>
              <a:rPr lang="fa-IR" sz="2000" dirty="0" smtClean="0">
                <a:latin typeface="Adobe Arabic" panose="02040503050201020203" pitchFamily="18" charset="-78"/>
                <a:cs typeface="Adobe Arabic" panose="02040503050201020203" pitchFamily="18" charset="-78"/>
              </a:rPr>
              <a:t>نسبتهای </a:t>
            </a:r>
            <a:r>
              <a:rPr lang="fa-IR" sz="2000" dirty="0">
                <a:latin typeface="Adobe Arabic" panose="02040503050201020203" pitchFamily="18" charset="-78"/>
                <a:cs typeface="Adobe Arabic" panose="02040503050201020203" pitchFamily="18" charset="-78"/>
              </a:rPr>
              <a:t>فیبوناچی در واحد زمان استفاده می کنیم تا زمان هایی را مشخص کنیم که </a:t>
            </a:r>
            <a:r>
              <a:rPr lang="fa-IR" sz="2000" dirty="0" smtClean="0">
                <a:latin typeface="Adobe Arabic" panose="02040503050201020203" pitchFamily="18" charset="-78"/>
                <a:cs typeface="Adobe Arabic" panose="02040503050201020203" pitchFamily="18" charset="-78"/>
              </a:rPr>
              <a:t>احتمال اتمام </a:t>
            </a:r>
            <a:r>
              <a:rPr lang="fa-IR" sz="2000" dirty="0">
                <a:latin typeface="Adobe Arabic" panose="02040503050201020203" pitchFamily="18" charset="-78"/>
                <a:cs typeface="Adobe Arabic" panose="02040503050201020203" pitchFamily="18" charset="-78"/>
              </a:rPr>
              <a:t>اصلاح در آنها بیشتر از زمان های دیگر است. به عبارت دیگر این نسبت های </a:t>
            </a:r>
            <a:r>
              <a:rPr lang="fa-IR" sz="2000" dirty="0" smtClean="0">
                <a:latin typeface="Adobe Arabic" panose="02040503050201020203" pitchFamily="18" charset="-78"/>
                <a:cs typeface="Adobe Arabic" panose="02040503050201020203" pitchFamily="18" charset="-78"/>
              </a:rPr>
              <a:t>زمانی همانند </a:t>
            </a:r>
            <a:r>
              <a:rPr lang="fa-IR" sz="2000" dirty="0">
                <a:latin typeface="Adobe Arabic" panose="02040503050201020203" pitchFamily="18" charset="-78"/>
                <a:cs typeface="Adobe Arabic" panose="02040503050201020203" pitchFamily="18" charset="-78"/>
              </a:rPr>
              <a:t>نسبت های قیمتی سطوح حمایت و مقاومت برای سهم تعیین می </a:t>
            </a:r>
            <a:r>
              <a:rPr lang="fa-IR" sz="2000" dirty="0" smtClean="0">
                <a:latin typeface="Adobe Arabic" panose="02040503050201020203" pitchFamily="18" charset="-78"/>
                <a:cs typeface="Adobe Arabic" panose="02040503050201020203" pitchFamily="18" charset="-78"/>
              </a:rPr>
              <a:t>کنند</a:t>
            </a:r>
          </a:p>
          <a:p>
            <a:pPr algn="r" rtl="1"/>
            <a:r>
              <a:rPr lang="fa-IR" sz="2000" b="1" dirty="0" smtClean="0">
                <a:latin typeface="Adobe Arabic" panose="02040503050201020203" pitchFamily="18" charset="-78"/>
                <a:cs typeface="Adobe Arabic" panose="02040503050201020203" pitchFamily="18" charset="-78"/>
              </a:rPr>
              <a:t>نسبتهای </a:t>
            </a:r>
            <a:r>
              <a:rPr lang="fa-IR" sz="2000" b="1" dirty="0">
                <a:latin typeface="Adobe Arabic" panose="02040503050201020203" pitchFamily="18" charset="-78"/>
                <a:cs typeface="Adobe Arabic" panose="02040503050201020203" pitchFamily="18" charset="-78"/>
              </a:rPr>
              <a:t>متداول در آن </a:t>
            </a:r>
            <a:r>
              <a:rPr lang="fa-IR" sz="2000" b="1" dirty="0" smtClean="0">
                <a:latin typeface="Adobe Arabic" panose="02040503050201020203" pitchFamily="18" charset="-78"/>
                <a:cs typeface="Adobe Arabic" panose="02040503050201020203" pitchFamily="18" charset="-78"/>
              </a:rPr>
              <a:t>38/2 ، 0/5 </a:t>
            </a:r>
            <a:r>
              <a:rPr lang="fa-IR" sz="2000" b="1" dirty="0">
                <a:latin typeface="Adobe Arabic" panose="02040503050201020203" pitchFamily="18" charset="-78"/>
                <a:cs typeface="Adobe Arabic" panose="02040503050201020203" pitchFamily="18" charset="-78"/>
              </a:rPr>
              <a:t>، </a:t>
            </a:r>
            <a:r>
              <a:rPr lang="fa-IR" sz="2000" b="1" dirty="0" smtClean="0">
                <a:latin typeface="Adobe Arabic" panose="02040503050201020203" pitchFamily="18" charset="-78"/>
                <a:cs typeface="Adobe Arabic" panose="02040503050201020203" pitchFamily="18" charset="-78"/>
              </a:rPr>
              <a:t>61/8 و 1/00 درصد </a:t>
            </a:r>
            <a:r>
              <a:rPr lang="fa-IR" sz="2000" b="1" dirty="0">
                <a:latin typeface="Adobe Arabic" panose="02040503050201020203" pitchFamily="18" charset="-78"/>
                <a:cs typeface="Adobe Arabic" panose="02040503050201020203" pitchFamily="18" charset="-78"/>
              </a:rPr>
              <a:t>می </a:t>
            </a:r>
            <a:r>
              <a:rPr lang="fa-IR" sz="2000" b="1" dirty="0" smtClean="0">
                <a:latin typeface="Adobe Arabic" panose="02040503050201020203" pitchFamily="18" charset="-78"/>
                <a:cs typeface="Adobe Arabic" panose="02040503050201020203" pitchFamily="18" charset="-78"/>
              </a:rPr>
              <a:t>باشند</a:t>
            </a:r>
          </a:p>
          <a:p>
            <a:pPr algn="r" rtl="1"/>
            <a:r>
              <a:rPr lang="fa-IR" sz="2000" b="1" dirty="0" smtClean="0">
                <a:latin typeface="Adobe Arabic" panose="02040503050201020203" pitchFamily="18" charset="-78"/>
                <a:cs typeface="Adobe Arabic" panose="02040503050201020203" pitchFamily="18" charset="-78"/>
              </a:rPr>
              <a:t>یک ابزار دو نقطه ایست بین سقف و کف یا کف و سقف</a:t>
            </a:r>
            <a:endParaRPr lang="en-US" sz="2000" b="1" dirty="0">
              <a:latin typeface="Adobe Arabic" panose="02040503050201020203" pitchFamily="18" charset="-78"/>
              <a:cs typeface="Adobe Arabic" panose="02040503050201020203" pitchFamily="18" charset="-78"/>
            </a:endParaRPr>
          </a:p>
        </p:txBody>
      </p:sp>
      <p:sp>
        <p:nvSpPr>
          <p:cNvPr id="2" name="TextBox 1"/>
          <p:cNvSpPr txBox="1"/>
          <p:nvPr/>
        </p:nvSpPr>
        <p:spPr>
          <a:xfrm>
            <a:off x="3995936" y="2710563"/>
            <a:ext cx="303288" cy="338554"/>
          </a:xfrm>
          <a:prstGeom prst="rect">
            <a:avLst/>
          </a:prstGeom>
          <a:noFill/>
        </p:spPr>
        <p:txBody>
          <a:bodyPr wrap="none" rtlCol="0">
            <a:spAutoFit/>
          </a:bodyPr>
          <a:lstStyle/>
          <a:p>
            <a:r>
              <a:rPr lang="en-US" sz="1600" dirty="0" smtClean="0"/>
              <a:t>A</a:t>
            </a:r>
            <a:endParaRPr lang="en-US" sz="1600" dirty="0"/>
          </a:p>
        </p:txBody>
      </p:sp>
      <p:sp>
        <p:nvSpPr>
          <p:cNvPr id="3" name="TextBox 2"/>
          <p:cNvSpPr txBox="1"/>
          <p:nvPr/>
        </p:nvSpPr>
        <p:spPr>
          <a:xfrm>
            <a:off x="3545457" y="2736843"/>
            <a:ext cx="296876" cy="338554"/>
          </a:xfrm>
          <a:prstGeom prst="rect">
            <a:avLst/>
          </a:prstGeom>
          <a:noFill/>
        </p:spPr>
        <p:txBody>
          <a:bodyPr wrap="none" rtlCol="0">
            <a:spAutoFit/>
          </a:bodyPr>
          <a:lstStyle/>
          <a:p>
            <a:r>
              <a:rPr lang="en-US" sz="1600" dirty="0" smtClean="0"/>
              <a:t>B</a:t>
            </a:r>
            <a:endParaRPr lang="en-US" sz="1600" dirty="0"/>
          </a:p>
        </p:txBody>
      </p:sp>
    </p:spTree>
    <p:extLst>
      <p:ext uri="{BB962C8B-B14F-4D97-AF65-F5344CB8AC3E}">
        <p14:creationId xmlns:p14="http://schemas.microsoft.com/office/powerpoint/2010/main" val="2083675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23" y="1338481"/>
            <a:ext cx="8208912" cy="4181414"/>
          </a:xfrm>
          <a:prstGeom prst="rect">
            <a:avLst/>
          </a:prstGeom>
        </p:spPr>
      </p:pic>
    </p:spTree>
    <p:extLst>
      <p:ext uri="{BB962C8B-B14F-4D97-AF65-F5344CB8AC3E}">
        <p14:creationId xmlns:p14="http://schemas.microsoft.com/office/powerpoint/2010/main" val="11545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33" y="1556980"/>
            <a:ext cx="8179292" cy="3744416"/>
          </a:xfrm>
          <a:prstGeom prst="rect">
            <a:avLst/>
          </a:prstGeom>
        </p:spPr>
      </p:pic>
    </p:spTree>
    <p:extLst>
      <p:ext uri="{BB962C8B-B14F-4D97-AF65-F5344CB8AC3E}">
        <p14:creationId xmlns:p14="http://schemas.microsoft.com/office/powerpoint/2010/main" val="1658229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73" y="1470985"/>
            <a:ext cx="8598811" cy="3916405"/>
          </a:xfrm>
          <a:prstGeom prst="rect">
            <a:avLst/>
          </a:prstGeom>
        </p:spPr>
      </p:pic>
    </p:spTree>
    <p:extLst>
      <p:ext uri="{BB962C8B-B14F-4D97-AF65-F5344CB8AC3E}">
        <p14:creationId xmlns:p14="http://schemas.microsoft.com/office/powerpoint/2010/main" val="2875877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1484313"/>
            <a:ext cx="8229600" cy="936625"/>
          </a:xfrm>
        </p:spPr>
        <p:txBody>
          <a:bodyPr>
            <a:normAutofit/>
          </a:bodyPr>
          <a:lstStyle/>
          <a:p>
            <a:r>
              <a:rPr lang="fa-IR" sz="2400" b="1" dirty="0" smtClean="0">
                <a:latin typeface="IRANSans" panose="02040503050201020203" pitchFamily="18" charset="-78"/>
                <a:cs typeface="IRANSans" panose="02040503050201020203" pitchFamily="18" charset="-78"/>
              </a:rPr>
              <a:t>دنباله اعداد فیبوناچی</a:t>
            </a:r>
            <a:endParaRPr lang="en-US" sz="2400" b="1" dirty="0">
              <a:latin typeface="IRANSans" panose="02040503050201020203" pitchFamily="18" charset="-78"/>
              <a:cs typeface="IRANSans" panose="02040503050201020203" pitchFamily="18" charset="-78"/>
            </a:endParaRPr>
          </a:p>
        </p:txBody>
      </p:sp>
      <p:sp>
        <p:nvSpPr>
          <p:cNvPr id="6"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در ریاضیات، </a:t>
            </a:r>
            <a:r>
              <a:rPr lang="fa-IR" sz="1400" b="1" dirty="0" smtClean="0">
                <a:latin typeface="IRANSans" panose="02040503050201020203" pitchFamily="18" charset="-78"/>
                <a:cs typeface="IRANSans" panose="02040503050201020203" pitchFamily="18" charset="-78"/>
              </a:rPr>
              <a:t>سری فیبوناچی </a:t>
            </a:r>
            <a:r>
              <a:rPr lang="fa-IR" sz="1400" dirty="0" smtClean="0">
                <a:latin typeface="IRANSans" panose="02040503050201020203" pitchFamily="18" charset="-78"/>
                <a:cs typeface="IRANSans" panose="02040503050201020203" pitchFamily="18" charset="-78"/>
              </a:rPr>
              <a:t>به دنباله‌ای از اعداد گفته می‌شود که به‌صورت زیر تعریف می‌شود:</a:t>
            </a:r>
          </a:p>
          <a:p>
            <a:pPr algn="r" rtl="1"/>
            <a:endParaRPr lang="fa-IR" sz="1400" dirty="0">
              <a:latin typeface="IRANSans" panose="02040503050201020203" pitchFamily="18" charset="-78"/>
              <a:cs typeface="IRANSans" panose="02040503050201020203" pitchFamily="18" charset="-78"/>
            </a:endParaRPr>
          </a:p>
          <a:p>
            <a:pPr algn="r" rtl="1"/>
            <a:endParaRPr lang="en-US" sz="1400" dirty="0" smtClean="0">
              <a:latin typeface="IRANSans" panose="02040503050201020203" pitchFamily="18" charset="-78"/>
              <a:cs typeface="IRANSans" panose="02040503050201020203" pitchFamily="18" charset="-78"/>
            </a:endParaRPr>
          </a:p>
          <a:p>
            <a:pPr algn="r" rtl="1"/>
            <a:endParaRPr lang="en-US" sz="1400" dirty="0">
              <a:latin typeface="IRANSans" panose="02040503050201020203" pitchFamily="18" charset="-78"/>
              <a:cs typeface="IRANSans" panose="02040503050201020203" pitchFamily="18" charset="-78"/>
            </a:endParaRPr>
          </a:p>
          <a:p>
            <a:pPr algn="r" rtl="1"/>
            <a:endParaRPr lang="en-US" sz="1400" dirty="0" smtClean="0">
              <a:latin typeface="IRANSans" panose="02040503050201020203" pitchFamily="18" charset="-78"/>
              <a:cs typeface="IRANSans" panose="02040503050201020203" pitchFamily="18" charset="-78"/>
            </a:endParaRPr>
          </a:p>
          <a:p>
            <a:pPr marL="0" indent="0" algn="r" rtl="1">
              <a:buNone/>
            </a:pPr>
            <a:endParaRPr lang="fa-IR" sz="1400" dirty="0">
              <a:latin typeface="IRANSans" panose="02040503050201020203" pitchFamily="18" charset="-78"/>
              <a:cs typeface="IRANSans" panose="02040503050201020203" pitchFamily="18" charset="-78"/>
            </a:endParaRPr>
          </a:p>
          <a:p>
            <a:pPr marL="0" indent="0" algn="r" rtl="1">
              <a:buNone/>
            </a:pPr>
            <a:endParaRPr lang="fa-IR" sz="1400" dirty="0">
              <a:latin typeface="IRANSans" panose="02040503050201020203" pitchFamily="18" charset="-78"/>
              <a:cs typeface="IRANSans" panose="02040503050201020203" pitchFamily="18" charset="-78"/>
            </a:endParaRPr>
          </a:p>
          <a:p>
            <a:pPr marL="0" indent="0" algn="r" rtl="1">
              <a:buNone/>
            </a:pPr>
            <a:endParaRPr lang="fa-IR" sz="1400" dirty="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غیر از دو عدد اول، اعداد بعدی از جمعِ دو عددِ قبلیِ خود به‌دست می‌آید. اولین اعداد این سری عبارت‌اند از:</a:t>
            </a:r>
          </a:p>
          <a:p>
            <a:pPr lvl="1" algn="r" rtl="1"/>
            <a:r>
              <a:rPr lang="fa-IR" sz="1400" dirty="0" smtClean="0">
                <a:latin typeface="IRANSans" panose="02040503050201020203" pitchFamily="18" charset="-78"/>
                <a:cs typeface="IRANSans" panose="02040503050201020203" pitchFamily="18" charset="-78"/>
              </a:rPr>
              <a:t>۰ ۱٬ ۱٬ ۲٬ ۳٬ ۵٬ ۸٬ ۱۳٬ ۲۱٬ ۳۴٬ ۵۵٬ ۸۹٬ ۱۴۴٬ ۲۳۳٬ ۳۷۷٬ ۶۱۰٬ ۹۸۷٬ ۱۵۹۷٬ ۲۵۸۴٬ ۴۱۸۱٬ ۶۷۶۵٬ ۱۰۹۴۶٬،۱۷۷۱۱</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36421"/>
            <a:ext cx="5306476" cy="1537284"/>
          </a:xfrm>
          <a:prstGeom prst="rect">
            <a:avLst/>
          </a:prstGeom>
        </p:spPr>
      </p:pic>
    </p:spTree>
    <p:extLst>
      <p:ext uri="{BB962C8B-B14F-4D97-AF65-F5344CB8AC3E}">
        <p14:creationId xmlns:p14="http://schemas.microsoft.com/office/powerpoint/2010/main" val="1445177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 EXT </a:t>
            </a:r>
            <a:r>
              <a:rPr lang="fa-IR" sz="2400" b="1" dirty="0" smtClean="0">
                <a:latin typeface="IRANSans" panose="02040503050201020203" pitchFamily="18" charset="-78"/>
                <a:cs typeface="IRANSans" panose="02040503050201020203" pitchFamily="18" charset="-78"/>
              </a:rPr>
              <a:t>فیبو زمانی بسط یافته  </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a:latin typeface="IRANSans" panose="02040503050201020203" pitchFamily="18" charset="-78"/>
                <a:cs typeface="IRANSans" panose="02040503050201020203" pitchFamily="18" charset="-78"/>
              </a:rPr>
              <a:t>این ابزار نیز 2 نقطه ای است و در یک حالت بین سقف و کف و در حالت دیگر بین کف </a:t>
            </a:r>
            <a:r>
              <a:rPr lang="fa-IR" sz="1400" dirty="0" smtClean="0">
                <a:latin typeface="IRANSans" panose="02040503050201020203" pitchFamily="18" charset="-78"/>
                <a:cs typeface="IRANSans" panose="02040503050201020203" pitchFamily="18" charset="-78"/>
              </a:rPr>
              <a:t>و سقف </a:t>
            </a:r>
            <a:r>
              <a:rPr lang="fa-IR" sz="1400" dirty="0">
                <a:latin typeface="IRANSans" panose="02040503050201020203" pitchFamily="18" charset="-78"/>
                <a:cs typeface="IRANSans" panose="02040503050201020203" pitchFamily="18" charset="-78"/>
              </a:rPr>
              <a:t>استفاده </a:t>
            </a:r>
            <a:r>
              <a:rPr lang="fa-IR" sz="1400" dirty="0" smtClean="0">
                <a:latin typeface="IRANSans" panose="02040503050201020203" pitchFamily="18" charset="-78"/>
                <a:cs typeface="IRANSans" panose="02040503050201020203" pitchFamily="18" charset="-78"/>
              </a:rPr>
              <a:t>میشود</a:t>
            </a:r>
            <a:r>
              <a:rPr lang="fa-IR" sz="1400" dirty="0">
                <a:latin typeface="IRANSans" panose="02040503050201020203" pitchFamily="18" charset="-78"/>
                <a:cs typeface="IRANSans" panose="02040503050201020203" pitchFamily="18" charset="-78"/>
              </a:rPr>
              <a:t>. مهمترین نسبت های این </a:t>
            </a:r>
            <a:r>
              <a:rPr lang="fa-IR" sz="1400" dirty="0" smtClean="0">
                <a:latin typeface="IRANSans" panose="02040503050201020203" pitchFamily="18" charset="-78"/>
                <a:cs typeface="IRANSans" panose="02040503050201020203" pitchFamily="18" charset="-78"/>
              </a:rPr>
              <a:t>ابزار 1/00 – 1/618 -2/00 -2/618 – 3/00 میباشند</a:t>
            </a:r>
          </a:p>
          <a:p>
            <a:pPr algn="r" rtl="1"/>
            <a:endParaRPr lang="en-US"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ابزار های        و       در نرم افزار یکی هستند </a:t>
            </a:r>
            <a:r>
              <a:rPr lang="fa-IR" sz="1400" dirty="0">
                <a:latin typeface="IRANSans" panose="02040503050201020203" pitchFamily="18" charset="-78"/>
                <a:cs typeface="IRANSans" panose="02040503050201020203" pitchFamily="18" charset="-78"/>
              </a:rPr>
              <a:t>اما دارای کاربرد </a:t>
            </a:r>
            <a:r>
              <a:rPr lang="fa-IR" sz="1400" dirty="0" smtClean="0">
                <a:latin typeface="IRANSans" panose="02040503050201020203" pitchFamily="18" charset="-78"/>
                <a:cs typeface="IRANSans" panose="02040503050201020203" pitchFamily="18" charset="-78"/>
              </a:rPr>
              <a:t>متفاوت می </a:t>
            </a:r>
            <a:r>
              <a:rPr lang="fa-IR" sz="1400" dirty="0">
                <a:latin typeface="IRANSans" panose="02040503050201020203" pitchFamily="18" charset="-78"/>
                <a:cs typeface="IRANSans" panose="02040503050201020203" pitchFamily="18" charset="-78"/>
              </a:rPr>
              <a:t>باشد. برای متمایز کردن این دو ابزار هنگام استفاده از آن نسبت </a:t>
            </a:r>
            <a:r>
              <a:rPr lang="fa-IR" sz="1400" dirty="0" smtClean="0">
                <a:latin typeface="IRANSans" panose="02040503050201020203" pitchFamily="18" charset="-78"/>
                <a:cs typeface="IRANSans" panose="02040503050201020203" pitchFamily="18" charset="-78"/>
              </a:rPr>
              <a:t>100 </a:t>
            </a:r>
            <a:r>
              <a:rPr lang="fa-IR" sz="1400" dirty="0">
                <a:latin typeface="IRANSans" panose="02040503050201020203" pitchFamily="18" charset="-78"/>
                <a:cs typeface="IRANSans" panose="02040503050201020203" pitchFamily="18" charset="-78"/>
              </a:rPr>
              <a:t>درصد برای ما </a:t>
            </a:r>
            <a:r>
              <a:rPr lang="fa-IR" sz="1400" dirty="0" smtClean="0">
                <a:latin typeface="IRANSans" panose="02040503050201020203" pitchFamily="18" charset="-78"/>
                <a:cs typeface="IRANSans" panose="02040503050201020203" pitchFamily="18" charset="-78"/>
              </a:rPr>
              <a:t>حائز اهمیت است</a:t>
            </a:r>
            <a:r>
              <a:rPr lang="en-US" sz="1400" dirty="0" smtClean="0">
                <a:latin typeface="IRANSans" panose="02040503050201020203" pitchFamily="18" charset="-78"/>
                <a:cs typeface="IRANSans" panose="02040503050201020203" pitchFamily="18" charset="-78"/>
              </a:rPr>
              <a:t> </a:t>
            </a:r>
            <a:endParaRPr lang="en-US" sz="1400" dirty="0">
              <a:latin typeface="IRANSans" panose="02040503050201020203" pitchFamily="18" charset="-78"/>
              <a:cs typeface="IRANSans" panose="02040503050201020203" pitchFamily="18" charset="-78"/>
            </a:endParaRPr>
          </a:p>
        </p:txBody>
      </p:sp>
      <p:sp>
        <p:nvSpPr>
          <p:cNvPr id="6" name="TextBox 5"/>
          <p:cNvSpPr txBox="1"/>
          <p:nvPr/>
        </p:nvSpPr>
        <p:spPr>
          <a:xfrm>
            <a:off x="7026364" y="3367280"/>
            <a:ext cx="534121" cy="369332"/>
          </a:xfrm>
          <a:prstGeom prst="rect">
            <a:avLst/>
          </a:prstGeom>
          <a:noFill/>
        </p:spPr>
        <p:txBody>
          <a:bodyPr wrap="none" rtlCol="0">
            <a:spAutoFit/>
          </a:bodyPr>
          <a:lstStyle/>
          <a:p>
            <a:r>
              <a:rPr lang="en-US" dirty="0" smtClean="0"/>
              <a:t>RET</a:t>
            </a:r>
            <a:endParaRPr lang="en-US" dirty="0"/>
          </a:p>
        </p:txBody>
      </p:sp>
      <p:sp>
        <p:nvSpPr>
          <p:cNvPr id="9" name="TextBox 8"/>
          <p:cNvSpPr txBox="1"/>
          <p:nvPr/>
        </p:nvSpPr>
        <p:spPr>
          <a:xfrm>
            <a:off x="6444208" y="3367280"/>
            <a:ext cx="529312" cy="369332"/>
          </a:xfrm>
          <a:prstGeom prst="rect">
            <a:avLst/>
          </a:prstGeom>
          <a:noFill/>
        </p:spPr>
        <p:txBody>
          <a:bodyPr wrap="none" rtlCol="0">
            <a:spAutoFit/>
          </a:bodyPr>
          <a:lstStyle/>
          <a:p>
            <a:r>
              <a:rPr lang="en-US" dirty="0" smtClean="0"/>
              <a:t>EXT</a:t>
            </a:r>
            <a:endParaRPr lang="en-US" dirty="0"/>
          </a:p>
        </p:txBody>
      </p:sp>
    </p:spTree>
    <p:extLst>
      <p:ext uri="{BB962C8B-B14F-4D97-AF65-F5344CB8AC3E}">
        <p14:creationId xmlns:p14="http://schemas.microsoft.com/office/powerpoint/2010/main" val="2464736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 EXT – </a:t>
            </a:r>
            <a:r>
              <a:rPr lang="en-US" sz="2400" b="1" dirty="0" smtClean="0">
                <a:latin typeface="IRANSans" panose="02040503050201020203" pitchFamily="18" charset="-78"/>
                <a:cs typeface="IRANSans" panose="02040503050201020203" pitchFamily="18" charset="-78"/>
              </a:rPr>
              <a:t>RET</a:t>
            </a:r>
            <a:r>
              <a:rPr lang="fa-IR" sz="2400" b="1" dirty="0" smtClean="0">
                <a:latin typeface="IRANSans" panose="02040503050201020203" pitchFamily="18" charset="-78"/>
                <a:cs typeface="IRANSans" panose="02040503050201020203" pitchFamily="18" charset="-78"/>
              </a:rPr>
              <a:t> تفاوت </a:t>
            </a:r>
            <a:endParaRPr lang="en-US" sz="2400" b="1" dirty="0">
              <a:latin typeface="IRANSans" panose="02040503050201020203" pitchFamily="18" charset="-78"/>
              <a:cs typeface="IRANSans" panose="02040503050201020203" pitchFamily="18" charset="-78"/>
            </a:endParaRPr>
          </a:p>
        </p:txBody>
      </p:sp>
      <p:pic>
        <p:nvPicPr>
          <p:cNvPr id="6" name="Picture 5"/>
          <p:cNvPicPr>
            <a:picLocks noChangeAspect="1"/>
          </p:cNvPicPr>
          <p:nvPr/>
        </p:nvPicPr>
        <p:blipFill>
          <a:blip r:embed="rId3"/>
          <a:stretch>
            <a:fillRect/>
          </a:stretch>
        </p:blipFill>
        <p:spPr>
          <a:xfrm>
            <a:off x="457200" y="2432414"/>
            <a:ext cx="1342558" cy="1125207"/>
          </a:xfrm>
          <a:prstGeom prst="rect">
            <a:avLst/>
          </a:prstGeom>
        </p:spPr>
      </p:pic>
      <p:sp>
        <p:nvSpPr>
          <p:cNvPr id="5" name="Content Placeholder 2"/>
          <p:cNvSpPr>
            <a:spLocks noGrp="1"/>
          </p:cNvSpPr>
          <p:nvPr>
            <p:ph idx="1"/>
          </p:nvPr>
        </p:nvSpPr>
        <p:spPr>
          <a:xfrm>
            <a:off x="473200" y="2564904"/>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این شکل نشان میدهد که سهم فاصله زمانی که از     تا     طی میکند برابر با </a:t>
            </a:r>
          </a:p>
          <a:p>
            <a:pPr marL="0" indent="0" algn="r" rtl="1">
              <a:buNone/>
            </a:pPr>
            <a:r>
              <a:rPr lang="fa-IR" sz="1400" dirty="0" smtClean="0">
                <a:latin typeface="IRANSans" panose="02040503050201020203" pitchFamily="18" charset="-78"/>
                <a:cs typeface="IRANSans" panose="02040503050201020203" pitchFamily="18" charset="-78"/>
              </a:rPr>
              <a:t>فاصله زمانی     تا    است</a:t>
            </a:r>
          </a:p>
          <a:p>
            <a:pPr marL="0" indent="0" algn="r" rtl="1">
              <a:buNone/>
            </a:pPr>
            <a:r>
              <a:rPr lang="fa-IR" sz="1400" dirty="0" smtClean="0">
                <a:latin typeface="IRANSans" panose="02040503050201020203" pitchFamily="18" charset="-78"/>
                <a:cs typeface="IRANSans" panose="02040503050201020203" pitchFamily="18" charset="-78"/>
              </a:rPr>
              <a:t>اما       فاصله قیمتی کمتری تا       طی کرده است یعنی در فاصله زمانی یکسان</a:t>
            </a:r>
          </a:p>
          <a:p>
            <a:pPr marL="0" indent="0" algn="r" rtl="1">
              <a:buNone/>
            </a:pPr>
            <a:r>
              <a:rPr lang="fa-IR" sz="1400" dirty="0" smtClean="0">
                <a:latin typeface="IRANSans" panose="02040503050201020203" pitchFamily="18" charset="-78"/>
                <a:cs typeface="IRANSans" panose="02040503050201020203" pitchFamily="18" charset="-78"/>
              </a:rPr>
              <a:t> قیمت ریزش کمتری داشته که این نشان از کاهش قدرت فروشندگان است در این</a:t>
            </a:r>
          </a:p>
          <a:p>
            <a:pPr marL="0" indent="0" algn="r" rtl="1">
              <a:buNone/>
            </a:pPr>
            <a:r>
              <a:rPr lang="fa-IR" sz="1400" dirty="0" smtClean="0">
                <a:latin typeface="IRANSans" panose="02040503050201020203" pitchFamily="18" charset="-78"/>
                <a:cs typeface="IRANSans" panose="02040503050201020203" pitchFamily="18" charset="-78"/>
              </a:rPr>
              <a:t>حالت نسبت 100 جزو گروه        است</a:t>
            </a:r>
          </a:p>
          <a:p>
            <a:pPr marL="0" indent="0" algn="r" rtl="1">
              <a:buNone/>
            </a:pPr>
            <a:endParaRPr lang="fa-IR" sz="1400" dirty="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اما شکل روبرو بیانگر </a:t>
            </a:r>
            <a:r>
              <a:rPr lang="fa-IR" sz="1400" dirty="0">
                <a:latin typeface="IRANSans" panose="02040503050201020203" pitchFamily="18" charset="-78"/>
                <a:cs typeface="IRANSans" panose="02040503050201020203" pitchFamily="18" charset="-78"/>
              </a:rPr>
              <a:t>این است که در فاصله </a:t>
            </a:r>
            <a:r>
              <a:rPr lang="fa-IR" sz="1400" dirty="0" smtClean="0">
                <a:latin typeface="IRANSans" panose="02040503050201020203" pitchFamily="18" charset="-78"/>
                <a:cs typeface="IRANSans" panose="02040503050201020203" pitchFamily="18" charset="-78"/>
              </a:rPr>
              <a:t>زمانی </a:t>
            </a:r>
            <a:r>
              <a:rPr lang="fa-IR" sz="1400" dirty="0">
                <a:latin typeface="IRANSans" panose="02040503050201020203" pitchFamily="18" charset="-78"/>
                <a:cs typeface="IRANSans" panose="02040503050201020203" pitchFamily="18" charset="-78"/>
              </a:rPr>
              <a:t>یکسان ریزش قیمتی </a:t>
            </a:r>
            <a:r>
              <a:rPr lang="fa-IR" sz="1400" dirty="0" smtClean="0">
                <a:latin typeface="IRANSans" panose="02040503050201020203" pitchFamily="18" charset="-78"/>
                <a:cs typeface="IRANSans" panose="02040503050201020203" pitchFamily="18" charset="-78"/>
              </a:rPr>
              <a:t>بیشتری</a:t>
            </a:r>
          </a:p>
          <a:p>
            <a:pPr marL="0" indent="0" algn="r" rtl="1">
              <a:buNone/>
            </a:pPr>
            <a:r>
              <a:rPr lang="fa-IR" sz="1400" dirty="0" smtClean="0">
                <a:latin typeface="IRANSans" panose="02040503050201020203" pitchFamily="18" charset="-78"/>
                <a:cs typeface="IRANSans" panose="02040503050201020203" pitchFamily="18" charset="-78"/>
              </a:rPr>
              <a:t> </a:t>
            </a:r>
            <a:r>
              <a:rPr lang="fa-IR" sz="1400" dirty="0">
                <a:latin typeface="IRANSans" panose="02040503050201020203" pitchFamily="18" charset="-78"/>
                <a:cs typeface="IRANSans" panose="02040503050201020203" pitchFamily="18" charset="-78"/>
              </a:rPr>
              <a:t>داریم یعنی </a:t>
            </a:r>
            <a:r>
              <a:rPr lang="fa-IR" sz="1400" dirty="0" smtClean="0">
                <a:latin typeface="IRANSans" panose="02040503050201020203" pitchFamily="18" charset="-78"/>
                <a:cs typeface="IRANSans" panose="02040503050201020203" pitchFamily="18" charset="-78"/>
              </a:rPr>
              <a:t>قدرت فروشندگان </a:t>
            </a:r>
            <a:r>
              <a:rPr lang="fa-IR" sz="1400" dirty="0">
                <a:latin typeface="IRANSans" panose="02040503050201020203" pitchFamily="18" charset="-78"/>
                <a:cs typeface="IRANSans" panose="02040503050201020203" pitchFamily="18" charset="-78"/>
              </a:rPr>
              <a:t>زیاد است و این دیگر یک اصلاح نیست بلکه یک </a:t>
            </a:r>
            <a:endParaRPr lang="fa-IR" sz="1400" dirty="0" smtClean="0">
              <a:latin typeface="IRANSans" panose="02040503050201020203" pitchFamily="18" charset="-78"/>
              <a:cs typeface="IRANSans" panose="02040503050201020203" pitchFamily="18" charset="-78"/>
            </a:endParaRPr>
          </a:p>
          <a:p>
            <a:pPr marL="0" indent="0" algn="r" rtl="1">
              <a:buNone/>
            </a:pPr>
            <a:r>
              <a:rPr lang="fa-IR" sz="1400" dirty="0" smtClean="0">
                <a:latin typeface="IRANSans" panose="02040503050201020203" pitchFamily="18" charset="-78"/>
                <a:cs typeface="IRANSans" panose="02040503050201020203" pitchFamily="18" charset="-78"/>
              </a:rPr>
              <a:t>حرکت </a:t>
            </a:r>
            <a:r>
              <a:rPr lang="fa-IR" sz="1400" dirty="0">
                <a:latin typeface="IRANSans" panose="02040503050201020203" pitchFamily="18" charset="-78"/>
                <a:cs typeface="IRANSans" panose="02040503050201020203" pitchFamily="18" charset="-78"/>
              </a:rPr>
              <a:t>نزولی در بازار است.</a:t>
            </a:r>
          </a:p>
          <a:p>
            <a:pPr marL="0" indent="0" algn="r" rtl="1">
              <a:buNone/>
            </a:pPr>
            <a:r>
              <a:rPr lang="fa-IR" sz="1400" dirty="0" smtClean="0">
                <a:latin typeface="IRANSans" panose="02040503050201020203" pitchFamily="18" charset="-78"/>
                <a:cs typeface="IRANSans" panose="02040503050201020203" pitchFamily="18" charset="-78"/>
              </a:rPr>
              <a:t>در </a:t>
            </a:r>
            <a:r>
              <a:rPr lang="fa-IR" sz="1400" dirty="0">
                <a:latin typeface="IRANSans" panose="02040503050201020203" pitchFamily="18" charset="-78"/>
                <a:cs typeface="IRANSans" panose="02040503050201020203" pitchFamily="18" charset="-78"/>
              </a:rPr>
              <a:t>این مواقع صبر می کنیم سهم تا </a:t>
            </a:r>
            <a:r>
              <a:rPr lang="fa-IR" sz="1400" dirty="0" smtClean="0">
                <a:latin typeface="IRANSans" panose="02040503050201020203" pitchFamily="18" charset="-78"/>
                <a:cs typeface="IRANSans" panose="02040503050201020203" pitchFamily="18" charset="-78"/>
              </a:rPr>
              <a:t>نسبت 1/00 حرکت کند اما این نسبت جزو گروه</a:t>
            </a:r>
          </a:p>
          <a:p>
            <a:pPr marL="0" indent="0" algn="r" rtl="1">
              <a:buNone/>
            </a:pPr>
            <a:r>
              <a:rPr lang="fa-IR" sz="1400" dirty="0" smtClean="0">
                <a:latin typeface="IRANSans" panose="02040503050201020203" pitchFamily="18" charset="-78"/>
                <a:cs typeface="IRANSans" panose="02040503050201020203" pitchFamily="18" charset="-78"/>
              </a:rPr>
              <a:t>        است</a:t>
            </a:r>
          </a:p>
          <a:p>
            <a:pPr marL="0" indent="0" algn="r" rtl="1">
              <a:buNone/>
            </a:pPr>
            <a:r>
              <a:rPr lang="fa-IR" sz="1400" dirty="0" smtClean="0">
                <a:latin typeface="IRANSans" panose="02040503050201020203" pitchFamily="18" charset="-78"/>
                <a:cs typeface="IRANSans" panose="02040503050201020203" pitchFamily="18" charset="-78"/>
              </a:rPr>
              <a:t>زمانی که کف یا سقف جدید تشکیل میشود عملا        خواهیم داشت</a:t>
            </a:r>
          </a:p>
          <a:p>
            <a:pPr marL="0" indent="0" algn="r" rtl="1">
              <a:buNone/>
            </a:pPr>
            <a:r>
              <a:rPr lang="fa-IR" sz="1400" dirty="0" smtClean="0">
                <a:latin typeface="IRANSans" panose="02040503050201020203" pitchFamily="18" charset="-78"/>
                <a:cs typeface="IRANSans" panose="02040503050201020203" pitchFamily="18" charset="-78"/>
              </a:rPr>
              <a:t>نسبت های 1/00 – 1/618 – 2/00 – 2/618 از اهمیت بیشتری برخوردارند</a:t>
            </a:r>
            <a:endParaRPr lang="en-US" sz="1400" dirty="0">
              <a:latin typeface="IRANSans" panose="02040503050201020203" pitchFamily="18" charset="-78"/>
              <a:cs typeface="IRANSans" panose="02040503050201020203" pitchFamily="18" charset="-78"/>
            </a:endParaRPr>
          </a:p>
        </p:txBody>
      </p:sp>
      <p:pic>
        <p:nvPicPr>
          <p:cNvPr id="9" name="Picture 8"/>
          <p:cNvPicPr>
            <a:picLocks noChangeAspect="1"/>
          </p:cNvPicPr>
          <p:nvPr/>
        </p:nvPicPr>
        <p:blipFill>
          <a:blip r:embed="rId4"/>
          <a:stretch>
            <a:fillRect/>
          </a:stretch>
        </p:blipFill>
        <p:spPr>
          <a:xfrm>
            <a:off x="457200" y="4014716"/>
            <a:ext cx="1382879" cy="1252264"/>
          </a:xfrm>
          <a:prstGeom prst="rect">
            <a:avLst/>
          </a:prstGeom>
        </p:spPr>
      </p:pic>
      <p:sp>
        <p:nvSpPr>
          <p:cNvPr id="2" name="TextBox 1"/>
          <p:cNvSpPr txBox="1"/>
          <p:nvPr/>
        </p:nvSpPr>
        <p:spPr>
          <a:xfrm>
            <a:off x="4051370" y="2517606"/>
            <a:ext cx="230771" cy="338554"/>
          </a:xfrm>
          <a:prstGeom prst="rect">
            <a:avLst/>
          </a:prstGeom>
          <a:noFill/>
        </p:spPr>
        <p:txBody>
          <a:bodyPr wrap="square" rtlCol="0">
            <a:spAutoFit/>
          </a:bodyPr>
          <a:lstStyle/>
          <a:p>
            <a:r>
              <a:rPr lang="en-US" sz="1600" dirty="0" smtClean="0"/>
              <a:t>B</a:t>
            </a:r>
            <a:endParaRPr lang="en-US" sz="1600" dirty="0"/>
          </a:p>
        </p:txBody>
      </p:sp>
      <p:sp>
        <p:nvSpPr>
          <p:cNvPr id="3" name="TextBox 2"/>
          <p:cNvSpPr txBox="1"/>
          <p:nvPr/>
        </p:nvSpPr>
        <p:spPr>
          <a:xfrm>
            <a:off x="3614535" y="2469650"/>
            <a:ext cx="282450" cy="369332"/>
          </a:xfrm>
          <a:prstGeom prst="rect">
            <a:avLst/>
          </a:prstGeom>
          <a:noFill/>
        </p:spPr>
        <p:txBody>
          <a:bodyPr wrap="none" rtlCol="0">
            <a:spAutoFit/>
          </a:bodyPr>
          <a:lstStyle/>
          <a:p>
            <a:r>
              <a:rPr lang="en-US" dirty="0" smtClean="0"/>
              <a:t>c</a:t>
            </a:r>
            <a:endParaRPr lang="en-US" dirty="0"/>
          </a:p>
        </p:txBody>
      </p:sp>
      <p:sp>
        <p:nvSpPr>
          <p:cNvPr id="4" name="TextBox 3"/>
          <p:cNvSpPr txBox="1"/>
          <p:nvPr/>
        </p:nvSpPr>
        <p:spPr>
          <a:xfrm>
            <a:off x="7365891" y="2802414"/>
            <a:ext cx="303288" cy="338554"/>
          </a:xfrm>
          <a:prstGeom prst="rect">
            <a:avLst/>
          </a:prstGeom>
          <a:noFill/>
        </p:spPr>
        <p:txBody>
          <a:bodyPr wrap="none" rtlCol="0">
            <a:spAutoFit/>
          </a:bodyPr>
          <a:lstStyle/>
          <a:p>
            <a:r>
              <a:rPr lang="en-US" sz="1600" dirty="0"/>
              <a:t>A</a:t>
            </a:r>
          </a:p>
        </p:txBody>
      </p:sp>
      <p:sp>
        <p:nvSpPr>
          <p:cNvPr id="10" name="TextBox 9"/>
          <p:cNvSpPr txBox="1"/>
          <p:nvPr/>
        </p:nvSpPr>
        <p:spPr>
          <a:xfrm>
            <a:off x="6915471" y="2802414"/>
            <a:ext cx="296876" cy="338554"/>
          </a:xfrm>
          <a:prstGeom prst="rect">
            <a:avLst/>
          </a:prstGeom>
          <a:noFill/>
        </p:spPr>
        <p:txBody>
          <a:bodyPr wrap="none" rtlCol="0">
            <a:spAutoFit/>
          </a:bodyPr>
          <a:lstStyle/>
          <a:p>
            <a:r>
              <a:rPr lang="en-US" sz="1600" dirty="0" smtClean="0"/>
              <a:t>B</a:t>
            </a:r>
            <a:endParaRPr lang="en-US" sz="1600" dirty="0"/>
          </a:p>
        </p:txBody>
      </p:sp>
      <p:sp>
        <p:nvSpPr>
          <p:cNvPr id="11" name="TextBox 10"/>
          <p:cNvSpPr txBox="1"/>
          <p:nvPr/>
        </p:nvSpPr>
        <p:spPr>
          <a:xfrm>
            <a:off x="6012160" y="3518783"/>
            <a:ext cx="534121" cy="369332"/>
          </a:xfrm>
          <a:prstGeom prst="rect">
            <a:avLst/>
          </a:prstGeom>
          <a:noFill/>
        </p:spPr>
        <p:txBody>
          <a:bodyPr wrap="none" rtlCol="0">
            <a:spAutoFit/>
          </a:bodyPr>
          <a:lstStyle/>
          <a:p>
            <a:r>
              <a:rPr lang="en-US" dirty="0" smtClean="0"/>
              <a:t>RET</a:t>
            </a:r>
            <a:endParaRPr lang="en-US" dirty="0"/>
          </a:p>
        </p:txBody>
      </p:sp>
      <p:sp>
        <p:nvSpPr>
          <p:cNvPr id="12" name="TextBox 11"/>
          <p:cNvSpPr txBox="1"/>
          <p:nvPr/>
        </p:nvSpPr>
        <p:spPr>
          <a:xfrm>
            <a:off x="4282141" y="5301208"/>
            <a:ext cx="529312" cy="369332"/>
          </a:xfrm>
          <a:prstGeom prst="rect">
            <a:avLst/>
          </a:prstGeom>
          <a:noFill/>
        </p:spPr>
        <p:txBody>
          <a:bodyPr wrap="none" rtlCol="0">
            <a:spAutoFit/>
          </a:bodyPr>
          <a:lstStyle/>
          <a:p>
            <a:r>
              <a:rPr lang="en-US" dirty="0" smtClean="0"/>
              <a:t>EXT</a:t>
            </a:r>
            <a:endParaRPr lang="en-US" dirty="0"/>
          </a:p>
        </p:txBody>
      </p:sp>
      <p:sp>
        <p:nvSpPr>
          <p:cNvPr id="13" name="TextBox 12"/>
          <p:cNvSpPr txBox="1"/>
          <p:nvPr/>
        </p:nvSpPr>
        <p:spPr>
          <a:xfrm>
            <a:off x="8115902" y="5082314"/>
            <a:ext cx="529312" cy="369332"/>
          </a:xfrm>
          <a:prstGeom prst="rect">
            <a:avLst/>
          </a:prstGeom>
          <a:noFill/>
        </p:spPr>
        <p:txBody>
          <a:bodyPr wrap="none" rtlCol="0">
            <a:spAutoFit/>
          </a:bodyPr>
          <a:lstStyle/>
          <a:p>
            <a:r>
              <a:rPr lang="en-US" dirty="0" smtClean="0"/>
              <a:t>EXT</a:t>
            </a:r>
            <a:endParaRPr lang="en-US" dirty="0"/>
          </a:p>
        </p:txBody>
      </p:sp>
      <p:sp>
        <p:nvSpPr>
          <p:cNvPr id="15" name="TextBox 14"/>
          <p:cNvSpPr txBox="1"/>
          <p:nvPr/>
        </p:nvSpPr>
        <p:spPr>
          <a:xfrm>
            <a:off x="7950890" y="2995017"/>
            <a:ext cx="433132" cy="369332"/>
          </a:xfrm>
          <a:prstGeom prst="rect">
            <a:avLst/>
          </a:prstGeom>
          <a:noFill/>
        </p:spPr>
        <p:txBody>
          <a:bodyPr wrap="none" rtlCol="0">
            <a:spAutoFit/>
          </a:bodyPr>
          <a:lstStyle/>
          <a:p>
            <a:r>
              <a:rPr lang="en-US" dirty="0" smtClean="0"/>
              <a:t>BC</a:t>
            </a:r>
            <a:endParaRPr lang="en-US" dirty="0"/>
          </a:p>
        </p:txBody>
      </p:sp>
      <p:sp>
        <p:nvSpPr>
          <p:cNvPr id="16" name="TextBox 15"/>
          <p:cNvSpPr txBox="1"/>
          <p:nvPr/>
        </p:nvSpPr>
        <p:spPr>
          <a:xfrm>
            <a:off x="5674101" y="3025795"/>
            <a:ext cx="415498" cy="338554"/>
          </a:xfrm>
          <a:prstGeom prst="rect">
            <a:avLst/>
          </a:prstGeom>
          <a:noFill/>
        </p:spPr>
        <p:txBody>
          <a:bodyPr wrap="none" rtlCol="0">
            <a:spAutoFit/>
          </a:bodyPr>
          <a:lstStyle/>
          <a:p>
            <a:r>
              <a:rPr lang="en-US" sz="1600" dirty="0" smtClean="0"/>
              <a:t>AB</a:t>
            </a:r>
            <a:endParaRPr lang="en-US" sz="1600" dirty="0"/>
          </a:p>
        </p:txBody>
      </p:sp>
    </p:spTree>
    <p:extLst>
      <p:ext uri="{BB962C8B-B14F-4D97-AF65-F5344CB8AC3E}">
        <p14:creationId xmlns:p14="http://schemas.microsoft.com/office/powerpoint/2010/main" val="670276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91" y="1520976"/>
            <a:ext cx="8425576" cy="3816424"/>
          </a:xfrm>
          <a:prstGeom prst="rect">
            <a:avLst/>
          </a:prstGeom>
        </p:spPr>
      </p:pic>
    </p:spTree>
    <p:extLst>
      <p:ext uri="{BB962C8B-B14F-4D97-AF65-F5344CB8AC3E}">
        <p14:creationId xmlns:p14="http://schemas.microsoft.com/office/powerpoint/2010/main" val="3277867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50" y="1539925"/>
            <a:ext cx="8252657" cy="3778526"/>
          </a:xfrm>
          <a:prstGeom prst="rect">
            <a:avLst/>
          </a:prstGeom>
        </p:spPr>
      </p:pic>
    </p:spTree>
    <p:extLst>
      <p:ext uri="{BB962C8B-B14F-4D97-AF65-F5344CB8AC3E}">
        <p14:creationId xmlns:p14="http://schemas.microsoft.com/office/powerpoint/2010/main" val="945395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 TCR    </a:t>
            </a:r>
            <a:r>
              <a:rPr lang="fa-IR" sz="2400" b="1" dirty="0" smtClean="0">
                <a:latin typeface="IRANSans" panose="02040503050201020203" pitchFamily="18" charset="-78"/>
                <a:cs typeface="IRANSans" panose="02040503050201020203" pitchFamily="18" charset="-78"/>
              </a:rPr>
              <a:t>نسبت چرخه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a:latin typeface="IRANSans" panose="02040503050201020203" pitchFamily="18" charset="-78"/>
                <a:cs typeface="IRANSans" panose="02040503050201020203" pitchFamily="18" charset="-78"/>
              </a:rPr>
              <a:t>این همان ابزاری است </a:t>
            </a:r>
            <a:r>
              <a:rPr lang="fa-IR" sz="1400" dirty="0" smtClean="0">
                <a:latin typeface="IRANSans" panose="02040503050201020203" pitchFamily="18" charset="-78"/>
                <a:cs typeface="IRANSans" panose="02040503050201020203" pitchFamily="18" charset="-78"/>
              </a:rPr>
              <a:t>که </a:t>
            </a:r>
            <a:r>
              <a:rPr lang="fa-IR" sz="1400" dirty="0">
                <a:latin typeface="IRANSans" panose="02040503050201020203" pitchFamily="18" charset="-78"/>
                <a:cs typeface="IRANSans" panose="02040503050201020203" pitchFamily="18" charset="-78"/>
              </a:rPr>
              <a:t>در ریتریس </a:t>
            </a:r>
            <a:r>
              <a:rPr lang="fa-IR" sz="1400" dirty="0" smtClean="0">
                <a:latin typeface="IRANSans" panose="02040503050201020203" pitchFamily="18" charset="-78"/>
                <a:cs typeface="IRANSans" panose="02040503050201020203" pitchFamily="18" charset="-78"/>
              </a:rPr>
              <a:t>زمانی از </a:t>
            </a:r>
            <a:r>
              <a:rPr lang="fa-IR" sz="1400" dirty="0">
                <a:latin typeface="IRANSans" panose="02040503050201020203" pitchFamily="18" charset="-78"/>
                <a:cs typeface="IRANSans" panose="02040503050201020203" pitchFamily="18" charset="-78"/>
              </a:rPr>
              <a:t>آن استفاده کردیم اما </a:t>
            </a:r>
            <a:r>
              <a:rPr lang="fa-IR" sz="1400" dirty="0" smtClean="0">
                <a:latin typeface="IRANSans" panose="02040503050201020203" pitchFamily="18" charset="-78"/>
                <a:cs typeface="IRANSans" panose="02040503050201020203" pitchFamily="18" charset="-78"/>
              </a:rPr>
              <a:t>روش </a:t>
            </a:r>
            <a:r>
              <a:rPr lang="fa-IR" sz="1400" dirty="0">
                <a:latin typeface="IRANSans" panose="02040503050201020203" pitchFamily="18" charset="-78"/>
                <a:cs typeface="IRANSans" panose="02040503050201020203" pitchFamily="18" charset="-78"/>
              </a:rPr>
              <a:t>استفاده و </a:t>
            </a:r>
            <a:r>
              <a:rPr lang="fa-IR" sz="1400" dirty="0" smtClean="0">
                <a:latin typeface="IRANSans" panose="02040503050201020203" pitchFamily="18" charset="-78"/>
                <a:cs typeface="IRANSans" panose="02040503050201020203" pitchFamily="18" charset="-78"/>
              </a:rPr>
              <a:t>کاربرد آن </a:t>
            </a:r>
            <a:r>
              <a:rPr lang="fa-IR" sz="1400" dirty="0">
                <a:latin typeface="IRANSans" panose="02040503050201020203" pitchFamily="18" charset="-78"/>
                <a:cs typeface="IRANSans" panose="02040503050201020203" pitchFamily="18" charset="-78"/>
              </a:rPr>
              <a:t>فرق می کند. </a:t>
            </a:r>
            <a:r>
              <a:rPr lang="fa-IR" sz="1400" dirty="0" smtClean="0">
                <a:latin typeface="IRANSans" panose="02040503050201020203" pitchFamily="18" charset="-78"/>
                <a:cs typeface="IRANSans" panose="02040503050201020203" pitchFamily="18" charset="-78"/>
              </a:rPr>
              <a:t>ابزار</a:t>
            </a:r>
            <a:r>
              <a:rPr lang="fa-IR" sz="1400" dirty="0">
                <a:latin typeface="IRANSans" panose="02040503050201020203" pitchFamily="18" charset="-78"/>
                <a:cs typeface="IRANSans" panose="02040503050201020203" pitchFamily="18" charset="-78"/>
              </a:rPr>
              <a:t> </a:t>
            </a:r>
            <a:r>
              <a:rPr lang="fa-IR" sz="1400" dirty="0" smtClean="0">
                <a:latin typeface="IRANSans" panose="02040503050201020203" pitchFamily="18" charset="-78"/>
                <a:cs typeface="IRANSans" panose="02040503050201020203" pitchFamily="18" charset="-78"/>
              </a:rPr>
              <a:t>       دو نقطه‌ای </a:t>
            </a:r>
            <a:r>
              <a:rPr lang="fa-IR" sz="1400" dirty="0">
                <a:latin typeface="IRANSans" panose="02040503050201020203" pitchFamily="18" charset="-78"/>
                <a:cs typeface="IRANSans" panose="02040503050201020203" pitchFamily="18" charset="-78"/>
              </a:rPr>
              <a:t>است و </a:t>
            </a:r>
            <a:r>
              <a:rPr lang="fa-IR" sz="1400" dirty="0" smtClean="0">
                <a:latin typeface="IRANSans" panose="02040503050201020203" pitchFamily="18" charset="-78"/>
                <a:cs typeface="IRANSans" panose="02040503050201020203" pitchFamily="18" charset="-78"/>
              </a:rPr>
              <a:t>از دو پیوت رسم میشود </a:t>
            </a:r>
            <a:r>
              <a:rPr lang="fa-IR" sz="1400" dirty="0">
                <a:latin typeface="IRANSans" panose="02040503050201020203" pitchFamily="18" charset="-78"/>
                <a:cs typeface="IRANSans" panose="02040503050201020203" pitchFamily="18" charset="-78"/>
              </a:rPr>
              <a:t>کاربرد </a:t>
            </a:r>
            <a:r>
              <a:rPr lang="fa-IR" sz="1400" dirty="0" smtClean="0">
                <a:latin typeface="IRANSans" panose="02040503050201020203" pitchFamily="18" charset="-78"/>
                <a:cs typeface="IRANSans" panose="02040503050201020203" pitchFamily="18" charset="-78"/>
              </a:rPr>
              <a:t>اصلی این ابزار برای </a:t>
            </a:r>
            <a:r>
              <a:rPr lang="fa-IR" sz="1400" dirty="0">
                <a:latin typeface="IRANSans" panose="02040503050201020203" pitchFamily="18" charset="-78"/>
                <a:cs typeface="IRANSans" panose="02040503050201020203" pitchFamily="18" charset="-78"/>
              </a:rPr>
              <a:t>پیدا کردن کف </a:t>
            </a:r>
            <a:r>
              <a:rPr lang="fa-IR" sz="1400" dirty="0" smtClean="0">
                <a:latin typeface="IRANSans" panose="02040503050201020203" pitchFamily="18" charset="-78"/>
                <a:cs typeface="IRANSans" panose="02040503050201020203" pitchFamily="18" charset="-78"/>
              </a:rPr>
              <a:t>و یا </a:t>
            </a:r>
            <a:r>
              <a:rPr lang="fa-IR" sz="1400" dirty="0">
                <a:latin typeface="IRANSans" panose="02040503050201020203" pitchFamily="18" charset="-78"/>
                <a:cs typeface="IRANSans" panose="02040503050201020203" pitchFamily="18" charset="-78"/>
              </a:rPr>
              <a:t>سقف سوم با استفاده از 2 کف و یا 2 سقف قبلی است. دو </a:t>
            </a:r>
            <a:r>
              <a:rPr lang="fa-IR" sz="1400" dirty="0" smtClean="0">
                <a:latin typeface="IRANSans" panose="02040503050201020203" pitchFamily="18" charset="-78"/>
                <a:cs typeface="IRANSans" panose="02040503050201020203" pitchFamily="18" charset="-78"/>
              </a:rPr>
              <a:t>پیووتی که </a:t>
            </a:r>
            <a:r>
              <a:rPr lang="fa-IR" sz="1400" dirty="0">
                <a:latin typeface="IRANSans" panose="02040503050201020203" pitchFamily="18" charset="-78"/>
                <a:cs typeface="IRANSans" panose="02040503050201020203" pitchFamily="18" charset="-78"/>
              </a:rPr>
              <a:t>برای رسم این ابزار مورد استفاده قرار می گیرند یا باید هر دو سقف باشند تا زمان </a:t>
            </a:r>
            <a:r>
              <a:rPr lang="fa-IR" sz="1400" dirty="0" smtClean="0">
                <a:latin typeface="IRANSans" panose="02040503050201020203" pitchFamily="18" charset="-78"/>
                <a:cs typeface="IRANSans" panose="02040503050201020203" pitchFamily="18" charset="-78"/>
              </a:rPr>
              <a:t>تقریبی سقف </a:t>
            </a:r>
            <a:r>
              <a:rPr lang="fa-IR" sz="1400" dirty="0">
                <a:latin typeface="IRANSans" panose="02040503050201020203" pitchFamily="18" charset="-78"/>
                <a:cs typeface="IRANSans" panose="02040503050201020203" pitchFamily="18" charset="-78"/>
              </a:rPr>
              <a:t>سوم را مشخص کنند و یا باید هر دو کف باشند تا زمان تقریبی کف سوم را </a:t>
            </a:r>
            <a:r>
              <a:rPr lang="fa-IR" sz="1400" dirty="0" smtClean="0">
                <a:latin typeface="IRANSans" panose="02040503050201020203" pitchFamily="18" charset="-78"/>
                <a:cs typeface="IRANSans" panose="02040503050201020203" pitchFamily="18" charset="-78"/>
              </a:rPr>
              <a:t>معین کنند</a:t>
            </a:r>
            <a:r>
              <a:rPr lang="fa-IR" sz="1400" dirty="0">
                <a:latin typeface="IRANSans" panose="02040503050201020203" pitchFamily="18" charset="-78"/>
                <a:cs typeface="IRANSans" panose="02040503050201020203" pitchFamily="18" charset="-78"/>
              </a:rPr>
              <a:t>. </a:t>
            </a:r>
            <a:r>
              <a:rPr lang="fa-IR" sz="1400" dirty="0" smtClean="0">
                <a:latin typeface="IRANSans" panose="02040503050201020203" pitchFamily="18" charset="-78"/>
                <a:cs typeface="IRANSans" panose="02040503050201020203" pitchFamily="18" charset="-78"/>
              </a:rPr>
              <a:t>در صورتی </a:t>
            </a:r>
            <a:r>
              <a:rPr lang="fa-IR" sz="1400" dirty="0">
                <a:latin typeface="IRANSans" panose="02040503050201020203" pitchFamily="18" charset="-78"/>
                <a:cs typeface="IRANSans" panose="02040503050201020203" pitchFamily="18" charset="-78"/>
              </a:rPr>
              <a:t>که در نسبت </a:t>
            </a:r>
            <a:r>
              <a:rPr lang="fa-IR" sz="1400" dirty="0" smtClean="0">
                <a:latin typeface="IRANSans" panose="02040503050201020203" pitchFamily="18" charset="-78"/>
                <a:cs typeface="IRANSans" panose="02040503050201020203" pitchFamily="18" charset="-78"/>
              </a:rPr>
              <a:t>1/00 درصد </a:t>
            </a:r>
            <a:r>
              <a:rPr lang="fa-IR" sz="1400" dirty="0">
                <a:latin typeface="IRANSans" panose="02040503050201020203" pitchFamily="18" charset="-78"/>
                <a:cs typeface="IRANSans" panose="02040503050201020203" pitchFamily="18" charset="-78"/>
              </a:rPr>
              <a:t>زمانی، قیمت واکنش داشته باشد و شاهد </a:t>
            </a:r>
            <a:r>
              <a:rPr lang="fa-IR" sz="1400" dirty="0" smtClean="0">
                <a:latin typeface="IRANSans" panose="02040503050201020203" pitchFamily="18" charset="-78"/>
                <a:cs typeface="IRANSans" panose="02040503050201020203" pitchFamily="18" charset="-78"/>
              </a:rPr>
              <a:t>تغییر </a:t>
            </a:r>
            <a:r>
              <a:rPr lang="fa-IR" sz="1400" dirty="0">
                <a:latin typeface="IRANSans" panose="02040503050201020203" pitchFamily="18" charset="-78"/>
                <a:cs typeface="IRANSans" panose="02040503050201020203" pitchFamily="18" charset="-78"/>
              </a:rPr>
              <a:t>جهت قیمت باشیم احتمال اینکه در نسبت های </a:t>
            </a:r>
            <a:r>
              <a:rPr lang="fa-IR" sz="1400" dirty="0" smtClean="0">
                <a:latin typeface="IRANSans" panose="02040503050201020203" pitchFamily="18" charset="-78"/>
                <a:cs typeface="IRANSans" panose="02040503050201020203" pitchFamily="18" charset="-78"/>
              </a:rPr>
              <a:t>161/8 و 2/618 درصد </a:t>
            </a:r>
            <a:r>
              <a:rPr lang="fa-IR" sz="1400" dirty="0">
                <a:latin typeface="IRANSans" panose="02040503050201020203" pitchFamily="18" charset="-78"/>
                <a:cs typeface="IRANSans" panose="02040503050201020203" pitchFamily="18" charset="-78"/>
              </a:rPr>
              <a:t>هم واکنش </a:t>
            </a:r>
            <a:r>
              <a:rPr lang="fa-IR" sz="1400" dirty="0" smtClean="0">
                <a:latin typeface="IRANSans" panose="02040503050201020203" pitchFamily="18" charset="-78"/>
                <a:cs typeface="IRANSans" panose="02040503050201020203" pitchFamily="18" charset="-78"/>
              </a:rPr>
              <a:t>قیمتی داشته </a:t>
            </a:r>
            <a:r>
              <a:rPr lang="fa-IR" sz="1400" dirty="0">
                <a:latin typeface="IRANSans" panose="02040503050201020203" pitchFamily="18" charset="-78"/>
                <a:cs typeface="IRANSans" panose="02040503050201020203" pitchFamily="18" charset="-78"/>
              </a:rPr>
              <a:t>باشیم زیاد </a:t>
            </a:r>
            <a:r>
              <a:rPr lang="fa-IR" sz="1400" dirty="0" smtClean="0">
                <a:latin typeface="IRANSans" panose="02040503050201020203" pitchFamily="18" charset="-78"/>
                <a:cs typeface="IRANSans" panose="02040503050201020203" pitchFamily="18" charset="-78"/>
              </a:rPr>
              <a:t>است</a:t>
            </a:r>
          </a:p>
          <a:p>
            <a:pPr algn="r" rtl="1"/>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اگر </a:t>
            </a:r>
            <a:r>
              <a:rPr lang="fa-IR" sz="1400" dirty="0">
                <a:latin typeface="IRANSans" panose="02040503050201020203" pitchFamily="18" charset="-78"/>
                <a:cs typeface="IRANSans" panose="02040503050201020203" pitchFamily="18" charset="-78"/>
              </a:rPr>
              <a:t>نسبت </a:t>
            </a:r>
            <a:r>
              <a:rPr lang="fa-IR" sz="1400" dirty="0" smtClean="0">
                <a:latin typeface="IRANSans" panose="02040503050201020203" pitchFamily="18" charset="-78"/>
                <a:cs typeface="IRANSans" panose="02040503050201020203" pitchFamily="18" charset="-78"/>
              </a:rPr>
              <a:t>1/00 درصد </a:t>
            </a:r>
            <a:r>
              <a:rPr lang="fa-IR" sz="1400" dirty="0">
                <a:latin typeface="IRANSans" panose="02040503050201020203" pitchFamily="18" charset="-78"/>
                <a:cs typeface="IRANSans" panose="02040503050201020203" pitchFamily="18" charset="-78"/>
              </a:rPr>
              <a:t>ما زمان یک سقف را نشان بدهد لزومی ندارد نسبت </a:t>
            </a:r>
            <a:r>
              <a:rPr lang="fa-IR" sz="1400" dirty="0" smtClean="0">
                <a:latin typeface="IRANSans" panose="02040503050201020203" pitchFamily="18" charset="-78"/>
                <a:cs typeface="IRANSans" panose="02040503050201020203" pitchFamily="18" charset="-78"/>
              </a:rPr>
              <a:t>161/8 یا 261/8 </a:t>
            </a:r>
            <a:r>
              <a:rPr lang="fa-IR" sz="1400" dirty="0">
                <a:latin typeface="IRANSans" panose="02040503050201020203" pitchFamily="18" charset="-78"/>
                <a:cs typeface="IRANSans" panose="02040503050201020203" pitchFamily="18" charset="-78"/>
              </a:rPr>
              <a:t>درصد هم زمان </a:t>
            </a:r>
            <a:r>
              <a:rPr lang="fa-IR" sz="1400" dirty="0" smtClean="0">
                <a:latin typeface="IRANSans" panose="02040503050201020203" pitchFamily="18" charset="-78"/>
                <a:cs typeface="IRANSans" panose="02040503050201020203" pitchFamily="18" charset="-78"/>
              </a:rPr>
              <a:t>سقف </a:t>
            </a:r>
            <a:r>
              <a:rPr lang="fa-IR" sz="1400" dirty="0">
                <a:latin typeface="IRANSans" panose="02040503050201020203" pitchFamily="18" charset="-78"/>
                <a:cs typeface="IRANSans" panose="02040503050201020203" pitchFamily="18" charset="-78"/>
              </a:rPr>
              <a:t>باشند بلکه می توانند زمان یک کف را تولید کنند و برعکس</a:t>
            </a:r>
            <a:endParaRPr lang="en-US" sz="1400" dirty="0">
              <a:latin typeface="IRANSans" panose="02040503050201020203" pitchFamily="18" charset="-78"/>
              <a:cs typeface="IRANSans" panose="02040503050201020203" pitchFamily="18" charset="-78"/>
            </a:endParaRPr>
          </a:p>
        </p:txBody>
      </p:sp>
      <p:sp>
        <p:nvSpPr>
          <p:cNvPr id="2" name="TextBox 1"/>
          <p:cNvSpPr txBox="1"/>
          <p:nvPr/>
        </p:nvSpPr>
        <p:spPr>
          <a:xfrm>
            <a:off x="6732240" y="2852936"/>
            <a:ext cx="540597" cy="369332"/>
          </a:xfrm>
          <a:prstGeom prst="rect">
            <a:avLst/>
          </a:prstGeom>
          <a:noFill/>
        </p:spPr>
        <p:txBody>
          <a:bodyPr wrap="none" rtlCol="0">
            <a:spAutoFit/>
          </a:bodyPr>
          <a:lstStyle/>
          <a:p>
            <a:r>
              <a:rPr lang="en-US" dirty="0" smtClean="0"/>
              <a:t>TCR</a:t>
            </a:r>
            <a:endParaRPr lang="en-US" dirty="0"/>
          </a:p>
        </p:txBody>
      </p:sp>
    </p:spTree>
    <p:extLst>
      <p:ext uri="{BB962C8B-B14F-4D97-AF65-F5344CB8AC3E}">
        <p14:creationId xmlns:p14="http://schemas.microsoft.com/office/powerpoint/2010/main" val="854221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75" y="1483523"/>
            <a:ext cx="8437007" cy="3891330"/>
          </a:xfrm>
          <a:prstGeom prst="rect">
            <a:avLst/>
          </a:prstGeom>
        </p:spPr>
      </p:pic>
    </p:spTree>
    <p:extLst>
      <p:ext uri="{BB962C8B-B14F-4D97-AF65-F5344CB8AC3E}">
        <p14:creationId xmlns:p14="http://schemas.microsoft.com/office/powerpoint/2010/main" val="59275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31" y="1528141"/>
            <a:ext cx="8188695" cy="3802093"/>
          </a:xfrm>
          <a:prstGeom prst="rect">
            <a:avLst/>
          </a:prstGeom>
        </p:spPr>
      </p:pic>
    </p:spTree>
    <p:extLst>
      <p:ext uri="{BB962C8B-B14F-4D97-AF65-F5344CB8AC3E}">
        <p14:creationId xmlns:p14="http://schemas.microsoft.com/office/powerpoint/2010/main" val="4161511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072" t="5609" r="534" b="1998"/>
          <a:stretch/>
        </p:blipFill>
        <p:spPr>
          <a:xfrm>
            <a:off x="348987" y="1484972"/>
            <a:ext cx="8432583" cy="3888432"/>
          </a:xfrm>
          <a:prstGeom prst="rect">
            <a:avLst/>
          </a:prstGeom>
        </p:spPr>
      </p:pic>
    </p:spTree>
    <p:extLst>
      <p:ext uri="{BB962C8B-B14F-4D97-AF65-F5344CB8AC3E}">
        <p14:creationId xmlns:p14="http://schemas.microsoft.com/office/powerpoint/2010/main" val="3123241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528" t="5600" r="377" b="1848"/>
          <a:stretch/>
        </p:blipFill>
        <p:spPr>
          <a:xfrm>
            <a:off x="248886" y="1448417"/>
            <a:ext cx="8632786" cy="3961542"/>
          </a:xfrm>
          <a:prstGeom prst="rect">
            <a:avLst/>
          </a:prstGeom>
        </p:spPr>
      </p:pic>
    </p:spTree>
    <p:extLst>
      <p:ext uri="{BB962C8B-B14F-4D97-AF65-F5344CB8AC3E}">
        <p14:creationId xmlns:p14="http://schemas.microsoft.com/office/powerpoint/2010/main" val="2744574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459" t="5398" r="530" b="2163"/>
          <a:stretch/>
        </p:blipFill>
        <p:spPr>
          <a:xfrm>
            <a:off x="323120" y="1483243"/>
            <a:ext cx="8484318" cy="3891890"/>
          </a:xfrm>
          <a:prstGeom prst="rect">
            <a:avLst/>
          </a:prstGeom>
        </p:spPr>
      </p:pic>
    </p:spTree>
    <p:extLst>
      <p:ext uri="{BB962C8B-B14F-4D97-AF65-F5344CB8AC3E}">
        <p14:creationId xmlns:p14="http://schemas.microsoft.com/office/powerpoint/2010/main" val="506541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1484313"/>
            <a:ext cx="8229600" cy="936625"/>
          </a:xfrm>
        </p:spPr>
        <p:txBody>
          <a:bodyPr>
            <a:normAutofit/>
          </a:bodyPr>
          <a:lstStyle/>
          <a:p>
            <a:r>
              <a:rPr lang="fa-IR" sz="2400" b="1" dirty="0" smtClean="0">
                <a:latin typeface="IRANSans" panose="02040503050201020203" pitchFamily="18" charset="-78"/>
                <a:cs typeface="IRANSans" panose="02040503050201020203" pitchFamily="18" charset="-78"/>
              </a:rPr>
              <a:t>اعداد مهم فیبوناچی در تحلیل تکنیکال</a:t>
            </a:r>
            <a:endParaRPr lang="en-US" sz="2400" b="1" dirty="0">
              <a:latin typeface="IRANSans" panose="02040503050201020203" pitchFamily="18" charset="-78"/>
              <a:cs typeface="IRANSans" panose="02040503050201020203" pitchFamily="18" charset="-78"/>
            </a:endParaRPr>
          </a:p>
        </p:txBody>
      </p:sp>
      <p:sp>
        <p:nvSpPr>
          <p:cNvPr id="6" name="Content Placeholder 2"/>
          <p:cNvSpPr>
            <a:spLocks noGrp="1"/>
          </p:cNvSpPr>
          <p:nvPr>
            <p:ph idx="1"/>
          </p:nvPr>
        </p:nvSpPr>
        <p:spPr>
          <a:xfrm>
            <a:off x="457200" y="2708275"/>
            <a:ext cx="8229600" cy="3733800"/>
          </a:xfrm>
        </p:spPr>
        <p:txBody>
          <a:bodyPr>
            <a:normAutofit/>
          </a:bodyPr>
          <a:lstStyle/>
          <a:p>
            <a:pPr marL="0" indent="0" algn="r" rtl="1">
              <a:buNone/>
            </a:pPr>
            <a:r>
              <a:rPr lang="fa-IR" sz="1400" b="1" dirty="0" smtClean="0">
                <a:latin typeface="IRANSans" panose="02040503050201020203" pitchFamily="18" charset="-78"/>
                <a:cs typeface="IRANSans" panose="02040503050201020203" pitchFamily="18" charset="-78"/>
              </a:rPr>
              <a:t>۶۱/۸% = </a:t>
            </a:r>
            <a:r>
              <a:rPr lang="fa-IR" sz="1400" dirty="0" smtClean="0">
                <a:latin typeface="IRANSans" panose="02040503050201020203" pitchFamily="18" charset="-78"/>
                <a:cs typeface="IRANSans" panose="02040503050201020203" pitchFamily="18" charset="-78"/>
              </a:rPr>
              <a:t>تقسیم هر جملۀ تصاعد بر جملۀ بعد (پس از جملۀ سیزدهم)</a:t>
            </a:r>
          </a:p>
          <a:p>
            <a:pPr marL="0" indent="0" algn="r" rtl="1">
              <a:buNone/>
            </a:pPr>
            <a:r>
              <a:rPr lang="fa-IR" sz="1400" b="1" dirty="0" smtClean="0">
                <a:latin typeface="IRANSans" panose="02040503050201020203" pitchFamily="18" charset="-78"/>
                <a:cs typeface="IRANSans" panose="02040503050201020203" pitchFamily="18" charset="-78"/>
              </a:rPr>
              <a:t>۱۶۱/۸%= </a:t>
            </a:r>
            <a:r>
              <a:rPr lang="fa-IR" sz="1400" dirty="0" smtClean="0">
                <a:latin typeface="IRANSans" panose="02040503050201020203" pitchFamily="18" charset="-78"/>
                <a:cs typeface="IRANSans" panose="02040503050201020203" pitchFamily="18" charset="-78"/>
              </a:rPr>
              <a:t>تقسیم هر جملۀ تصادعد با جملۀ پیش از آن</a:t>
            </a:r>
          </a:p>
          <a:p>
            <a:pPr marL="0" indent="0" algn="r" rtl="1">
              <a:buNone/>
            </a:pPr>
            <a:r>
              <a:rPr lang="fa-IR" sz="1400" b="1" dirty="0" smtClean="0">
                <a:latin typeface="IRANSans" panose="02040503050201020203" pitchFamily="18" charset="-78"/>
                <a:cs typeface="IRANSans" panose="02040503050201020203" pitchFamily="18" charset="-78"/>
              </a:rPr>
              <a:t>۳۸/۲%= </a:t>
            </a:r>
            <a:r>
              <a:rPr lang="fa-IR" sz="1400" dirty="0" smtClean="0">
                <a:latin typeface="IRANSans" panose="02040503050201020203" pitchFamily="18" charset="-78"/>
                <a:cs typeface="IRANSans" panose="02040503050201020203" pitchFamily="18" charset="-78"/>
              </a:rPr>
              <a:t> تقسیم هر جمله بر دومین جملۀ پس از آن</a:t>
            </a:r>
          </a:p>
          <a:p>
            <a:pPr marL="0" indent="0" algn="r" rtl="1">
              <a:buNone/>
            </a:pPr>
            <a:r>
              <a:rPr lang="fa-IR" sz="1400" b="1" dirty="0" smtClean="0">
                <a:latin typeface="IRANSans" panose="02040503050201020203" pitchFamily="18" charset="-78"/>
                <a:cs typeface="IRANSans" panose="02040503050201020203" pitchFamily="18" charset="-78"/>
              </a:rPr>
              <a:t>۲۳/۶%=</a:t>
            </a:r>
            <a:r>
              <a:rPr lang="fa-IR" sz="1400" dirty="0" smtClean="0">
                <a:latin typeface="IRANSans" panose="02040503050201020203" pitchFamily="18" charset="-78"/>
                <a:cs typeface="IRANSans" panose="02040503050201020203" pitchFamily="18" charset="-78"/>
              </a:rPr>
              <a:t> تقسیم هر جمله بر سومین جملۀ پس از آن</a:t>
            </a:r>
          </a:p>
          <a:p>
            <a:pPr algn="r" rtl="1"/>
            <a:endParaRPr lang="en-US" sz="2000" dirty="0">
              <a:latin typeface="Adobe Arabic" panose="02040503050201020203" pitchFamily="18" charset="-78"/>
              <a:cs typeface="Adobe Arabic" panose="02040503050201020203" pitchFamily="18"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951" y="3776274"/>
            <a:ext cx="2273849" cy="1440683"/>
          </a:xfrm>
          <a:prstGeom prst="rect">
            <a:avLst/>
          </a:prstGeom>
        </p:spPr>
      </p:pic>
      <p:sp>
        <p:nvSpPr>
          <p:cNvPr id="10" name="TextBox 9"/>
          <p:cNvSpPr txBox="1"/>
          <p:nvPr/>
        </p:nvSpPr>
        <p:spPr>
          <a:xfrm>
            <a:off x="539552" y="5232973"/>
            <a:ext cx="8147248" cy="523220"/>
          </a:xfrm>
          <a:prstGeom prst="rect">
            <a:avLst/>
          </a:prstGeom>
          <a:noFill/>
        </p:spPr>
        <p:txBody>
          <a:bodyPr wrap="square" rtlCol="0">
            <a:spAutoFit/>
          </a:bodyPr>
          <a:lstStyle/>
          <a:p>
            <a:pPr algn="r" rtl="1"/>
            <a:r>
              <a:rPr lang="fa-IR" sz="1400" b="1" dirty="0" smtClean="0">
                <a:latin typeface="IRANSans" panose="02040503050201020203" pitchFamily="18" charset="-78"/>
                <a:cs typeface="IRANSans" panose="02040503050201020203" pitchFamily="18" charset="-78"/>
              </a:rPr>
              <a:t>نسبت‌های ۰%، ۵۰%، ۱۰۰% و ۲۰۰% اعداد فیبوناچی نیستند، </a:t>
            </a:r>
            <a:r>
              <a:rPr lang="fa-IR" sz="1400" dirty="0" smtClean="0">
                <a:latin typeface="IRANSans" panose="02040503050201020203" pitchFamily="18" charset="-78"/>
                <a:cs typeface="IRANSans" panose="02040503050201020203" pitchFamily="18" charset="-78"/>
              </a:rPr>
              <a:t>اما با این حال توسط برخی معامله‌گران استفاده می‌شوند.</a:t>
            </a:r>
            <a:endParaRPr lang="en-US" sz="1400" dirty="0">
              <a:latin typeface="IRANSans" panose="02040503050201020203" pitchFamily="18" charset="-78"/>
              <a:cs typeface="IRANSans" panose="02040503050201020203" pitchFamily="18" charset="-78"/>
            </a:endParaRPr>
          </a:p>
        </p:txBody>
      </p:sp>
      <p:sp>
        <p:nvSpPr>
          <p:cNvPr id="2" name="TextBox 1"/>
          <p:cNvSpPr txBox="1"/>
          <p:nvPr/>
        </p:nvSpPr>
        <p:spPr>
          <a:xfrm>
            <a:off x="457200" y="3770569"/>
            <a:ext cx="1681872" cy="400110"/>
          </a:xfrm>
          <a:prstGeom prst="rect">
            <a:avLst/>
          </a:prstGeom>
          <a:noFill/>
        </p:spPr>
        <p:txBody>
          <a:bodyPr wrap="none" rtlCol="0">
            <a:spAutoFit/>
          </a:bodyPr>
          <a:lstStyle/>
          <a:p>
            <a:pPr algn="r" rtl="1"/>
            <a:r>
              <a:rPr lang="fa-IR" sz="2000" dirty="0" smtClean="0">
                <a:latin typeface="Adobe Arabic" panose="02040503050201020203" pitchFamily="18" charset="-78"/>
                <a:cs typeface="Adobe Arabic" panose="02040503050201020203" pitchFamily="18" charset="-78"/>
              </a:rPr>
              <a:t>4.23 = 1.618 * 2.618</a:t>
            </a:r>
            <a:endParaRPr lang="en-US" sz="2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85711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fa-IR" sz="2400" b="1" dirty="0">
                <a:latin typeface="IRANSans" panose="02040503050201020203" pitchFamily="18" charset="-78"/>
                <a:cs typeface="IRANSans" panose="02040503050201020203" pitchFamily="18" charset="-78"/>
              </a:rPr>
              <a:t>تغییر قطبیت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a:latin typeface="IRANSans" panose="02040503050201020203" pitchFamily="18" charset="-78"/>
                <a:cs typeface="IRANSans" panose="02040503050201020203" pitchFamily="18" charset="-78"/>
              </a:rPr>
              <a:t>در مواقعی که ابزار </a:t>
            </a:r>
            <a:r>
              <a:rPr lang="fa-IR" sz="1400" dirty="0" smtClean="0">
                <a:latin typeface="IRANSans" panose="02040503050201020203" pitchFamily="18" charset="-78"/>
                <a:cs typeface="IRANSans" panose="02040503050201020203" pitchFamily="18" charset="-78"/>
              </a:rPr>
              <a:t>بین دو </a:t>
            </a:r>
            <a:r>
              <a:rPr lang="fa-IR" sz="1400" dirty="0">
                <a:latin typeface="IRANSans" panose="02040503050201020203" pitchFamily="18" charset="-78"/>
                <a:cs typeface="IRANSans" panose="02040503050201020203" pitchFamily="18" charset="-78"/>
              </a:rPr>
              <a:t>سقف استفاده می شود اما در نسبت </a:t>
            </a:r>
            <a:r>
              <a:rPr lang="fa-IR" sz="1400" dirty="0" smtClean="0">
                <a:latin typeface="IRANSans" panose="02040503050201020203" pitchFamily="18" charset="-78"/>
                <a:cs typeface="IRANSans" panose="02040503050201020203" pitchFamily="18" charset="-78"/>
              </a:rPr>
              <a:t>1/00 </a:t>
            </a:r>
            <a:r>
              <a:rPr lang="fa-IR" sz="1400" dirty="0">
                <a:latin typeface="IRANSans" panose="02040503050201020203" pitchFamily="18" charset="-78"/>
                <a:cs typeface="IRANSans" panose="02040503050201020203" pitchFamily="18" charset="-78"/>
              </a:rPr>
              <a:t>درصد آن، یک </a:t>
            </a:r>
            <a:r>
              <a:rPr lang="fa-IR" sz="1400" dirty="0" smtClean="0">
                <a:latin typeface="IRANSans" panose="02040503050201020203" pitchFamily="18" charset="-78"/>
                <a:cs typeface="IRANSans" panose="02040503050201020203" pitchFamily="18" charset="-78"/>
              </a:rPr>
              <a:t>کف تشکیل </a:t>
            </a:r>
            <a:r>
              <a:rPr lang="fa-IR" sz="1400" dirty="0">
                <a:latin typeface="IRANSans" panose="02040503050201020203" pitchFamily="18" charset="-78"/>
                <a:cs typeface="IRANSans" panose="02040503050201020203" pitchFamily="18" charset="-78"/>
              </a:rPr>
              <a:t>میشود یا زمانی که این ابزار بین </a:t>
            </a:r>
            <a:r>
              <a:rPr lang="fa-IR" sz="1400" dirty="0" smtClean="0">
                <a:latin typeface="IRANSans" panose="02040503050201020203" pitchFamily="18" charset="-78"/>
                <a:cs typeface="IRANSans" panose="02040503050201020203" pitchFamily="18" charset="-78"/>
              </a:rPr>
              <a:t>دو </a:t>
            </a:r>
            <a:r>
              <a:rPr lang="fa-IR" sz="1400" dirty="0">
                <a:latin typeface="IRANSans" panose="02040503050201020203" pitchFamily="18" charset="-78"/>
                <a:cs typeface="IRANSans" panose="02040503050201020203" pitchFamily="18" charset="-78"/>
              </a:rPr>
              <a:t>کف استفاده می شود اما در </a:t>
            </a:r>
            <a:r>
              <a:rPr lang="fa-IR" sz="1400" dirty="0" smtClean="0">
                <a:latin typeface="IRANSans" panose="02040503050201020203" pitchFamily="18" charset="-78"/>
                <a:cs typeface="IRANSans" panose="02040503050201020203" pitchFamily="18" charset="-78"/>
              </a:rPr>
              <a:t>نسبت 1/00 </a:t>
            </a:r>
            <a:r>
              <a:rPr lang="fa-IR" sz="1400" dirty="0">
                <a:latin typeface="IRANSans" panose="02040503050201020203" pitchFamily="18" charset="-78"/>
                <a:cs typeface="IRANSans" panose="02040503050201020203" pitchFamily="18" charset="-78"/>
              </a:rPr>
              <a:t>درصد </a:t>
            </a:r>
            <a:r>
              <a:rPr lang="fa-IR" sz="1400" dirty="0" smtClean="0">
                <a:latin typeface="IRANSans" panose="02040503050201020203" pitchFamily="18" charset="-78"/>
                <a:cs typeface="IRANSans" panose="02040503050201020203" pitchFamily="18" charset="-78"/>
              </a:rPr>
              <a:t>آن یک </a:t>
            </a:r>
            <a:r>
              <a:rPr lang="fa-IR" sz="1400" dirty="0">
                <a:latin typeface="IRANSans" panose="02040503050201020203" pitchFamily="18" charset="-78"/>
                <a:cs typeface="IRANSans" panose="02040503050201020203" pitchFamily="18" charset="-78"/>
              </a:rPr>
              <a:t>سقف تشکیل میشود به این پدیده تغییر </a:t>
            </a:r>
            <a:r>
              <a:rPr lang="fa-IR" sz="1400" dirty="0" smtClean="0">
                <a:latin typeface="IRANSans" panose="02040503050201020203" pitchFamily="18" charset="-78"/>
                <a:cs typeface="IRANSans" panose="02040503050201020203" pitchFamily="18" charset="-78"/>
              </a:rPr>
              <a:t>قطبیت زمانی گفته میشود</a:t>
            </a:r>
          </a:p>
          <a:p>
            <a:pPr algn="r" rtl="1"/>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در </a:t>
            </a:r>
            <a:r>
              <a:rPr lang="fa-IR" sz="1400" dirty="0">
                <a:latin typeface="IRANSans" panose="02040503050201020203" pitchFamily="18" charset="-78"/>
                <a:cs typeface="IRANSans" panose="02040503050201020203" pitchFamily="18" charset="-78"/>
              </a:rPr>
              <a:t>این مواقع به احتمال بسیار زیاد نسبت </a:t>
            </a:r>
            <a:r>
              <a:rPr lang="fa-IR" sz="1400" dirty="0" smtClean="0">
                <a:latin typeface="IRANSans" panose="02040503050201020203" pitchFamily="18" charset="-78"/>
                <a:cs typeface="IRANSans" panose="02040503050201020203" pitchFamily="18" charset="-78"/>
              </a:rPr>
              <a:t>161/8 درصد </a:t>
            </a:r>
            <a:r>
              <a:rPr lang="fa-IR" sz="1400" dirty="0">
                <a:latin typeface="IRANSans" panose="02040503050201020203" pitchFamily="18" charset="-78"/>
                <a:cs typeface="IRANSans" panose="02040503050201020203" pitchFamily="18" charset="-78"/>
              </a:rPr>
              <a:t>از جنس دو </a:t>
            </a:r>
            <a:r>
              <a:rPr lang="fa-IR" sz="1400" dirty="0" smtClean="0">
                <a:latin typeface="IRANSans" panose="02040503050201020203" pitchFamily="18" charset="-78"/>
                <a:cs typeface="IRANSans" panose="02040503050201020203" pitchFamily="18" charset="-78"/>
              </a:rPr>
              <a:t>پیووت </a:t>
            </a:r>
            <a:r>
              <a:rPr lang="fa-IR" sz="1400" dirty="0">
                <a:latin typeface="IRANSans" panose="02040503050201020203" pitchFamily="18" charset="-78"/>
                <a:cs typeface="IRANSans" panose="02040503050201020203" pitchFamily="18" charset="-78"/>
              </a:rPr>
              <a:t>اول خواهد بود.</a:t>
            </a:r>
            <a:endParaRPr lang="en-US" sz="1400" dirty="0">
              <a:latin typeface="IRANSans" panose="02040503050201020203" pitchFamily="18" charset="-78"/>
              <a:cs typeface="IRANSans" panose="02040503050201020203" pitchFamily="18" charset="-78"/>
            </a:endParaRPr>
          </a:p>
        </p:txBody>
      </p:sp>
      <p:sp>
        <p:nvSpPr>
          <p:cNvPr id="6" name="TextBox 5"/>
          <p:cNvSpPr txBox="1"/>
          <p:nvPr/>
        </p:nvSpPr>
        <p:spPr>
          <a:xfrm>
            <a:off x="1043608" y="3074720"/>
            <a:ext cx="2476832" cy="369332"/>
          </a:xfrm>
          <a:prstGeom prst="rect">
            <a:avLst/>
          </a:prstGeom>
          <a:noFill/>
        </p:spPr>
        <p:txBody>
          <a:bodyPr wrap="none" rtlCol="0">
            <a:spAutoFit/>
          </a:bodyPr>
          <a:lstStyle/>
          <a:p>
            <a:r>
              <a:rPr lang="en-US" dirty="0" smtClean="0"/>
              <a:t>(Polarity change in time)</a:t>
            </a:r>
            <a:endParaRPr lang="en-US" dirty="0"/>
          </a:p>
        </p:txBody>
      </p:sp>
    </p:spTree>
    <p:extLst>
      <p:ext uri="{BB962C8B-B14F-4D97-AF65-F5344CB8AC3E}">
        <p14:creationId xmlns:p14="http://schemas.microsoft.com/office/powerpoint/2010/main" val="3183863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11" y="1773004"/>
            <a:ext cx="7086135" cy="3312368"/>
          </a:xfrm>
          <a:prstGeom prst="rect">
            <a:avLst/>
          </a:prstGeom>
        </p:spPr>
      </p:pic>
    </p:spTree>
    <p:extLst>
      <p:ext uri="{BB962C8B-B14F-4D97-AF65-F5344CB8AC3E}">
        <p14:creationId xmlns:p14="http://schemas.microsoft.com/office/powerpoint/2010/main" val="205170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89" y="1505148"/>
            <a:ext cx="8232180" cy="3848079"/>
          </a:xfrm>
          <a:prstGeom prst="rect">
            <a:avLst/>
          </a:prstGeom>
        </p:spPr>
      </p:pic>
    </p:spTree>
    <p:extLst>
      <p:ext uri="{BB962C8B-B14F-4D97-AF65-F5344CB8AC3E}">
        <p14:creationId xmlns:p14="http://schemas.microsoft.com/office/powerpoint/2010/main" val="2676660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 </a:t>
            </a:r>
            <a:r>
              <a:rPr lang="en-US" sz="2400" b="1" dirty="0" smtClean="0">
                <a:latin typeface="IRANSans" panose="02040503050201020203" pitchFamily="18" charset="-78"/>
                <a:cs typeface="IRANSans" panose="02040503050201020203" pitchFamily="18" charset="-78"/>
              </a:rPr>
              <a:t>ATP    </a:t>
            </a:r>
            <a:r>
              <a:rPr lang="fa-IR" sz="2400" b="1" dirty="0">
                <a:latin typeface="IRANSans" panose="02040503050201020203" pitchFamily="18" charset="-78"/>
                <a:cs typeface="IRANSans" panose="02040503050201020203" pitchFamily="18" charset="-78"/>
              </a:rPr>
              <a:t>تصویر تناوب های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2000" dirty="0">
                <a:latin typeface="Adobe Arabic" panose="02040503050201020203" pitchFamily="18" charset="-78"/>
                <a:cs typeface="Adobe Arabic" panose="02040503050201020203" pitchFamily="18" charset="-78"/>
              </a:rPr>
              <a:t>یکی از فرضیات اساسی تحلیل تکنیکال این است که نمودار گذشته خود را تکرار می </a:t>
            </a:r>
            <a:r>
              <a:rPr lang="fa-IR" sz="2000" dirty="0" smtClean="0">
                <a:latin typeface="Adobe Arabic" panose="02040503050201020203" pitchFamily="18" charset="-78"/>
                <a:cs typeface="Adobe Arabic" panose="02040503050201020203" pitchFamily="18" charset="-78"/>
              </a:rPr>
              <a:t>کند. ابزار       زمان </a:t>
            </a:r>
            <a:r>
              <a:rPr lang="fa-IR" sz="2000" dirty="0">
                <a:latin typeface="Adobe Arabic" panose="02040503050201020203" pitchFamily="18" charset="-78"/>
                <a:cs typeface="Adobe Arabic" panose="02040503050201020203" pitchFamily="18" charset="-78"/>
              </a:rPr>
              <a:t>یک روند در گذشته را به آینده تصویر می کند و زمان هایی را </a:t>
            </a:r>
            <a:r>
              <a:rPr lang="fa-IR" sz="2000" dirty="0" smtClean="0">
                <a:latin typeface="Adobe Arabic" panose="02040503050201020203" pitchFamily="18" charset="-78"/>
                <a:cs typeface="Adobe Arabic" panose="02040503050201020203" pitchFamily="18" charset="-78"/>
              </a:rPr>
              <a:t>مشخص میکند </a:t>
            </a:r>
            <a:r>
              <a:rPr lang="fa-IR" sz="2000" dirty="0">
                <a:latin typeface="Adobe Arabic" panose="02040503050201020203" pitchFamily="18" charset="-78"/>
                <a:cs typeface="Adobe Arabic" panose="02040503050201020203" pitchFamily="18" charset="-78"/>
              </a:rPr>
              <a:t>که روند مورد نظر می تواند طی آن زمان ها کامل </a:t>
            </a:r>
            <a:r>
              <a:rPr lang="fa-IR" sz="2000" dirty="0" smtClean="0">
                <a:latin typeface="Adobe Arabic" panose="02040503050201020203" pitchFamily="18" charset="-78"/>
                <a:cs typeface="Adobe Arabic" panose="02040503050201020203" pitchFamily="18" charset="-78"/>
              </a:rPr>
              <a:t>شود</a:t>
            </a:r>
          </a:p>
          <a:p>
            <a:pPr marL="0" indent="0" algn="r" rtl="1">
              <a:buNone/>
            </a:pPr>
            <a:r>
              <a:rPr lang="fa-IR" sz="2000" dirty="0" smtClean="0">
                <a:latin typeface="Adobe Arabic" panose="02040503050201020203" pitchFamily="18" charset="-78"/>
                <a:cs typeface="Adobe Arabic" panose="02040503050201020203" pitchFamily="18" charset="-78"/>
              </a:rPr>
              <a:t>این ابزار 3 نقطه ای است و بین 3 نقطه تشکیل میشود:</a:t>
            </a:r>
          </a:p>
          <a:p>
            <a:pPr marL="0" indent="0" algn="ctr" rtl="1">
              <a:buNone/>
            </a:pPr>
            <a:r>
              <a:rPr lang="fa-IR" sz="2000" dirty="0" smtClean="0">
                <a:latin typeface="Adobe Arabic" panose="02040503050201020203" pitchFamily="18" charset="-78"/>
                <a:cs typeface="Adobe Arabic" panose="02040503050201020203" pitchFamily="18" charset="-78"/>
              </a:rPr>
              <a:t>کف-سقف-کف </a:t>
            </a:r>
            <a:r>
              <a:rPr lang="en-US" sz="2000" smtClean="0">
                <a:latin typeface="Adobe Arabic" panose="02040503050201020203" pitchFamily="18" charset="-78"/>
                <a:cs typeface="Adobe Arabic" panose="02040503050201020203" pitchFamily="18" charset="-78"/>
              </a:rPr>
              <a:t>                               </a:t>
            </a:r>
            <a:r>
              <a:rPr lang="fa-IR" sz="2000" smtClean="0">
                <a:latin typeface="Adobe Arabic" panose="02040503050201020203" pitchFamily="18" charset="-78"/>
                <a:cs typeface="Adobe Arabic" panose="02040503050201020203" pitchFamily="18" charset="-78"/>
              </a:rPr>
              <a:t>سقف-کف-سقف</a:t>
            </a:r>
            <a:endParaRPr lang="fa-IR" sz="2000" dirty="0" smtClean="0">
              <a:latin typeface="Adobe Arabic" panose="02040503050201020203" pitchFamily="18" charset="-78"/>
              <a:cs typeface="Adobe Arabic" panose="02040503050201020203" pitchFamily="18" charset="-78"/>
            </a:endParaRPr>
          </a:p>
          <a:p>
            <a:pPr algn="r" rtl="1"/>
            <a:endParaRPr lang="fa-IR" sz="2000" b="1" dirty="0" smtClean="0">
              <a:latin typeface="Adobe Arabic" panose="02040503050201020203" pitchFamily="18" charset="-78"/>
              <a:cs typeface="Adobe Arabic" panose="02040503050201020203" pitchFamily="18" charset="-78"/>
            </a:endParaRPr>
          </a:p>
          <a:p>
            <a:pPr algn="r" rtl="1"/>
            <a:r>
              <a:rPr lang="fa-IR" sz="2000" b="1" dirty="0" smtClean="0">
                <a:latin typeface="Adobe Arabic" panose="02040503050201020203" pitchFamily="18" charset="-78"/>
                <a:cs typeface="Adobe Arabic" panose="02040503050201020203" pitchFamily="18" charset="-78"/>
              </a:rPr>
              <a:t>مهمترین نسبت ها 61/8 -1/00  – 1/618 – 2/00 – 2/618 – 3/00</a:t>
            </a:r>
            <a:endParaRPr lang="en-US" sz="2000" b="1" dirty="0">
              <a:latin typeface="Adobe Arabic" panose="02040503050201020203" pitchFamily="18" charset="-78"/>
              <a:cs typeface="Adobe Arabic" panose="02040503050201020203" pitchFamily="18" charset="-78"/>
            </a:endParaRPr>
          </a:p>
        </p:txBody>
      </p:sp>
      <p:sp>
        <p:nvSpPr>
          <p:cNvPr id="3" name="TextBox 2"/>
          <p:cNvSpPr txBox="1"/>
          <p:nvPr/>
        </p:nvSpPr>
        <p:spPr>
          <a:xfrm>
            <a:off x="1835696" y="2708275"/>
            <a:ext cx="492443" cy="338554"/>
          </a:xfrm>
          <a:prstGeom prst="rect">
            <a:avLst/>
          </a:prstGeom>
          <a:noFill/>
        </p:spPr>
        <p:txBody>
          <a:bodyPr wrap="none" rtlCol="0">
            <a:spAutoFit/>
          </a:bodyPr>
          <a:lstStyle/>
          <a:p>
            <a:r>
              <a:rPr lang="en-US" sz="1600" dirty="0" smtClean="0"/>
              <a:t>ATP</a:t>
            </a:r>
            <a:endParaRPr lang="en-US" sz="1600" dirty="0"/>
          </a:p>
        </p:txBody>
      </p:sp>
    </p:spTree>
    <p:extLst>
      <p:ext uri="{BB962C8B-B14F-4D97-AF65-F5344CB8AC3E}">
        <p14:creationId xmlns:p14="http://schemas.microsoft.com/office/powerpoint/2010/main" val="2179021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55" y="1509326"/>
            <a:ext cx="7679448" cy="3839724"/>
          </a:xfrm>
          <a:prstGeom prst="rect">
            <a:avLst/>
          </a:prstGeom>
        </p:spPr>
      </p:pic>
    </p:spTree>
    <p:extLst>
      <p:ext uri="{BB962C8B-B14F-4D97-AF65-F5344CB8AC3E}">
        <p14:creationId xmlns:p14="http://schemas.microsoft.com/office/powerpoint/2010/main" val="1808487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53" y="1584176"/>
            <a:ext cx="7894052" cy="3690023"/>
          </a:xfrm>
          <a:prstGeom prst="rect">
            <a:avLst/>
          </a:prstGeom>
        </p:spPr>
      </p:pic>
    </p:spTree>
    <p:extLst>
      <p:ext uri="{BB962C8B-B14F-4D97-AF65-F5344CB8AC3E}">
        <p14:creationId xmlns:p14="http://schemas.microsoft.com/office/powerpoint/2010/main" val="2361468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9" y="1683656"/>
            <a:ext cx="7468419" cy="3491064"/>
          </a:xfrm>
          <a:prstGeom prst="rect">
            <a:avLst/>
          </a:prstGeom>
        </p:spPr>
      </p:pic>
    </p:spTree>
    <p:extLst>
      <p:ext uri="{BB962C8B-B14F-4D97-AF65-F5344CB8AC3E}">
        <p14:creationId xmlns:p14="http://schemas.microsoft.com/office/powerpoint/2010/main" val="2663594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38" y="1488530"/>
            <a:ext cx="8303282" cy="3881315"/>
          </a:xfrm>
          <a:prstGeom prst="rect">
            <a:avLst/>
          </a:prstGeom>
        </p:spPr>
      </p:pic>
    </p:spTree>
    <p:extLst>
      <p:ext uri="{BB962C8B-B14F-4D97-AF65-F5344CB8AC3E}">
        <p14:creationId xmlns:p14="http://schemas.microsoft.com/office/powerpoint/2010/main" val="737916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fa-IR" sz="2400" b="1" dirty="0">
                <a:latin typeface="IRANSans" panose="02040503050201020203" pitchFamily="18" charset="-78"/>
                <a:cs typeface="IRANSans" panose="02040503050201020203" pitchFamily="18" charset="-78"/>
              </a:rPr>
              <a:t>کاربرد تحلیل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همپوشانی زمانی</a:t>
            </a:r>
          </a:p>
          <a:p>
            <a:pPr algn="r" rtl="1"/>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همپوشانی قیمت و زمان</a:t>
            </a:r>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809001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Autofit/>
          </a:bodyPr>
          <a:lstStyle/>
          <a:p>
            <a:r>
              <a:rPr lang="en-US" sz="2400" b="1" dirty="0">
                <a:latin typeface="IRANSans" panose="02040503050201020203" pitchFamily="18" charset="-78"/>
                <a:cs typeface="IRANSans" panose="02040503050201020203" pitchFamily="18" charset="-78"/>
              </a:rPr>
              <a:t> TRZ </a:t>
            </a:r>
            <a:r>
              <a:rPr lang="en-US" sz="2400" b="1" dirty="0" smtClean="0">
                <a:latin typeface="IRANSans" panose="02040503050201020203" pitchFamily="18" charset="-78"/>
                <a:cs typeface="IRANSans" panose="02040503050201020203" pitchFamily="18" charset="-78"/>
              </a:rPr>
              <a:t>    </a:t>
            </a:r>
            <a:r>
              <a:rPr lang="fa-IR" sz="2400" b="1" dirty="0">
                <a:latin typeface="IRANSans" panose="02040503050201020203" pitchFamily="18" charset="-78"/>
                <a:cs typeface="IRANSans" panose="02040503050201020203" pitchFamily="18" charset="-78"/>
              </a:rPr>
              <a:t>همپوشانی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برای به دست آوردن یک ناحیه زمانی دقیق چند ابزار را با هم ترکیب میکنیم</a:t>
            </a:r>
          </a:p>
          <a:p>
            <a:pPr algn="r" rtl="1"/>
            <a:r>
              <a:rPr lang="fa-IR" sz="1400" dirty="0" smtClean="0">
                <a:latin typeface="IRANSans" panose="02040503050201020203" pitchFamily="18" charset="-78"/>
                <a:cs typeface="IRANSans" panose="02040503050201020203" pitchFamily="18" charset="-78"/>
              </a:rPr>
              <a:t>ناحیه ای که بیشترین تراکم لایه های فیبو را داشته باشد از اعتبار بیشتری برخوردار است</a:t>
            </a:r>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1514805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1484313"/>
            <a:ext cx="8229600" cy="936625"/>
          </a:xfrm>
        </p:spPr>
        <p:txBody>
          <a:bodyPr>
            <a:normAutofit/>
          </a:bodyPr>
          <a:lstStyle/>
          <a:p>
            <a:pPr rtl="1"/>
            <a:r>
              <a:rPr lang="fa-IR" sz="2400" b="1" dirty="0" smtClean="0">
                <a:latin typeface="IRANSans" panose="02040503050201020203" pitchFamily="18" charset="-78"/>
                <a:cs typeface="IRANSans" panose="02040503050201020203" pitchFamily="18" charset="-78"/>
              </a:rPr>
              <a:t>انواع فیبوهای قیمتی</a:t>
            </a:r>
            <a:endParaRPr lang="en-US" sz="2400" b="1" dirty="0">
              <a:latin typeface="IRANSans" panose="02040503050201020203" pitchFamily="18" charset="-78"/>
              <a:cs typeface="IRANSans" panose="02040503050201020203" pitchFamily="18" charset="-78"/>
            </a:endParaRPr>
          </a:p>
        </p:txBody>
      </p:sp>
      <p:sp>
        <p:nvSpPr>
          <p:cNvPr id="6"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فیبو قیمتی اصلاحی</a:t>
            </a:r>
            <a:endParaRPr lang="en-US"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فیبو قیمتی گسترش دهنده</a:t>
            </a:r>
            <a:endParaRPr lang="en-US" sz="1400" dirty="0" smtClean="0">
              <a:latin typeface="IRANSans" panose="02040503050201020203" pitchFamily="18" charset="-78"/>
              <a:cs typeface="IRANSans" panose="02040503050201020203" pitchFamily="18" charset="-78"/>
            </a:endParaRPr>
          </a:p>
          <a:p>
            <a:pPr algn="r" rtl="1"/>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فیبو قیمتی پروجکشن</a:t>
            </a:r>
            <a:endParaRPr lang="en-US" sz="1400" dirty="0" smtClean="0">
              <a:latin typeface="IRANSans" panose="02040503050201020203" pitchFamily="18" charset="-78"/>
              <a:cs typeface="IRANSans" panose="02040503050201020203" pitchFamily="18" charset="-78"/>
            </a:endParaRPr>
          </a:p>
        </p:txBody>
      </p:sp>
      <p:sp>
        <p:nvSpPr>
          <p:cNvPr id="9" name="TextBox 8"/>
          <p:cNvSpPr txBox="1"/>
          <p:nvPr/>
        </p:nvSpPr>
        <p:spPr>
          <a:xfrm>
            <a:off x="4334105" y="2659789"/>
            <a:ext cx="1812419" cy="369332"/>
          </a:xfrm>
          <a:prstGeom prst="rect">
            <a:avLst/>
          </a:prstGeom>
          <a:noFill/>
        </p:spPr>
        <p:txBody>
          <a:bodyPr wrap="none" rtlCol="0">
            <a:spAutoFit/>
          </a:bodyPr>
          <a:lstStyle/>
          <a:p>
            <a:r>
              <a:rPr lang="en-US" dirty="0"/>
              <a:t>Retracement </a:t>
            </a:r>
            <a:r>
              <a:rPr lang="en-US" dirty="0" err="1"/>
              <a:t>fibo</a:t>
            </a:r>
            <a:endParaRPr lang="en-US" dirty="0"/>
          </a:p>
        </p:txBody>
      </p:sp>
      <p:sp>
        <p:nvSpPr>
          <p:cNvPr id="10" name="TextBox 9"/>
          <p:cNvSpPr txBox="1"/>
          <p:nvPr/>
        </p:nvSpPr>
        <p:spPr>
          <a:xfrm>
            <a:off x="4334105" y="3172053"/>
            <a:ext cx="1514967" cy="369332"/>
          </a:xfrm>
          <a:prstGeom prst="rect">
            <a:avLst/>
          </a:prstGeom>
          <a:noFill/>
        </p:spPr>
        <p:txBody>
          <a:bodyPr wrap="none" rtlCol="0">
            <a:spAutoFit/>
          </a:bodyPr>
          <a:lstStyle/>
          <a:p>
            <a:r>
              <a:rPr lang="en-US" dirty="0"/>
              <a:t>Extension </a:t>
            </a:r>
            <a:r>
              <a:rPr lang="en-US" dirty="0" err="1"/>
              <a:t>fibo</a:t>
            </a:r>
            <a:endParaRPr lang="en-US" dirty="0"/>
          </a:p>
        </p:txBody>
      </p:sp>
      <p:sp>
        <p:nvSpPr>
          <p:cNvPr id="11" name="TextBox 10"/>
          <p:cNvSpPr txBox="1"/>
          <p:nvPr/>
        </p:nvSpPr>
        <p:spPr>
          <a:xfrm>
            <a:off x="4337545" y="3719298"/>
            <a:ext cx="1562735" cy="369332"/>
          </a:xfrm>
          <a:prstGeom prst="rect">
            <a:avLst/>
          </a:prstGeom>
          <a:noFill/>
        </p:spPr>
        <p:txBody>
          <a:bodyPr wrap="none" rtlCol="0">
            <a:spAutoFit/>
          </a:bodyPr>
          <a:lstStyle/>
          <a:p>
            <a:r>
              <a:rPr lang="en-US" dirty="0"/>
              <a:t>Projection </a:t>
            </a:r>
            <a:r>
              <a:rPr lang="en-US" dirty="0" err="1"/>
              <a:t>fibo</a:t>
            </a:r>
            <a:endParaRPr lang="en-US" dirty="0"/>
          </a:p>
        </p:txBody>
      </p:sp>
    </p:spTree>
    <p:extLst>
      <p:ext uri="{BB962C8B-B14F-4D97-AF65-F5344CB8AC3E}">
        <p14:creationId xmlns:p14="http://schemas.microsoft.com/office/powerpoint/2010/main" val="3354476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37" y="1642272"/>
            <a:ext cx="7645484" cy="3573832"/>
          </a:xfrm>
          <a:prstGeom prst="rect">
            <a:avLst/>
          </a:prstGeom>
        </p:spPr>
      </p:pic>
    </p:spTree>
    <p:extLst>
      <p:ext uri="{BB962C8B-B14F-4D97-AF65-F5344CB8AC3E}">
        <p14:creationId xmlns:p14="http://schemas.microsoft.com/office/powerpoint/2010/main" val="2506070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56" y="1533553"/>
            <a:ext cx="8110646" cy="3791269"/>
          </a:xfrm>
          <a:prstGeom prst="rect">
            <a:avLst/>
          </a:prstGeom>
        </p:spPr>
      </p:pic>
    </p:spTree>
    <p:extLst>
      <p:ext uri="{BB962C8B-B14F-4D97-AF65-F5344CB8AC3E}">
        <p14:creationId xmlns:p14="http://schemas.microsoft.com/office/powerpoint/2010/main" val="17564645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76" y="1491914"/>
            <a:ext cx="8288806" cy="3874548"/>
          </a:xfrm>
          <a:prstGeom prst="rect">
            <a:avLst/>
          </a:prstGeom>
        </p:spPr>
      </p:pic>
    </p:spTree>
    <p:extLst>
      <p:ext uri="{BB962C8B-B14F-4D97-AF65-F5344CB8AC3E}">
        <p14:creationId xmlns:p14="http://schemas.microsoft.com/office/powerpoint/2010/main" val="3104488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 PRZ &amp; </a:t>
            </a:r>
            <a:r>
              <a:rPr lang="en-US" sz="2400" b="1" dirty="0" smtClean="0">
                <a:latin typeface="IRANSans" panose="02040503050201020203" pitchFamily="18" charset="-78"/>
                <a:cs typeface="IRANSans" panose="02040503050201020203" pitchFamily="18" charset="-78"/>
              </a:rPr>
              <a:t>TRZ   </a:t>
            </a:r>
            <a:r>
              <a:rPr lang="fa-IR" sz="2400" b="1" dirty="0" smtClean="0">
                <a:latin typeface="IRANSans" panose="02040503050201020203" pitchFamily="18" charset="-78"/>
                <a:cs typeface="IRANSans" panose="02040503050201020203" pitchFamily="18" charset="-78"/>
              </a:rPr>
              <a:t>همپوشانی </a:t>
            </a:r>
            <a:r>
              <a:rPr lang="fa-IR" sz="2400" b="1" dirty="0">
                <a:latin typeface="IRANSans" panose="02040503050201020203" pitchFamily="18" charset="-78"/>
                <a:cs typeface="IRANSans" panose="02040503050201020203" pitchFamily="18" charset="-78"/>
              </a:rPr>
              <a:t>قیمت و </a:t>
            </a:r>
            <a:r>
              <a:rPr lang="fa-IR" sz="2400" b="1" dirty="0" smtClean="0">
                <a:latin typeface="IRANSans" panose="02040503050201020203" pitchFamily="18" charset="-78"/>
                <a:cs typeface="IRANSans" panose="02040503050201020203" pitchFamily="18" charset="-78"/>
              </a:rPr>
              <a:t>زمان </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a:latin typeface="IRANSans" panose="02040503050201020203" pitchFamily="18" charset="-78"/>
                <a:cs typeface="IRANSans" panose="02040503050201020203" pitchFamily="18" charset="-78"/>
              </a:rPr>
              <a:t>با استفاده از کابرد تحلیل زمانی و مفهوم همپوشانی توانستیم محدوده زمانی </a:t>
            </a:r>
            <a:r>
              <a:rPr lang="fa-IR" sz="1400" dirty="0" smtClean="0">
                <a:latin typeface="IRANSans" panose="02040503050201020203" pitchFamily="18" charset="-78"/>
                <a:cs typeface="IRANSans" panose="02040503050201020203" pitchFamily="18" charset="-78"/>
              </a:rPr>
              <a:t>که بیشترین</a:t>
            </a:r>
            <a:r>
              <a:rPr lang="fa-IR" sz="1400" dirty="0">
                <a:latin typeface="IRANSans" panose="02040503050201020203" pitchFamily="18" charset="-78"/>
                <a:cs typeface="IRANSans" panose="02040503050201020203" pitchFamily="18" charset="-78"/>
              </a:rPr>
              <a:t> </a:t>
            </a:r>
            <a:r>
              <a:rPr lang="fa-IR" sz="1400" dirty="0" smtClean="0">
                <a:latin typeface="IRANSans" panose="02040503050201020203" pitchFamily="18" charset="-78"/>
                <a:cs typeface="IRANSans" panose="02040503050201020203" pitchFamily="18" charset="-78"/>
              </a:rPr>
              <a:t>احتمال </a:t>
            </a:r>
            <a:r>
              <a:rPr lang="fa-IR" sz="1400" dirty="0">
                <a:latin typeface="IRANSans" panose="02040503050201020203" pitchFamily="18" charset="-78"/>
                <a:cs typeface="IRANSans" panose="02040503050201020203" pitchFamily="18" charset="-78"/>
              </a:rPr>
              <a:t>برای تارگت ما دارد را شناسایی کنیم. حال اگر بتوانیم بصورت </a:t>
            </a:r>
            <a:r>
              <a:rPr lang="fa-IR" sz="1400" dirty="0" smtClean="0">
                <a:latin typeface="IRANSans" panose="02040503050201020203" pitchFamily="18" charset="-78"/>
                <a:cs typeface="IRANSans" panose="02040503050201020203" pitchFamily="18" charset="-78"/>
              </a:rPr>
              <a:t>دقیق این همپوشانی زمانی </a:t>
            </a:r>
            <a:r>
              <a:rPr lang="fa-IR" sz="1400" dirty="0">
                <a:latin typeface="IRANSans" panose="02040503050201020203" pitchFamily="18" charset="-78"/>
                <a:cs typeface="IRANSans" panose="02040503050201020203" pitchFamily="18" charset="-78"/>
              </a:rPr>
              <a:t>را با همپوشانی قیمتی ترکیب کنیم در بیشتر </a:t>
            </a:r>
            <a:r>
              <a:rPr lang="fa-IR" sz="1400" dirty="0" smtClean="0">
                <a:latin typeface="IRANSans" panose="02040503050201020203" pitchFamily="18" charset="-78"/>
                <a:cs typeface="IRANSans" panose="02040503050201020203" pitchFamily="18" charset="-78"/>
              </a:rPr>
              <a:t>مواقع ورود و خروج های مناسبی خواهیم داشت</a:t>
            </a:r>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2768313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28" y="1499978"/>
            <a:ext cx="8254301" cy="3858419"/>
          </a:xfrm>
          <a:prstGeom prst="rect">
            <a:avLst/>
          </a:prstGeom>
        </p:spPr>
      </p:pic>
    </p:spTree>
    <p:extLst>
      <p:ext uri="{BB962C8B-B14F-4D97-AF65-F5344CB8AC3E}">
        <p14:creationId xmlns:p14="http://schemas.microsoft.com/office/powerpoint/2010/main" val="1398436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06" y="1546431"/>
            <a:ext cx="8055546" cy="3765513"/>
          </a:xfrm>
          <a:prstGeom prst="rect">
            <a:avLst/>
          </a:prstGeom>
        </p:spPr>
      </p:pic>
    </p:spTree>
    <p:extLst>
      <p:ext uri="{BB962C8B-B14F-4D97-AF65-F5344CB8AC3E}">
        <p14:creationId xmlns:p14="http://schemas.microsoft.com/office/powerpoint/2010/main" val="3056639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fa-IR" sz="2400" b="1" dirty="0">
                <a:latin typeface="IRANSans" panose="02040503050201020203" pitchFamily="18" charset="-78"/>
                <a:cs typeface="IRANSans" panose="02040503050201020203" pitchFamily="18" charset="-78"/>
              </a:rPr>
              <a:t>واگرایی زمانی</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marL="0" indent="0" algn="r" rtl="1">
              <a:buNone/>
            </a:pPr>
            <a:r>
              <a:rPr lang="fa-IR" sz="1400" dirty="0" smtClean="0">
                <a:latin typeface="IRANSans" panose="02040503050201020203" pitchFamily="18" charset="-78"/>
                <a:cs typeface="IRANSans" panose="02040503050201020203" pitchFamily="18" charset="-78"/>
              </a:rPr>
              <a:t>هنگامی </a:t>
            </a:r>
            <a:r>
              <a:rPr lang="fa-IR" sz="1400" dirty="0">
                <a:latin typeface="IRANSans" panose="02040503050201020203" pitchFamily="18" charset="-78"/>
                <a:cs typeface="IRANSans" panose="02040503050201020203" pitchFamily="18" charset="-78"/>
              </a:rPr>
              <a:t>که تضاد آشکار میان قیمت و زمان ایجاد می </a:t>
            </a:r>
            <a:r>
              <a:rPr lang="fa-IR" sz="1400" dirty="0" smtClean="0">
                <a:latin typeface="IRANSans" panose="02040503050201020203" pitchFamily="18" charset="-78"/>
                <a:cs typeface="IRANSans" panose="02040503050201020203" pitchFamily="18" charset="-78"/>
              </a:rPr>
              <a:t>شود واگرایی زمانی شکل گرفته و به دو نوع تقسیم میشوند</a:t>
            </a:r>
          </a:p>
          <a:p>
            <a:pPr marL="0" indent="0" algn="r" rtl="1">
              <a:buNone/>
            </a:pPr>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 واگرایی زمانی معمولی  </a:t>
            </a:r>
          </a:p>
          <a:p>
            <a:pPr marL="0" indent="0" algn="r" rtl="1">
              <a:buNone/>
            </a:pPr>
            <a:endParaRPr lang="fa-IR" sz="1400" dirty="0">
              <a:latin typeface="IRANSans" panose="02040503050201020203" pitchFamily="18" charset="-78"/>
              <a:cs typeface="IRANSans" panose="02040503050201020203" pitchFamily="18" charset="-78"/>
            </a:endParaRPr>
          </a:p>
          <a:p>
            <a:pPr marL="0" indent="0" algn="r" rtl="1">
              <a:buNone/>
            </a:pPr>
            <a:endParaRPr lang="fa-IR"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واگرایی زمانی هوشمند</a:t>
            </a:r>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3016897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fa-IR" sz="2400" b="1" dirty="0">
                <a:latin typeface="IRANSans" panose="02040503050201020203" pitchFamily="18" charset="-78"/>
                <a:cs typeface="IRANSans" panose="02040503050201020203" pitchFamily="18" charset="-78"/>
              </a:rPr>
              <a:t>واگرایی زمانی معمولی</a:t>
            </a:r>
            <a:endParaRPr lang="en-US" sz="2400" b="1" dirty="0">
              <a:latin typeface="IRANSans" panose="02040503050201020203" pitchFamily="18" charset="-78"/>
              <a:cs typeface="IRANSans" panose="02040503050201020203" pitchFamily="18" charset="-78"/>
            </a:endParaRPr>
          </a:p>
        </p:txBody>
      </p:sp>
      <p:sp>
        <p:nvSpPr>
          <p:cNvPr id="8" name="Content Placeholder 2"/>
          <p:cNvSpPr>
            <a:spLocks noGrp="1"/>
          </p:cNvSpPr>
          <p:nvPr>
            <p:ph idx="1"/>
          </p:nvPr>
        </p:nvSpPr>
        <p:spPr>
          <a:xfrm>
            <a:off x="457200" y="2708275"/>
            <a:ext cx="8229600" cy="3733800"/>
          </a:xfrm>
        </p:spPr>
        <p:txBody>
          <a:bodyPr>
            <a:noAutofit/>
          </a:bodyPr>
          <a:lstStyle/>
          <a:p>
            <a:pPr algn="r" rtl="1"/>
            <a:r>
              <a:rPr lang="fa-IR" sz="1400" dirty="0">
                <a:latin typeface="IRANSans" panose="02040503050201020203" pitchFamily="18" charset="-78"/>
                <a:cs typeface="IRANSans" panose="02040503050201020203" pitchFamily="18" charset="-78"/>
              </a:rPr>
              <a:t> هنگامی در مدت زمان کمتر قیمت بیشتر اصلاح کرده است</a:t>
            </a:r>
          </a:p>
          <a:p>
            <a:pPr algn="r" rtl="1"/>
            <a:r>
              <a:rPr lang="fa-IR" sz="1400" dirty="0" smtClean="0">
                <a:latin typeface="IRANSans" panose="02040503050201020203" pitchFamily="18" charset="-78"/>
                <a:cs typeface="IRANSans" panose="02040503050201020203" pitchFamily="18" charset="-78"/>
              </a:rPr>
              <a:t>اگر </a:t>
            </a:r>
            <a:r>
              <a:rPr lang="fa-IR" sz="1400" dirty="0">
                <a:latin typeface="IRANSans" panose="02040503050201020203" pitchFamily="18" charset="-78"/>
                <a:cs typeface="IRANSans" panose="02040503050201020203" pitchFamily="18" charset="-78"/>
              </a:rPr>
              <a:t>بین کف ها باشد واگرایی مثبت </a:t>
            </a:r>
          </a:p>
          <a:p>
            <a:pPr algn="r" rtl="1"/>
            <a:r>
              <a:rPr lang="fa-IR" sz="1400" dirty="0" smtClean="0">
                <a:latin typeface="IRANSans" panose="02040503050201020203" pitchFamily="18" charset="-78"/>
                <a:cs typeface="IRANSans" panose="02040503050201020203" pitchFamily="18" charset="-78"/>
              </a:rPr>
              <a:t>اگر </a:t>
            </a:r>
            <a:r>
              <a:rPr lang="fa-IR" sz="1400" dirty="0">
                <a:latin typeface="IRANSans" panose="02040503050201020203" pitchFamily="18" charset="-78"/>
                <a:cs typeface="IRANSans" panose="02040503050201020203" pitchFamily="18" charset="-78"/>
              </a:rPr>
              <a:t>بین سقف ها باشد واگرایی منفی</a:t>
            </a:r>
            <a:endParaRPr lang="en-US" sz="1400" dirty="0">
              <a:latin typeface="IRANSans" panose="02040503050201020203" pitchFamily="18" charset="-78"/>
              <a:cs typeface="IRANSans" panose="02040503050201020203" pitchFamily="18" charset="-78"/>
            </a:endParaRPr>
          </a:p>
          <a:p>
            <a:pPr algn="r" rtl="1"/>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40735587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11" y="1592984"/>
            <a:ext cx="8447935" cy="3672408"/>
          </a:xfrm>
          <a:prstGeom prst="rect">
            <a:avLst/>
          </a:prstGeom>
        </p:spPr>
      </p:pic>
    </p:spTree>
    <p:extLst>
      <p:ext uri="{BB962C8B-B14F-4D97-AF65-F5344CB8AC3E}">
        <p14:creationId xmlns:p14="http://schemas.microsoft.com/office/powerpoint/2010/main" val="3938314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57" y="1664992"/>
            <a:ext cx="8116644" cy="3528392"/>
          </a:xfrm>
          <a:prstGeom prst="rect">
            <a:avLst/>
          </a:prstGeom>
        </p:spPr>
      </p:pic>
    </p:spTree>
    <p:extLst>
      <p:ext uri="{BB962C8B-B14F-4D97-AF65-F5344CB8AC3E}">
        <p14:creationId xmlns:p14="http://schemas.microsoft.com/office/powerpoint/2010/main" val="1751726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en-US" sz="2400" b="1" dirty="0">
                <a:latin typeface="IRANSans" panose="02040503050201020203" pitchFamily="18" charset="-78"/>
                <a:cs typeface="IRANSans" panose="02040503050201020203" pitchFamily="18" charset="-78"/>
              </a:rPr>
              <a:t>Retracement </a:t>
            </a:r>
            <a:r>
              <a:rPr lang="en-US" sz="2400" b="1" dirty="0" err="1">
                <a:latin typeface="IRANSans" panose="02040503050201020203" pitchFamily="18" charset="-78"/>
                <a:cs typeface="IRANSans" panose="02040503050201020203" pitchFamily="18" charset="-78"/>
              </a:rPr>
              <a:t>fibo</a:t>
            </a:r>
            <a:r>
              <a:rPr lang="en-US" sz="2400" b="1" dirty="0">
                <a:latin typeface="IRANSans" panose="02040503050201020203" pitchFamily="18" charset="-78"/>
                <a:cs typeface="IRANSans" panose="02040503050201020203" pitchFamily="18" charset="-78"/>
              </a:rPr>
              <a:t>         </a:t>
            </a:r>
            <a:r>
              <a:rPr lang="fa-IR" sz="2400" b="1" dirty="0">
                <a:latin typeface="IRANSans" panose="02040503050201020203" pitchFamily="18" charset="-78"/>
                <a:cs typeface="IRANSans" panose="02040503050201020203" pitchFamily="18" charset="-78"/>
              </a:rPr>
              <a:t>فیبو قیمتی اصلاحی </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زمانی که بازار روند خاصی را دنبال میکند قیمتها تمایل به اصلاح و بازگشت به قیمتهای قبلی دارند و پس از مدتی تمایل به حرکت در روند قبلی افزایش </a:t>
            </a:r>
            <a:r>
              <a:rPr lang="fa-IR" sz="1400" dirty="0" smtClean="0">
                <a:latin typeface="IRANSans" panose="02040503050201020203" pitchFamily="18" charset="-78"/>
                <a:cs typeface="IRANSans" panose="02040503050201020203" pitchFamily="18" charset="-78"/>
              </a:rPr>
              <a:t>میابد</a:t>
            </a:r>
            <a:endParaRPr lang="en-US" sz="1400" dirty="0" smtClean="0">
              <a:latin typeface="IRANSans" panose="02040503050201020203" pitchFamily="18" charset="-78"/>
              <a:cs typeface="IRANSans" panose="02040503050201020203" pitchFamily="18" charset="-78"/>
            </a:endParaRPr>
          </a:p>
          <a:p>
            <a:pPr algn="r" rtl="1"/>
            <a:endParaRPr lang="en-US" sz="1400" dirty="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در فیبو اصلاحی حرکت بازار از </a:t>
            </a:r>
            <a:r>
              <a:rPr lang="en-US" sz="1400" dirty="0" smtClean="0">
                <a:latin typeface="IRANSans" panose="02040503050201020203" pitchFamily="18" charset="-78"/>
                <a:cs typeface="IRANSans" panose="02040503050201020203" pitchFamily="18" charset="-78"/>
              </a:rPr>
              <a:t>A</a:t>
            </a:r>
            <a:r>
              <a:rPr lang="fa-IR" sz="1400" dirty="0" smtClean="0">
                <a:latin typeface="IRANSans" panose="02040503050201020203" pitchFamily="18" charset="-78"/>
                <a:cs typeface="IRANSans" panose="02040503050201020203" pitchFamily="18" charset="-78"/>
              </a:rPr>
              <a:t> به </a:t>
            </a:r>
            <a:r>
              <a:rPr lang="en-US" sz="1400" dirty="0" smtClean="0">
                <a:latin typeface="IRANSans" panose="02040503050201020203" pitchFamily="18" charset="-78"/>
                <a:cs typeface="IRANSans" panose="02040503050201020203" pitchFamily="18" charset="-78"/>
              </a:rPr>
              <a:t>B</a:t>
            </a:r>
            <a:r>
              <a:rPr lang="fa-IR" sz="1400" dirty="0" smtClean="0">
                <a:latin typeface="IRANSans" panose="02040503050201020203" pitchFamily="18" charset="-78"/>
                <a:cs typeface="IRANSans" panose="02040503050201020203" pitchFamily="18" charset="-78"/>
              </a:rPr>
              <a:t> صورت گرفته و ما به دنبال پایان اصلاح یعنی </a:t>
            </a:r>
            <a:r>
              <a:rPr lang="en-US" sz="1400" dirty="0" smtClean="0">
                <a:latin typeface="IRANSans" panose="02040503050201020203" pitchFamily="18" charset="-78"/>
                <a:cs typeface="IRANSans" panose="02040503050201020203" pitchFamily="18" charset="-78"/>
              </a:rPr>
              <a:t>C</a:t>
            </a:r>
            <a:r>
              <a:rPr lang="fa-IR" sz="1400" dirty="0" smtClean="0">
                <a:latin typeface="IRANSans" panose="02040503050201020203" pitchFamily="18" charset="-78"/>
                <a:cs typeface="IRANSans" panose="02040503050201020203" pitchFamily="18" charset="-78"/>
              </a:rPr>
              <a:t> هستیم</a:t>
            </a:r>
            <a:endParaRPr lang="fa-IR" sz="1400" dirty="0" smtClean="0">
              <a:latin typeface="IRANSans" panose="02040503050201020203" pitchFamily="18" charset="-78"/>
              <a:cs typeface="IRANSans" panose="02040503050201020203" pitchFamily="18" charset="-78"/>
            </a:endParaRPr>
          </a:p>
          <a:p>
            <a:pPr algn="r" rtl="1"/>
            <a:endParaRPr lang="en-US"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فیبو اصلاحی حتما باید بین دو پیوت سقف و کف رسم شود</a:t>
            </a:r>
          </a:p>
          <a:p>
            <a:pPr algn="r" rtl="1"/>
            <a:endParaRPr lang="en-US"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بهتر است پیوت ها ماژور باشند</a:t>
            </a:r>
          </a:p>
          <a:p>
            <a:pPr algn="r" rtl="1"/>
            <a:endParaRPr lang="en-US" sz="1400" dirty="0" smtClean="0">
              <a:latin typeface="IRANSans" panose="02040503050201020203" pitchFamily="18" charset="-78"/>
              <a:cs typeface="IRANSans" panose="02040503050201020203" pitchFamily="18" charset="-78"/>
            </a:endParaRPr>
          </a:p>
          <a:p>
            <a:pPr algn="r" rtl="1"/>
            <a:r>
              <a:rPr lang="fa-IR" sz="1400" dirty="0" smtClean="0">
                <a:latin typeface="IRANSans" panose="02040503050201020203" pitchFamily="18" charset="-78"/>
                <a:cs typeface="IRANSans" panose="02040503050201020203" pitchFamily="18" charset="-78"/>
              </a:rPr>
              <a:t>سطوح فیبو دقیقا کارکرد سطوح حمایت و مقاومت را دارند</a:t>
            </a:r>
          </a:p>
          <a:p>
            <a:pPr marL="0" indent="0" algn="r">
              <a:buNone/>
            </a:pPr>
            <a:endParaRPr lang="en-US" sz="2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9658409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484313"/>
            <a:ext cx="8229600" cy="936625"/>
          </a:xfrm>
        </p:spPr>
        <p:txBody>
          <a:bodyPr>
            <a:normAutofit/>
          </a:bodyPr>
          <a:lstStyle/>
          <a:p>
            <a:r>
              <a:rPr lang="fa-IR" sz="2400" b="1" dirty="0">
                <a:latin typeface="IRANSans" panose="02040503050201020203" pitchFamily="18" charset="-78"/>
                <a:cs typeface="IRANSans" panose="02040503050201020203" pitchFamily="18" charset="-78"/>
              </a:rPr>
              <a:t>واگرایی زمانی هوشمند</a:t>
            </a:r>
            <a:endParaRPr lang="en-US" sz="2400" b="1" dirty="0">
              <a:latin typeface="IRANSans" panose="02040503050201020203" pitchFamily="18" charset="-78"/>
              <a:cs typeface="IRANSans" panose="02040503050201020203" pitchFamily="18" charset="-78"/>
            </a:endParaRPr>
          </a:p>
        </p:txBody>
      </p:sp>
      <p:sp>
        <p:nvSpPr>
          <p:cNvPr id="5" name="Content Placeholder 2"/>
          <p:cNvSpPr>
            <a:spLocks noGrp="1"/>
          </p:cNvSpPr>
          <p:nvPr>
            <p:ph idx="1"/>
          </p:nvPr>
        </p:nvSpPr>
        <p:spPr>
          <a:xfrm>
            <a:off x="457200" y="2708275"/>
            <a:ext cx="8229600" cy="3733800"/>
          </a:xfrm>
        </p:spPr>
        <p:txBody>
          <a:bodyPr>
            <a:normAutofit/>
          </a:bodyPr>
          <a:lstStyle/>
          <a:p>
            <a:pPr algn="r" rtl="1"/>
            <a:r>
              <a:rPr lang="fa-IR" sz="1400" dirty="0" smtClean="0">
                <a:latin typeface="IRANSans" panose="02040503050201020203" pitchFamily="18" charset="-78"/>
                <a:cs typeface="IRANSans" panose="02040503050201020203" pitchFamily="18" charset="-78"/>
              </a:rPr>
              <a:t>حالتی ست که در زمان بیشتر اصلاح کمتر قیمت رخ داده</a:t>
            </a:r>
          </a:p>
          <a:p>
            <a:pPr algn="r" rtl="1"/>
            <a:r>
              <a:rPr lang="fa-IR" sz="1400" dirty="0" smtClean="0">
                <a:latin typeface="IRANSans" panose="02040503050201020203" pitchFamily="18" charset="-78"/>
                <a:cs typeface="IRANSans" panose="02040503050201020203" pitchFamily="18" charset="-78"/>
              </a:rPr>
              <a:t>اگر بین کف ها باشد واگرایی مثبت</a:t>
            </a:r>
          </a:p>
          <a:p>
            <a:pPr algn="r" rtl="1"/>
            <a:r>
              <a:rPr lang="fa-IR" sz="1400" dirty="0" smtClean="0">
                <a:latin typeface="IRANSans" panose="02040503050201020203" pitchFamily="18" charset="-78"/>
                <a:cs typeface="IRANSans" panose="02040503050201020203" pitchFamily="18" charset="-78"/>
              </a:rPr>
              <a:t>اکر بین سقف ها باشد واگرایی منفی</a:t>
            </a:r>
            <a:endParaRPr lang="en-US" sz="1400" dirty="0">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775069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86" y="1776203"/>
            <a:ext cx="7604986" cy="3305969"/>
          </a:xfrm>
          <a:prstGeom prst="rect">
            <a:avLst/>
          </a:prstGeom>
        </p:spPr>
      </p:pic>
    </p:spTree>
    <p:extLst>
      <p:ext uri="{BB962C8B-B14F-4D97-AF65-F5344CB8AC3E}">
        <p14:creationId xmlns:p14="http://schemas.microsoft.com/office/powerpoint/2010/main" val="6283673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05" y="1558117"/>
            <a:ext cx="8608348" cy="3742141"/>
          </a:xfrm>
          <a:prstGeom prst="rect">
            <a:avLst/>
          </a:prstGeom>
        </p:spPr>
      </p:pic>
    </p:spTree>
    <p:extLst>
      <p:ext uri="{BB962C8B-B14F-4D97-AF65-F5344CB8AC3E}">
        <p14:creationId xmlns:p14="http://schemas.microsoft.com/office/powerpoint/2010/main" val="370054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16313" t="9228" r="48836" b="24861"/>
          <a:stretch/>
        </p:blipFill>
        <p:spPr>
          <a:xfrm>
            <a:off x="251520" y="1628988"/>
            <a:ext cx="3384377" cy="3600400"/>
          </a:xfrm>
          <a:prstGeom prst="rect">
            <a:avLst/>
          </a:prstGeom>
        </p:spPr>
      </p:pic>
      <p:pic>
        <p:nvPicPr>
          <p:cNvPr id="3" name="Picture 2"/>
          <p:cNvPicPr>
            <a:picLocks noChangeAspect="1"/>
          </p:cNvPicPr>
          <p:nvPr/>
        </p:nvPicPr>
        <p:blipFill rotWithShape="1">
          <a:blip r:embed="rId4"/>
          <a:srcRect l="21875" t="11106" r="27083" b="16671"/>
          <a:stretch/>
        </p:blipFill>
        <p:spPr>
          <a:xfrm>
            <a:off x="4788024" y="2204864"/>
            <a:ext cx="3528392" cy="3024524"/>
          </a:xfrm>
          <a:prstGeom prst="rect">
            <a:avLst/>
          </a:prstGeom>
        </p:spPr>
      </p:pic>
    </p:spTree>
    <p:extLst>
      <p:ext uri="{BB962C8B-B14F-4D97-AF65-F5344CB8AC3E}">
        <p14:creationId xmlns:p14="http://schemas.microsoft.com/office/powerpoint/2010/main" val="1669958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2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a Sarmaye\Year 1397\Asa Plusn Powe Poin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 y="18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4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2641</TotalTime>
  <Words>1588</Words>
  <Application>Microsoft Office PowerPoint</Application>
  <PresentationFormat>On-screen Show (4:3)</PresentationFormat>
  <Paragraphs>162</Paragraphs>
  <Slides>62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Adobe Arabic</vt:lpstr>
      <vt:lpstr>Arial</vt:lpstr>
      <vt:lpstr>Calibri</vt:lpstr>
      <vt:lpstr>IRANSans</vt:lpstr>
      <vt:lpstr>Office Theme</vt:lpstr>
      <vt:lpstr>PowerPoint Presentation</vt:lpstr>
      <vt:lpstr>PowerPoint Presentation</vt:lpstr>
      <vt:lpstr>دنباله اعداد فیبوناچی</vt:lpstr>
      <vt:lpstr>اعداد مهم فیبوناچی در تحلیل تکنیکال</vt:lpstr>
      <vt:lpstr>انواع فیبوهای قیمتی</vt:lpstr>
      <vt:lpstr>Retracement fibo         فیبو قیمتی اصلاحی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 fibo      فیبو قیمتی گسترش دهنده </vt:lpstr>
      <vt:lpstr>PowerPoint Presentation</vt:lpstr>
      <vt:lpstr>PowerPoint Presentation</vt:lpstr>
      <vt:lpstr>Projection fibo      فیبو قیمتی پروجکشن </vt:lpstr>
      <vt:lpstr>PowerPoint Presentation</vt:lpstr>
      <vt:lpstr>PowerPoint Presentation</vt:lpstr>
      <vt:lpstr> PRZ       همپوشانی قیمتی </vt:lpstr>
      <vt:lpstr>PowerPoint Presentation</vt:lpstr>
      <vt:lpstr>PowerPoint Presentation</vt:lpstr>
      <vt:lpstr>تحلیل زمانی</vt:lpstr>
      <vt:lpstr>ابزار های تحلیل زمانی</vt:lpstr>
      <vt:lpstr> RET         ریتریس زمانی داخلی</vt:lpstr>
      <vt:lpstr>PowerPoint Presentation</vt:lpstr>
      <vt:lpstr>PowerPoint Presentation</vt:lpstr>
      <vt:lpstr>PowerPoint Presentation</vt:lpstr>
      <vt:lpstr> EXT فیبو زمانی بسط یافته  </vt:lpstr>
      <vt:lpstr> EXT – RET تفاوت </vt:lpstr>
      <vt:lpstr>PowerPoint Presentation</vt:lpstr>
      <vt:lpstr>PowerPoint Presentation</vt:lpstr>
      <vt:lpstr> TCR    نسبت چرخه زمانی</vt:lpstr>
      <vt:lpstr>PowerPoint Presentation</vt:lpstr>
      <vt:lpstr>PowerPoint Presentation</vt:lpstr>
      <vt:lpstr>PowerPoint Presentation</vt:lpstr>
      <vt:lpstr>PowerPoint Presentation</vt:lpstr>
      <vt:lpstr>PowerPoint Presentation</vt:lpstr>
      <vt:lpstr>تغییر قطبیت زمانی</vt:lpstr>
      <vt:lpstr>PowerPoint Presentation</vt:lpstr>
      <vt:lpstr>PowerPoint Presentation</vt:lpstr>
      <vt:lpstr> ATP    تصویر تناوب های زمانی</vt:lpstr>
      <vt:lpstr>PowerPoint Presentation</vt:lpstr>
      <vt:lpstr>PowerPoint Presentation</vt:lpstr>
      <vt:lpstr>PowerPoint Presentation</vt:lpstr>
      <vt:lpstr>PowerPoint Presentation</vt:lpstr>
      <vt:lpstr>کاربرد تحلیل زمانی</vt:lpstr>
      <vt:lpstr> TRZ     همپوشانی زمانی</vt:lpstr>
      <vt:lpstr>PowerPoint Presentation</vt:lpstr>
      <vt:lpstr>PowerPoint Presentation</vt:lpstr>
      <vt:lpstr>PowerPoint Presentation</vt:lpstr>
      <vt:lpstr> PRZ &amp; TRZ   همپوشانی قیمت و زمان </vt:lpstr>
      <vt:lpstr>PowerPoint Presentation</vt:lpstr>
      <vt:lpstr>PowerPoint Presentation</vt:lpstr>
      <vt:lpstr>واگرایی زمانی</vt:lpstr>
      <vt:lpstr>واگرایی زمانی معمولی</vt:lpstr>
      <vt:lpstr>PowerPoint Presentation</vt:lpstr>
      <vt:lpstr>PowerPoint Presentation</vt:lpstr>
      <vt:lpstr>واگرایی زمانی هوشمند</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dc:creator>
  <cp:lastModifiedBy>Kiarash</cp:lastModifiedBy>
  <cp:revision>33</cp:revision>
  <dcterms:created xsi:type="dcterms:W3CDTF">2018-05-14T07:24:56Z</dcterms:created>
  <dcterms:modified xsi:type="dcterms:W3CDTF">2019-09-17T21:32:08Z</dcterms:modified>
</cp:coreProperties>
</file>