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62"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0404"/>
    <a:srgbClr val="009900"/>
    <a:srgbClr val="FF3300"/>
    <a:srgbClr val="FFFFFF"/>
    <a:srgbClr val="D70303"/>
    <a:srgbClr val="DFD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D0EC4-9367-433B-B1C8-3643F8F2F5BA}"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79FEF-D6D9-4EFD-BCE7-17F2966EC5AA}" type="slidenum">
              <a:rPr lang="en-US" smtClean="0"/>
              <a:t>‹#›</a:t>
            </a:fld>
            <a:endParaRPr lang="en-US"/>
          </a:p>
        </p:txBody>
      </p:sp>
    </p:spTree>
    <p:extLst>
      <p:ext uri="{BB962C8B-B14F-4D97-AF65-F5344CB8AC3E}">
        <p14:creationId xmlns:p14="http://schemas.microsoft.com/office/powerpoint/2010/main" val="1068876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D0EC4-9367-433B-B1C8-3643F8F2F5BA}"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79FEF-D6D9-4EFD-BCE7-17F2966EC5AA}" type="slidenum">
              <a:rPr lang="en-US" smtClean="0"/>
              <a:t>‹#›</a:t>
            </a:fld>
            <a:endParaRPr lang="en-US"/>
          </a:p>
        </p:txBody>
      </p:sp>
    </p:spTree>
    <p:extLst>
      <p:ext uri="{BB962C8B-B14F-4D97-AF65-F5344CB8AC3E}">
        <p14:creationId xmlns:p14="http://schemas.microsoft.com/office/powerpoint/2010/main" val="2835997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D0EC4-9367-433B-B1C8-3643F8F2F5BA}"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79FEF-D6D9-4EFD-BCE7-17F2966EC5AA}" type="slidenum">
              <a:rPr lang="en-US" smtClean="0"/>
              <a:t>‹#›</a:t>
            </a:fld>
            <a:endParaRPr lang="en-US"/>
          </a:p>
        </p:txBody>
      </p:sp>
    </p:spTree>
    <p:extLst>
      <p:ext uri="{BB962C8B-B14F-4D97-AF65-F5344CB8AC3E}">
        <p14:creationId xmlns:p14="http://schemas.microsoft.com/office/powerpoint/2010/main" val="136843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D0EC4-9367-433B-B1C8-3643F8F2F5BA}"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79FEF-D6D9-4EFD-BCE7-17F2966EC5AA}" type="slidenum">
              <a:rPr lang="en-US" smtClean="0"/>
              <a:t>‹#›</a:t>
            </a:fld>
            <a:endParaRPr lang="en-US"/>
          </a:p>
        </p:txBody>
      </p:sp>
    </p:spTree>
    <p:extLst>
      <p:ext uri="{BB962C8B-B14F-4D97-AF65-F5344CB8AC3E}">
        <p14:creationId xmlns:p14="http://schemas.microsoft.com/office/powerpoint/2010/main" val="130507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D0EC4-9367-433B-B1C8-3643F8F2F5BA}"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79FEF-D6D9-4EFD-BCE7-17F2966EC5AA}" type="slidenum">
              <a:rPr lang="en-US" smtClean="0"/>
              <a:t>‹#›</a:t>
            </a:fld>
            <a:endParaRPr lang="en-US"/>
          </a:p>
        </p:txBody>
      </p:sp>
    </p:spTree>
    <p:extLst>
      <p:ext uri="{BB962C8B-B14F-4D97-AF65-F5344CB8AC3E}">
        <p14:creationId xmlns:p14="http://schemas.microsoft.com/office/powerpoint/2010/main" val="3399765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D0EC4-9367-433B-B1C8-3643F8F2F5BA}"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79FEF-D6D9-4EFD-BCE7-17F2966EC5AA}" type="slidenum">
              <a:rPr lang="en-US" smtClean="0"/>
              <a:t>‹#›</a:t>
            </a:fld>
            <a:endParaRPr lang="en-US"/>
          </a:p>
        </p:txBody>
      </p:sp>
    </p:spTree>
    <p:extLst>
      <p:ext uri="{BB962C8B-B14F-4D97-AF65-F5344CB8AC3E}">
        <p14:creationId xmlns:p14="http://schemas.microsoft.com/office/powerpoint/2010/main" val="629716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D0EC4-9367-433B-B1C8-3643F8F2F5BA}" type="datetimeFigureOut">
              <a:rPr lang="en-US" smtClean="0"/>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C79FEF-D6D9-4EFD-BCE7-17F2966EC5AA}" type="slidenum">
              <a:rPr lang="en-US" smtClean="0"/>
              <a:t>‹#›</a:t>
            </a:fld>
            <a:endParaRPr lang="en-US"/>
          </a:p>
        </p:txBody>
      </p:sp>
    </p:spTree>
    <p:extLst>
      <p:ext uri="{BB962C8B-B14F-4D97-AF65-F5344CB8AC3E}">
        <p14:creationId xmlns:p14="http://schemas.microsoft.com/office/powerpoint/2010/main" val="1632621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D0EC4-9367-433B-B1C8-3643F8F2F5BA}" type="datetimeFigureOut">
              <a:rPr lang="en-US" smtClean="0"/>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C79FEF-D6D9-4EFD-BCE7-17F2966EC5AA}" type="slidenum">
              <a:rPr lang="en-US" smtClean="0"/>
              <a:t>‹#›</a:t>
            </a:fld>
            <a:endParaRPr lang="en-US"/>
          </a:p>
        </p:txBody>
      </p:sp>
    </p:spTree>
    <p:extLst>
      <p:ext uri="{BB962C8B-B14F-4D97-AF65-F5344CB8AC3E}">
        <p14:creationId xmlns:p14="http://schemas.microsoft.com/office/powerpoint/2010/main" val="3367560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D0EC4-9367-433B-B1C8-3643F8F2F5BA}" type="datetimeFigureOut">
              <a:rPr lang="en-US" smtClean="0"/>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C79FEF-D6D9-4EFD-BCE7-17F2966EC5AA}" type="slidenum">
              <a:rPr lang="en-US" smtClean="0"/>
              <a:t>‹#›</a:t>
            </a:fld>
            <a:endParaRPr lang="en-US"/>
          </a:p>
        </p:txBody>
      </p:sp>
    </p:spTree>
    <p:extLst>
      <p:ext uri="{BB962C8B-B14F-4D97-AF65-F5344CB8AC3E}">
        <p14:creationId xmlns:p14="http://schemas.microsoft.com/office/powerpoint/2010/main" val="4034537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D0EC4-9367-433B-B1C8-3643F8F2F5BA}"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79FEF-D6D9-4EFD-BCE7-17F2966EC5AA}" type="slidenum">
              <a:rPr lang="en-US" smtClean="0"/>
              <a:t>‹#›</a:t>
            </a:fld>
            <a:endParaRPr lang="en-US"/>
          </a:p>
        </p:txBody>
      </p:sp>
    </p:spTree>
    <p:extLst>
      <p:ext uri="{BB962C8B-B14F-4D97-AF65-F5344CB8AC3E}">
        <p14:creationId xmlns:p14="http://schemas.microsoft.com/office/powerpoint/2010/main" val="209908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D0EC4-9367-433B-B1C8-3643F8F2F5BA}"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79FEF-D6D9-4EFD-BCE7-17F2966EC5AA}" type="slidenum">
              <a:rPr lang="en-US" smtClean="0"/>
              <a:t>‹#›</a:t>
            </a:fld>
            <a:endParaRPr lang="en-US"/>
          </a:p>
        </p:txBody>
      </p:sp>
    </p:spTree>
    <p:extLst>
      <p:ext uri="{BB962C8B-B14F-4D97-AF65-F5344CB8AC3E}">
        <p14:creationId xmlns:p14="http://schemas.microsoft.com/office/powerpoint/2010/main" val="128387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D0EC4-9367-433B-B1C8-3643F8F2F5BA}" type="datetimeFigureOut">
              <a:rPr lang="en-US" smtClean="0"/>
              <a:t>10/10/2019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79FEF-D6D9-4EFD-BCE7-17F2966EC5AA}" type="slidenum">
              <a:rPr lang="en-US" smtClean="0"/>
              <a:t>‹#›</a:t>
            </a:fld>
            <a:endParaRPr lang="en-US"/>
          </a:p>
        </p:txBody>
      </p:sp>
    </p:spTree>
    <p:extLst>
      <p:ext uri="{BB962C8B-B14F-4D97-AF65-F5344CB8AC3E}">
        <p14:creationId xmlns:p14="http://schemas.microsoft.com/office/powerpoint/2010/main" val="523215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 name="Group 573"/>
          <p:cNvGrpSpPr>
            <a:grpSpLocks noChangeAspect="1"/>
          </p:cNvGrpSpPr>
          <p:nvPr/>
        </p:nvGrpSpPr>
        <p:grpSpPr bwMode="auto">
          <a:xfrm flipH="1">
            <a:off x="1363009" y="1058559"/>
            <a:ext cx="2608149" cy="3219386"/>
            <a:chOff x="1932" y="1428"/>
            <a:chExt cx="1106" cy="1460"/>
          </a:xfrm>
          <a:solidFill>
            <a:schemeClr val="accent1"/>
          </a:solidFill>
        </p:grpSpPr>
        <p:sp>
          <p:nvSpPr>
            <p:cNvPr id="208" name="Freeform 574"/>
            <p:cNvSpPr>
              <a:spLocks/>
            </p:cNvSpPr>
            <p:nvPr/>
          </p:nvSpPr>
          <p:spPr bwMode="auto">
            <a:xfrm>
              <a:off x="2430" y="1494"/>
              <a:ext cx="290" cy="460"/>
            </a:xfrm>
            <a:custGeom>
              <a:avLst/>
              <a:gdLst>
                <a:gd name="T0" fmla="*/ 99 w 177"/>
                <a:gd name="T1" fmla="*/ 281 h 281"/>
                <a:gd name="T2" fmla="*/ 177 w 177"/>
                <a:gd name="T3" fmla="*/ 238 h 281"/>
                <a:gd name="T4" fmla="*/ 30 w 177"/>
                <a:gd name="T5" fmla="*/ 76 h 281"/>
                <a:gd name="T6" fmla="*/ 82 w 177"/>
                <a:gd name="T7" fmla="*/ 3 h 281"/>
                <a:gd name="T8" fmla="*/ 76 w 177"/>
                <a:gd name="T9" fmla="*/ 0 h 281"/>
                <a:gd name="T10" fmla="*/ 25 w 177"/>
                <a:gd name="T11" fmla="*/ 74 h 281"/>
                <a:gd name="T12" fmla="*/ 173 w 177"/>
                <a:gd name="T13" fmla="*/ 234 h 281"/>
                <a:gd name="T14" fmla="*/ 99 w 177"/>
                <a:gd name="T15" fmla="*/ 276 h 281"/>
                <a:gd name="T16" fmla="*/ 22 w 177"/>
                <a:gd name="T17" fmla="*/ 179 h 281"/>
                <a:gd name="T18" fmla="*/ 0 w 177"/>
                <a:gd name="T19" fmla="*/ 203 h 281"/>
                <a:gd name="T20" fmla="*/ 3 w 177"/>
                <a:gd name="T21" fmla="*/ 206 h 281"/>
                <a:gd name="T22" fmla="*/ 25 w 177"/>
                <a:gd name="T23" fmla="*/ 183 h 281"/>
                <a:gd name="T24" fmla="*/ 99 w 177"/>
                <a:gd name="T25"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281">
                  <a:moveTo>
                    <a:pt x="99" y="281"/>
                  </a:moveTo>
                  <a:cubicBezTo>
                    <a:pt x="125" y="266"/>
                    <a:pt x="151" y="252"/>
                    <a:pt x="177" y="238"/>
                  </a:cubicBezTo>
                  <a:cubicBezTo>
                    <a:pt x="144" y="175"/>
                    <a:pt x="95" y="119"/>
                    <a:pt x="30" y="76"/>
                  </a:cubicBezTo>
                  <a:cubicBezTo>
                    <a:pt x="48" y="51"/>
                    <a:pt x="65" y="27"/>
                    <a:pt x="82" y="3"/>
                  </a:cubicBezTo>
                  <a:cubicBezTo>
                    <a:pt x="80" y="2"/>
                    <a:pt x="78" y="1"/>
                    <a:pt x="76" y="0"/>
                  </a:cubicBezTo>
                  <a:cubicBezTo>
                    <a:pt x="59" y="24"/>
                    <a:pt x="42" y="49"/>
                    <a:pt x="25" y="74"/>
                  </a:cubicBezTo>
                  <a:cubicBezTo>
                    <a:pt x="90" y="116"/>
                    <a:pt x="139" y="171"/>
                    <a:pt x="173" y="234"/>
                  </a:cubicBezTo>
                  <a:cubicBezTo>
                    <a:pt x="148" y="248"/>
                    <a:pt x="123" y="262"/>
                    <a:pt x="99" y="276"/>
                  </a:cubicBezTo>
                  <a:cubicBezTo>
                    <a:pt x="79" y="240"/>
                    <a:pt x="54" y="207"/>
                    <a:pt x="22" y="179"/>
                  </a:cubicBezTo>
                  <a:cubicBezTo>
                    <a:pt x="15" y="187"/>
                    <a:pt x="7" y="195"/>
                    <a:pt x="0" y="203"/>
                  </a:cubicBezTo>
                  <a:cubicBezTo>
                    <a:pt x="1" y="204"/>
                    <a:pt x="2" y="205"/>
                    <a:pt x="3" y="206"/>
                  </a:cubicBezTo>
                  <a:cubicBezTo>
                    <a:pt x="10" y="198"/>
                    <a:pt x="18" y="191"/>
                    <a:pt x="25" y="183"/>
                  </a:cubicBezTo>
                  <a:cubicBezTo>
                    <a:pt x="56" y="212"/>
                    <a:pt x="81" y="245"/>
                    <a:pt x="99"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9" name="Freeform 575"/>
            <p:cNvSpPr>
              <a:spLocks/>
            </p:cNvSpPr>
            <p:nvPr/>
          </p:nvSpPr>
          <p:spPr bwMode="auto">
            <a:xfrm>
              <a:off x="2533" y="1478"/>
              <a:ext cx="52" cy="37"/>
            </a:xfrm>
            <a:custGeom>
              <a:avLst/>
              <a:gdLst>
                <a:gd name="T0" fmla="*/ 14 w 32"/>
                <a:gd name="T1" fmla="*/ 14 h 23"/>
                <a:gd name="T2" fmla="*/ 31 w 32"/>
                <a:gd name="T3" fmla="*/ 22 h 23"/>
                <a:gd name="T4" fmla="*/ 18 w 32"/>
                <a:gd name="T5" fmla="*/ 8 h 23"/>
                <a:gd name="T6" fmla="*/ 1 w 32"/>
                <a:gd name="T7" fmla="*/ 2 h 23"/>
                <a:gd name="T8" fmla="*/ 14 w 32"/>
                <a:gd name="T9" fmla="*/ 14 h 23"/>
              </a:gdLst>
              <a:ahLst/>
              <a:cxnLst>
                <a:cxn ang="0">
                  <a:pos x="T0" y="T1"/>
                </a:cxn>
                <a:cxn ang="0">
                  <a:pos x="T2" y="T3"/>
                </a:cxn>
                <a:cxn ang="0">
                  <a:pos x="T4" y="T5"/>
                </a:cxn>
                <a:cxn ang="0">
                  <a:pos x="T6" y="T7"/>
                </a:cxn>
                <a:cxn ang="0">
                  <a:pos x="T8" y="T9"/>
                </a:cxn>
              </a:cxnLst>
              <a:rect l="0" t="0" r="r" b="b"/>
              <a:pathLst>
                <a:path w="32" h="23">
                  <a:moveTo>
                    <a:pt x="14" y="14"/>
                  </a:moveTo>
                  <a:cubicBezTo>
                    <a:pt x="22" y="20"/>
                    <a:pt x="30" y="23"/>
                    <a:pt x="31" y="22"/>
                  </a:cubicBezTo>
                  <a:cubicBezTo>
                    <a:pt x="32" y="20"/>
                    <a:pt x="27" y="14"/>
                    <a:pt x="18" y="8"/>
                  </a:cubicBezTo>
                  <a:cubicBezTo>
                    <a:pt x="10" y="3"/>
                    <a:pt x="2" y="0"/>
                    <a:pt x="1" y="2"/>
                  </a:cubicBezTo>
                  <a:cubicBezTo>
                    <a:pt x="0" y="3"/>
                    <a:pt x="6" y="9"/>
                    <a:pt x="1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0" name="Freeform 576"/>
            <p:cNvSpPr>
              <a:spLocks/>
            </p:cNvSpPr>
            <p:nvPr/>
          </p:nvSpPr>
          <p:spPr bwMode="auto">
            <a:xfrm>
              <a:off x="2453" y="1599"/>
              <a:ext cx="46" cy="33"/>
            </a:xfrm>
            <a:custGeom>
              <a:avLst/>
              <a:gdLst>
                <a:gd name="T0" fmla="*/ 12 w 28"/>
                <a:gd name="T1" fmla="*/ 13 h 20"/>
                <a:gd name="T2" fmla="*/ 27 w 28"/>
                <a:gd name="T3" fmla="*/ 19 h 20"/>
                <a:gd name="T4" fmla="*/ 16 w 28"/>
                <a:gd name="T5" fmla="*/ 7 h 20"/>
                <a:gd name="T6" fmla="*/ 1 w 28"/>
                <a:gd name="T7" fmla="*/ 2 h 20"/>
                <a:gd name="T8" fmla="*/ 12 w 28"/>
                <a:gd name="T9" fmla="*/ 13 h 20"/>
              </a:gdLst>
              <a:ahLst/>
              <a:cxnLst>
                <a:cxn ang="0">
                  <a:pos x="T0" y="T1"/>
                </a:cxn>
                <a:cxn ang="0">
                  <a:pos x="T2" y="T3"/>
                </a:cxn>
                <a:cxn ang="0">
                  <a:pos x="T4" y="T5"/>
                </a:cxn>
                <a:cxn ang="0">
                  <a:pos x="T6" y="T7"/>
                </a:cxn>
                <a:cxn ang="0">
                  <a:pos x="T8" y="T9"/>
                </a:cxn>
              </a:cxnLst>
              <a:rect l="0" t="0" r="r" b="b"/>
              <a:pathLst>
                <a:path w="28" h="20">
                  <a:moveTo>
                    <a:pt x="12" y="13"/>
                  </a:moveTo>
                  <a:cubicBezTo>
                    <a:pt x="19" y="18"/>
                    <a:pt x="25" y="20"/>
                    <a:pt x="27" y="19"/>
                  </a:cubicBezTo>
                  <a:cubicBezTo>
                    <a:pt x="28" y="17"/>
                    <a:pt x="23" y="12"/>
                    <a:pt x="16" y="7"/>
                  </a:cubicBezTo>
                  <a:cubicBezTo>
                    <a:pt x="9" y="3"/>
                    <a:pt x="2" y="0"/>
                    <a:pt x="1" y="2"/>
                  </a:cubicBezTo>
                  <a:cubicBezTo>
                    <a:pt x="0" y="4"/>
                    <a:pt x="5" y="9"/>
                    <a:pt x="1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1" name="Freeform 577"/>
            <p:cNvSpPr>
              <a:spLocks/>
            </p:cNvSpPr>
            <p:nvPr/>
          </p:nvSpPr>
          <p:spPr bwMode="auto">
            <a:xfrm>
              <a:off x="2420" y="1817"/>
              <a:ext cx="26" cy="23"/>
            </a:xfrm>
            <a:custGeom>
              <a:avLst/>
              <a:gdLst>
                <a:gd name="T0" fmla="*/ 6 w 16"/>
                <a:gd name="T1" fmla="*/ 9 h 14"/>
                <a:gd name="T2" fmla="*/ 14 w 16"/>
                <a:gd name="T3" fmla="*/ 13 h 14"/>
                <a:gd name="T4" fmla="*/ 10 w 16"/>
                <a:gd name="T5" fmla="*/ 5 h 14"/>
                <a:gd name="T6" fmla="*/ 1 w 16"/>
                <a:gd name="T7" fmla="*/ 1 h 14"/>
                <a:gd name="T8" fmla="*/ 6 w 16"/>
                <a:gd name="T9" fmla="*/ 9 h 14"/>
              </a:gdLst>
              <a:ahLst/>
              <a:cxnLst>
                <a:cxn ang="0">
                  <a:pos x="T0" y="T1"/>
                </a:cxn>
                <a:cxn ang="0">
                  <a:pos x="T2" y="T3"/>
                </a:cxn>
                <a:cxn ang="0">
                  <a:pos x="T4" y="T5"/>
                </a:cxn>
                <a:cxn ang="0">
                  <a:pos x="T6" y="T7"/>
                </a:cxn>
                <a:cxn ang="0">
                  <a:pos x="T8" y="T9"/>
                </a:cxn>
              </a:cxnLst>
              <a:rect l="0" t="0" r="r" b="b"/>
              <a:pathLst>
                <a:path w="16" h="14">
                  <a:moveTo>
                    <a:pt x="6" y="9"/>
                  </a:moveTo>
                  <a:cubicBezTo>
                    <a:pt x="9" y="13"/>
                    <a:pt x="13" y="14"/>
                    <a:pt x="14" y="13"/>
                  </a:cubicBezTo>
                  <a:cubicBezTo>
                    <a:pt x="16" y="12"/>
                    <a:pt x="14" y="8"/>
                    <a:pt x="10" y="5"/>
                  </a:cubicBezTo>
                  <a:cubicBezTo>
                    <a:pt x="6" y="2"/>
                    <a:pt x="2" y="0"/>
                    <a:pt x="1" y="1"/>
                  </a:cubicBezTo>
                  <a:cubicBezTo>
                    <a:pt x="0" y="2"/>
                    <a:pt x="2" y="6"/>
                    <a:pt x="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2" name="Freeform 578"/>
            <p:cNvSpPr>
              <a:spLocks/>
            </p:cNvSpPr>
            <p:nvPr/>
          </p:nvSpPr>
          <p:spPr bwMode="auto">
            <a:xfrm>
              <a:off x="2704" y="1858"/>
              <a:ext cx="27" cy="44"/>
            </a:xfrm>
            <a:custGeom>
              <a:avLst/>
              <a:gdLst>
                <a:gd name="T0" fmla="*/ 5 w 17"/>
                <a:gd name="T1" fmla="*/ 15 h 27"/>
                <a:gd name="T2" fmla="*/ 15 w 17"/>
                <a:gd name="T3" fmla="*/ 26 h 27"/>
                <a:gd name="T4" fmla="*/ 11 w 17"/>
                <a:gd name="T5" fmla="*/ 12 h 27"/>
                <a:gd name="T6" fmla="*/ 2 w 17"/>
                <a:gd name="T7" fmla="*/ 1 h 27"/>
                <a:gd name="T8" fmla="*/ 5 w 17"/>
                <a:gd name="T9" fmla="*/ 15 h 27"/>
              </a:gdLst>
              <a:ahLst/>
              <a:cxnLst>
                <a:cxn ang="0">
                  <a:pos x="T0" y="T1"/>
                </a:cxn>
                <a:cxn ang="0">
                  <a:pos x="T2" y="T3"/>
                </a:cxn>
                <a:cxn ang="0">
                  <a:pos x="T4" y="T5"/>
                </a:cxn>
                <a:cxn ang="0">
                  <a:pos x="T6" y="T7"/>
                </a:cxn>
                <a:cxn ang="0">
                  <a:pos x="T8" y="T9"/>
                </a:cxn>
              </a:cxnLst>
              <a:rect l="0" t="0" r="r" b="b"/>
              <a:pathLst>
                <a:path w="17" h="27">
                  <a:moveTo>
                    <a:pt x="5" y="15"/>
                  </a:moveTo>
                  <a:cubicBezTo>
                    <a:pt x="9" y="22"/>
                    <a:pt x="13" y="27"/>
                    <a:pt x="15" y="26"/>
                  </a:cubicBezTo>
                  <a:cubicBezTo>
                    <a:pt x="17" y="25"/>
                    <a:pt x="15" y="19"/>
                    <a:pt x="11" y="12"/>
                  </a:cubicBezTo>
                  <a:cubicBezTo>
                    <a:pt x="8" y="5"/>
                    <a:pt x="3" y="0"/>
                    <a:pt x="2" y="1"/>
                  </a:cubicBezTo>
                  <a:cubicBezTo>
                    <a:pt x="0" y="2"/>
                    <a:pt x="2" y="9"/>
                    <a:pt x="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3" name="Freeform 579"/>
            <p:cNvSpPr>
              <a:spLocks/>
            </p:cNvSpPr>
            <p:nvPr/>
          </p:nvSpPr>
          <p:spPr bwMode="auto">
            <a:xfrm>
              <a:off x="2579" y="1931"/>
              <a:ext cx="25" cy="38"/>
            </a:xfrm>
            <a:custGeom>
              <a:avLst/>
              <a:gdLst>
                <a:gd name="T0" fmla="*/ 5 w 15"/>
                <a:gd name="T1" fmla="*/ 13 h 23"/>
                <a:gd name="T2" fmla="*/ 13 w 15"/>
                <a:gd name="T3" fmla="*/ 22 h 23"/>
                <a:gd name="T4" fmla="*/ 11 w 15"/>
                <a:gd name="T5" fmla="*/ 10 h 23"/>
                <a:gd name="T6" fmla="*/ 2 w 15"/>
                <a:gd name="T7" fmla="*/ 1 h 23"/>
                <a:gd name="T8" fmla="*/ 5 w 15"/>
                <a:gd name="T9" fmla="*/ 13 h 23"/>
              </a:gdLst>
              <a:ahLst/>
              <a:cxnLst>
                <a:cxn ang="0">
                  <a:pos x="T0" y="T1"/>
                </a:cxn>
                <a:cxn ang="0">
                  <a:pos x="T2" y="T3"/>
                </a:cxn>
                <a:cxn ang="0">
                  <a:pos x="T4" y="T5"/>
                </a:cxn>
                <a:cxn ang="0">
                  <a:pos x="T6" y="T7"/>
                </a:cxn>
                <a:cxn ang="0">
                  <a:pos x="T8" y="T9"/>
                </a:cxn>
              </a:cxnLst>
              <a:rect l="0" t="0" r="r" b="b"/>
              <a:pathLst>
                <a:path w="15" h="23">
                  <a:moveTo>
                    <a:pt x="5" y="13"/>
                  </a:moveTo>
                  <a:cubicBezTo>
                    <a:pt x="8" y="19"/>
                    <a:pt x="11" y="23"/>
                    <a:pt x="13" y="22"/>
                  </a:cubicBezTo>
                  <a:cubicBezTo>
                    <a:pt x="15" y="21"/>
                    <a:pt x="14" y="16"/>
                    <a:pt x="11" y="10"/>
                  </a:cubicBezTo>
                  <a:cubicBezTo>
                    <a:pt x="8" y="4"/>
                    <a:pt x="4" y="0"/>
                    <a:pt x="2" y="1"/>
                  </a:cubicBezTo>
                  <a:cubicBezTo>
                    <a:pt x="0" y="2"/>
                    <a:pt x="2" y="8"/>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4" name="Freeform 580"/>
            <p:cNvSpPr>
              <a:spLocks/>
            </p:cNvSpPr>
            <p:nvPr/>
          </p:nvSpPr>
          <p:spPr bwMode="auto">
            <a:xfrm>
              <a:off x="2459" y="1782"/>
              <a:ext cx="21" cy="20"/>
            </a:xfrm>
            <a:custGeom>
              <a:avLst/>
              <a:gdLst>
                <a:gd name="T0" fmla="*/ 5 w 13"/>
                <a:gd name="T1" fmla="*/ 8 h 12"/>
                <a:gd name="T2" fmla="*/ 12 w 13"/>
                <a:gd name="T3" fmla="*/ 12 h 12"/>
                <a:gd name="T4" fmla="*/ 8 w 13"/>
                <a:gd name="T5" fmla="*/ 5 h 12"/>
                <a:gd name="T6" fmla="*/ 1 w 13"/>
                <a:gd name="T7" fmla="*/ 1 h 12"/>
                <a:gd name="T8" fmla="*/ 5 w 13"/>
                <a:gd name="T9" fmla="*/ 8 h 12"/>
              </a:gdLst>
              <a:ahLst/>
              <a:cxnLst>
                <a:cxn ang="0">
                  <a:pos x="T0" y="T1"/>
                </a:cxn>
                <a:cxn ang="0">
                  <a:pos x="T2" y="T3"/>
                </a:cxn>
                <a:cxn ang="0">
                  <a:pos x="T4" y="T5"/>
                </a:cxn>
                <a:cxn ang="0">
                  <a:pos x="T6" y="T7"/>
                </a:cxn>
                <a:cxn ang="0">
                  <a:pos x="T8" y="T9"/>
                </a:cxn>
              </a:cxnLst>
              <a:rect l="0" t="0" r="r" b="b"/>
              <a:pathLst>
                <a:path w="13" h="12">
                  <a:moveTo>
                    <a:pt x="5" y="8"/>
                  </a:moveTo>
                  <a:cubicBezTo>
                    <a:pt x="8" y="11"/>
                    <a:pt x="11" y="12"/>
                    <a:pt x="12" y="12"/>
                  </a:cubicBezTo>
                  <a:cubicBezTo>
                    <a:pt x="13" y="11"/>
                    <a:pt x="11" y="8"/>
                    <a:pt x="8" y="5"/>
                  </a:cubicBezTo>
                  <a:cubicBezTo>
                    <a:pt x="5" y="2"/>
                    <a:pt x="1" y="0"/>
                    <a:pt x="1" y="1"/>
                  </a:cubicBezTo>
                  <a:cubicBezTo>
                    <a:pt x="0" y="2"/>
                    <a:pt x="2" y="5"/>
                    <a:pt x="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5" name="Freeform 581"/>
            <p:cNvSpPr>
              <a:spLocks/>
            </p:cNvSpPr>
            <p:nvPr/>
          </p:nvSpPr>
          <p:spPr bwMode="auto">
            <a:xfrm>
              <a:off x="2261" y="1830"/>
              <a:ext cx="228" cy="337"/>
            </a:xfrm>
            <a:custGeom>
              <a:avLst/>
              <a:gdLst>
                <a:gd name="T0" fmla="*/ 54 w 139"/>
                <a:gd name="T1" fmla="*/ 206 h 206"/>
                <a:gd name="T2" fmla="*/ 138 w 139"/>
                <a:gd name="T3" fmla="*/ 179 h 206"/>
                <a:gd name="T4" fmla="*/ 73 w 139"/>
                <a:gd name="T5" fmla="*/ 64 h 206"/>
                <a:gd name="T6" fmla="*/ 139 w 139"/>
                <a:gd name="T7" fmla="*/ 3 h 206"/>
                <a:gd name="T8" fmla="*/ 136 w 139"/>
                <a:gd name="T9" fmla="*/ 0 h 206"/>
                <a:gd name="T10" fmla="*/ 70 w 139"/>
                <a:gd name="T11" fmla="*/ 62 h 206"/>
                <a:gd name="T12" fmla="*/ 136 w 139"/>
                <a:gd name="T13" fmla="*/ 176 h 206"/>
                <a:gd name="T14" fmla="*/ 55 w 139"/>
                <a:gd name="T15" fmla="*/ 203 h 206"/>
                <a:gd name="T16" fmla="*/ 27 w 139"/>
                <a:gd name="T17" fmla="*/ 144 h 206"/>
                <a:gd name="T18" fmla="*/ 0 w 139"/>
                <a:gd name="T19" fmla="*/ 163 h 206"/>
                <a:gd name="T20" fmla="*/ 1 w 139"/>
                <a:gd name="T21" fmla="*/ 165 h 206"/>
                <a:gd name="T22" fmla="*/ 27 w 139"/>
                <a:gd name="T23" fmla="*/ 147 h 206"/>
                <a:gd name="T24" fmla="*/ 54 w 139"/>
                <a:gd name="T25"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206">
                  <a:moveTo>
                    <a:pt x="54" y="206"/>
                  </a:moveTo>
                  <a:cubicBezTo>
                    <a:pt x="82" y="197"/>
                    <a:pt x="110" y="188"/>
                    <a:pt x="138" y="179"/>
                  </a:cubicBezTo>
                  <a:cubicBezTo>
                    <a:pt x="126" y="137"/>
                    <a:pt x="105" y="97"/>
                    <a:pt x="73" y="64"/>
                  </a:cubicBezTo>
                  <a:cubicBezTo>
                    <a:pt x="95" y="44"/>
                    <a:pt x="117" y="23"/>
                    <a:pt x="139" y="3"/>
                  </a:cubicBezTo>
                  <a:cubicBezTo>
                    <a:pt x="138" y="2"/>
                    <a:pt x="137" y="1"/>
                    <a:pt x="136" y="0"/>
                  </a:cubicBezTo>
                  <a:cubicBezTo>
                    <a:pt x="114" y="21"/>
                    <a:pt x="92" y="42"/>
                    <a:pt x="70" y="62"/>
                  </a:cubicBezTo>
                  <a:cubicBezTo>
                    <a:pt x="102" y="95"/>
                    <a:pt x="123" y="134"/>
                    <a:pt x="136" y="176"/>
                  </a:cubicBezTo>
                  <a:cubicBezTo>
                    <a:pt x="109" y="185"/>
                    <a:pt x="82" y="194"/>
                    <a:pt x="55" y="203"/>
                  </a:cubicBezTo>
                  <a:cubicBezTo>
                    <a:pt x="49" y="182"/>
                    <a:pt x="39" y="162"/>
                    <a:pt x="27" y="144"/>
                  </a:cubicBezTo>
                  <a:cubicBezTo>
                    <a:pt x="18" y="151"/>
                    <a:pt x="9" y="157"/>
                    <a:pt x="0" y="163"/>
                  </a:cubicBezTo>
                  <a:cubicBezTo>
                    <a:pt x="0" y="164"/>
                    <a:pt x="1" y="164"/>
                    <a:pt x="1" y="165"/>
                  </a:cubicBezTo>
                  <a:cubicBezTo>
                    <a:pt x="10" y="159"/>
                    <a:pt x="18" y="153"/>
                    <a:pt x="27" y="147"/>
                  </a:cubicBezTo>
                  <a:cubicBezTo>
                    <a:pt x="39" y="165"/>
                    <a:pt x="48" y="185"/>
                    <a:pt x="54"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6" name="Freeform 582"/>
            <p:cNvSpPr>
              <a:spLocks/>
            </p:cNvSpPr>
            <p:nvPr/>
          </p:nvSpPr>
          <p:spPr bwMode="auto">
            <a:xfrm>
              <a:off x="2471" y="1817"/>
              <a:ext cx="31" cy="33"/>
            </a:xfrm>
            <a:custGeom>
              <a:avLst/>
              <a:gdLst>
                <a:gd name="T0" fmla="*/ 7 w 19"/>
                <a:gd name="T1" fmla="*/ 12 h 20"/>
                <a:gd name="T2" fmla="*/ 17 w 19"/>
                <a:gd name="T3" fmla="*/ 18 h 20"/>
                <a:gd name="T4" fmla="*/ 12 w 19"/>
                <a:gd name="T5" fmla="*/ 7 h 20"/>
                <a:gd name="T6" fmla="*/ 1 w 19"/>
                <a:gd name="T7" fmla="*/ 1 h 20"/>
                <a:gd name="T8" fmla="*/ 7 w 19"/>
                <a:gd name="T9" fmla="*/ 12 h 20"/>
              </a:gdLst>
              <a:ahLst/>
              <a:cxnLst>
                <a:cxn ang="0">
                  <a:pos x="T0" y="T1"/>
                </a:cxn>
                <a:cxn ang="0">
                  <a:pos x="T2" y="T3"/>
                </a:cxn>
                <a:cxn ang="0">
                  <a:pos x="T4" y="T5"/>
                </a:cxn>
                <a:cxn ang="0">
                  <a:pos x="T6" y="T7"/>
                </a:cxn>
                <a:cxn ang="0">
                  <a:pos x="T8" y="T9"/>
                </a:cxn>
              </a:cxnLst>
              <a:rect l="0" t="0" r="r" b="b"/>
              <a:pathLst>
                <a:path w="19" h="20">
                  <a:moveTo>
                    <a:pt x="7" y="12"/>
                  </a:moveTo>
                  <a:cubicBezTo>
                    <a:pt x="11" y="17"/>
                    <a:pt x="16" y="20"/>
                    <a:pt x="17" y="18"/>
                  </a:cubicBezTo>
                  <a:cubicBezTo>
                    <a:pt x="19" y="17"/>
                    <a:pt x="17" y="12"/>
                    <a:pt x="12" y="7"/>
                  </a:cubicBezTo>
                  <a:cubicBezTo>
                    <a:pt x="8" y="3"/>
                    <a:pt x="3" y="0"/>
                    <a:pt x="1" y="1"/>
                  </a:cubicBezTo>
                  <a:cubicBezTo>
                    <a:pt x="0" y="3"/>
                    <a:pt x="3" y="8"/>
                    <a:pt x="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7" name="Freeform 583"/>
            <p:cNvSpPr>
              <a:spLocks/>
            </p:cNvSpPr>
            <p:nvPr/>
          </p:nvSpPr>
          <p:spPr bwMode="auto">
            <a:xfrm>
              <a:off x="2366" y="1920"/>
              <a:ext cx="26" cy="26"/>
            </a:xfrm>
            <a:custGeom>
              <a:avLst/>
              <a:gdLst>
                <a:gd name="T0" fmla="*/ 5 w 16"/>
                <a:gd name="T1" fmla="*/ 10 h 16"/>
                <a:gd name="T2" fmla="*/ 14 w 16"/>
                <a:gd name="T3" fmla="*/ 14 h 16"/>
                <a:gd name="T4" fmla="*/ 11 w 16"/>
                <a:gd name="T5" fmla="*/ 5 h 16"/>
                <a:gd name="T6" fmla="*/ 2 w 16"/>
                <a:gd name="T7" fmla="*/ 1 h 16"/>
                <a:gd name="T8" fmla="*/ 5 w 16"/>
                <a:gd name="T9" fmla="*/ 10 h 16"/>
              </a:gdLst>
              <a:ahLst/>
              <a:cxnLst>
                <a:cxn ang="0">
                  <a:pos x="T0" y="T1"/>
                </a:cxn>
                <a:cxn ang="0">
                  <a:pos x="T2" y="T3"/>
                </a:cxn>
                <a:cxn ang="0">
                  <a:pos x="T4" y="T5"/>
                </a:cxn>
                <a:cxn ang="0">
                  <a:pos x="T6" y="T7"/>
                </a:cxn>
                <a:cxn ang="0">
                  <a:pos x="T8" y="T9"/>
                </a:cxn>
              </a:cxnLst>
              <a:rect l="0" t="0" r="r" b="b"/>
              <a:pathLst>
                <a:path w="16" h="16">
                  <a:moveTo>
                    <a:pt x="5" y="10"/>
                  </a:moveTo>
                  <a:cubicBezTo>
                    <a:pt x="9" y="14"/>
                    <a:pt x="13" y="16"/>
                    <a:pt x="14" y="14"/>
                  </a:cubicBezTo>
                  <a:cubicBezTo>
                    <a:pt x="16" y="13"/>
                    <a:pt x="14" y="9"/>
                    <a:pt x="11" y="5"/>
                  </a:cubicBezTo>
                  <a:cubicBezTo>
                    <a:pt x="7" y="2"/>
                    <a:pt x="3" y="0"/>
                    <a:pt x="2" y="1"/>
                  </a:cubicBezTo>
                  <a:cubicBezTo>
                    <a:pt x="0" y="3"/>
                    <a:pt x="2" y="7"/>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8" name="Freeform 584"/>
            <p:cNvSpPr>
              <a:spLocks/>
            </p:cNvSpPr>
            <p:nvPr/>
          </p:nvSpPr>
          <p:spPr bwMode="auto">
            <a:xfrm>
              <a:off x="2256" y="2090"/>
              <a:ext cx="13" cy="15"/>
            </a:xfrm>
            <a:custGeom>
              <a:avLst/>
              <a:gdLst>
                <a:gd name="T0" fmla="*/ 2 w 8"/>
                <a:gd name="T1" fmla="*/ 7 h 9"/>
                <a:gd name="T2" fmla="*/ 6 w 8"/>
                <a:gd name="T3" fmla="*/ 9 h 9"/>
                <a:gd name="T4" fmla="*/ 6 w 8"/>
                <a:gd name="T5" fmla="*/ 3 h 9"/>
                <a:gd name="T6" fmla="*/ 1 w 8"/>
                <a:gd name="T7" fmla="*/ 1 h 9"/>
                <a:gd name="T8" fmla="*/ 2 w 8"/>
                <a:gd name="T9" fmla="*/ 7 h 9"/>
              </a:gdLst>
              <a:ahLst/>
              <a:cxnLst>
                <a:cxn ang="0">
                  <a:pos x="T0" y="T1"/>
                </a:cxn>
                <a:cxn ang="0">
                  <a:pos x="T2" y="T3"/>
                </a:cxn>
                <a:cxn ang="0">
                  <a:pos x="T4" y="T5"/>
                </a:cxn>
                <a:cxn ang="0">
                  <a:pos x="T6" y="T7"/>
                </a:cxn>
                <a:cxn ang="0">
                  <a:pos x="T8" y="T9"/>
                </a:cxn>
              </a:cxnLst>
              <a:rect l="0" t="0" r="r" b="b"/>
              <a:pathLst>
                <a:path w="8" h="9">
                  <a:moveTo>
                    <a:pt x="2" y="7"/>
                  </a:moveTo>
                  <a:cubicBezTo>
                    <a:pt x="3" y="9"/>
                    <a:pt x="5" y="9"/>
                    <a:pt x="6" y="9"/>
                  </a:cubicBezTo>
                  <a:cubicBezTo>
                    <a:pt x="8" y="8"/>
                    <a:pt x="8" y="5"/>
                    <a:pt x="6" y="3"/>
                  </a:cubicBezTo>
                  <a:cubicBezTo>
                    <a:pt x="5" y="1"/>
                    <a:pt x="3" y="0"/>
                    <a:pt x="1" y="1"/>
                  </a:cubicBezTo>
                  <a:cubicBezTo>
                    <a:pt x="0" y="2"/>
                    <a:pt x="0" y="5"/>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9" name="Freeform 585"/>
            <p:cNvSpPr>
              <a:spLocks/>
            </p:cNvSpPr>
            <p:nvPr/>
          </p:nvSpPr>
          <p:spPr bwMode="auto">
            <a:xfrm>
              <a:off x="2479" y="2107"/>
              <a:ext cx="15" cy="29"/>
            </a:xfrm>
            <a:custGeom>
              <a:avLst/>
              <a:gdLst>
                <a:gd name="T0" fmla="*/ 1 w 9"/>
                <a:gd name="T1" fmla="*/ 10 h 18"/>
                <a:gd name="T2" fmla="*/ 7 w 9"/>
                <a:gd name="T3" fmla="*/ 17 h 18"/>
                <a:gd name="T4" fmla="*/ 8 w 9"/>
                <a:gd name="T5" fmla="*/ 8 h 18"/>
                <a:gd name="T6" fmla="*/ 2 w 9"/>
                <a:gd name="T7" fmla="*/ 0 h 18"/>
                <a:gd name="T8" fmla="*/ 1 w 9"/>
                <a:gd name="T9" fmla="*/ 10 h 18"/>
              </a:gdLst>
              <a:ahLst/>
              <a:cxnLst>
                <a:cxn ang="0">
                  <a:pos x="T0" y="T1"/>
                </a:cxn>
                <a:cxn ang="0">
                  <a:pos x="T2" y="T3"/>
                </a:cxn>
                <a:cxn ang="0">
                  <a:pos x="T4" y="T5"/>
                </a:cxn>
                <a:cxn ang="0">
                  <a:pos x="T6" y="T7"/>
                </a:cxn>
                <a:cxn ang="0">
                  <a:pos x="T8" y="T9"/>
                </a:cxn>
              </a:cxnLst>
              <a:rect l="0" t="0" r="r" b="b"/>
              <a:pathLst>
                <a:path w="9" h="18">
                  <a:moveTo>
                    <a:pt x="1" y="10"/>
                  </a:moveTo>
                  <a:cubicBezTo>
                    <a:pt x="2" y="14"/>
                    <a:pt x="5" y="18"/>
                    <a:pt x="7" y="17"/>
                  </a:cubicBezTo>
                  <a:cubicBezTo>
                    <a:pt x="8" y="17"/>
                    <a:pt x="9" y="12"/>
                    <a:pt x="8" y="8"/>
                  </a:cubicBezTo>
                  <a:cubicBezTo>
                    <a:pt x="6" y="3"/>
                    <a:pt x="4" y="0"/>
                    <a:pt x="2" y="0"/>
                  </a:cubicBezTo>
                  <a:cubicBezTo>
                    <a:pt x="0" y="1"/>
                    <a:pt x="0" y="5"/>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0" name="Freeform 586"/>
            <p:cNvSpPr>
              <a:spLocks/>
            </p:cNvSpPr>
            <p:nvPr/>
          </p:nvSpPr>
          <p:spPr bwMode="auto">
            <a:xfrm>
              <a:off x="2343" y="2154"/>
              <a:ext cx="14" cy="22"/>
            </a:xfrm>
            <a:custGeom>
              <a:avLst/>
              <a:gdLst>
                <a:gd name="T0" fmla="*/ 1 w 9"/>
                <a:gd name="T1" fmla="*/ 8 h 13"/>
                <a:gd name="T2" fmla="*/ 6 w 9"/>
                <a:gd name="T3" fmla="*/ 13 h 13"/>
                <a:gd name="T4" fmla="*/ 8 w 9"/>
                <a:gd name="T5" fmla="*/ 6 h 13"/>
                <a:gd name="T6" fmla="*/ 2 w 9"/>
                <a:gd name="T7" fmla="*/ 1 h 13"/>
                <a:gd name="T8" fmla="*/ 1 w 9"/>
                <a:gd name="T9" fmla="*/ 8 h 13"/>
              </a:gdLst>
              <a:ahLst/>
              <a:cxnLst>
                <a:cxn ang="0">
                  <a:pos x="T0" y="T1"/>
                </a:cxn>
                <a:cxn ang="0">
                  <a:pos x="T2" y="T3"/>
                </a:cxn>
                <a:cxn ang="0">
                  <a:pos x="T4" y="T5"/>
                </a:cxn>
                <a:cxn ang="0">
                  <a:pos x="T6" y="T7"/>
                </a:cxn>
                <a:cxn ang="0">
                  <a:pos x="T8" y="T9"/>
                </a:cxn>
              </a:cxnLst>
              <a:rect l="0" t="0" r="r" b="b"/>
              <a:pathLst>
                <a:path w="9" h="13">
                  <a:moveTo>
                    <a:pt x="1" y="8"/>
                  </a:moveTo>
                  <a:cubicBezTo>
                    <a:pt x="2" y="11"/>
                    <a:pt x="4" y="13"/>
                    <a:pt x="6" y="13"/>
                  </a:cubicBezTo>
                  <a:cubicBezTo>
                    <a:pt x="8" y="12"/>
                    <a:pt x="9" y="9"/>
                    <a:pt x="8" y="6"/>
                  </a:cubicBezTo>
                  <a:cubicBezTo>
                    <a:pt x="7" y="2"/>
                    <a:pt x="4" y="0"/>
                    <a:pt x="2" y="1"/>
                  </a:cubicBezTo>
                  <a:cubicBezTo>
                    <a:pt x="1" y="2"/>
                    <a:pt x="0" y="5"/>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1" name="Freeform 587"/>
            <p:cNvSpPr>
              <a:spLocks/>
            </p:cNvSpPr>
            <p:nvPr/>
          </p:nvSpPr>
          <p:spPr bwMode="auto">
            <a:xfrm>
              <a:off x="2300" y="2064"/>
              <a:ext cx="10" cy="13"/>
            </a:xfrm>
            <a:custGeom>
              <a:avLst/>
              <a:gdLst>
                <a:gd name="T0" fmla="*/ 1 w 6"/>
                <a:gd name="T1" fmla="*/ 5 h 8"/>
                <a:gd name="T2" fmla="*/ 5 w 6"/>
                <a:gd name="T3" fmla="*/ 7 h 8"/>
                <a:gd name="T4" fmla="*/ 5 w 6"/>
                <a:gd name="T5" fmla="*/ 2 h 8"/>
                <a:gd name="T6" fmla="*/ 1 w 6"/>
                <a:gd name="T7" fmla="*/ 0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2" y="7"/>
                    <a:pt x="4" y="8"/>
                    <a:pt x="5" y="7"/>
                  </a:cubicBezTo>
                  <a:cubicBezTo>
                    <a:pt x="6" y="6"/>
                    <a:pt x="6" y="4"/>
                    <a:pt x="5" y="2"/>
                  </a:cubicBezTo>
                  <a:cubicBezTo>
                    <a:pt x="4" y="0"/>
                    <a:pt x="2" y="0"/>
                    <a:pt x="1" y="0"/>
                  </a:cubicBezTo>
                  <a:cubicBezTo>
                    <a:pt x="0" y="1"/>
                    <a:pt x="0" y="3"/>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2" name="Freeform 588"/>
            <p:cNvSpPr>
              <a:spLocks/>
            </p:cNvSpPr>
            <p:nvPr/>
          </p:nvSpPr>
          <p:spPr bwMode="auto">
            <a:xfrm>
              <a:off x="2502" y="1910"/>
              <a:ext cx="290" cy="370"/>
            </a:xfrm>
            <a:custGeom>
              <a:avLst/>
              <a:gdLst>
                <a:gd name="T0" fmla="*/ 43 w 177"/>
                <a:gd name="T1" fmla="*/ 225 h 226"/>
                <a:gd name="T2" fmla="*/ 130 w 177"/>
                <a:gd name="T3" fmla="*/ 226 h 226"/>
                <a:gd name="T4" fmla="*/ 96 w 177"/>
                <a:gd name="T5" fmla="*/ 42 h 226"/>
                <a:gd name="T6" fmla="*/ 177 w 177"/>
                <a:gd name="T7" fmla="*/ 5 h 226"/>
                <a:gd name="T8" fmla="*/ 175 w 177"/>
                <a:gd name="T9" fmla="*/ 0 h 226"/>
                <a:gd name="T10" fmla="*/ 93 w 177"/>
                <a:gd name="T11" fmla="*/ 38 h 226"/>
                <a:gd name="T12" fmla="*/ 129 w 177"/>
                <a:gd name="T13" fmla="*/ 221 h 226"/>
                <a:gd name="T14" fmla="*/ 45 w 177"/>
                <a:gd name="T15" fmla="*/ 221 h 226"/>
                <a:gd name="T16" fmla="*/ 31 w 177"/>
                <a:gd name="T17" fmla="*/ 119 h 226"/>
                <a:gd name="T18" fmla="*/ 0 w 177"/>
                <a:gd name="T19" fmla="*/ 128 h 226"/>
                <a:gd name="T20" fmla="*/ 1 w 177"/>
                <a:gd name="T21" fmla="*/ 132 h 226"/>
                <a:gd name="T22" fmla="*/ 31 w 177"/>
                <a:gd name="T23" fmla="*/ 122 h 226"/>
                <a:gd name="T24" fmla="*/ 43 w 177"/>
                <a:gd name="T25" fmla="*/ 2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226">
                  <a:moveTo>
                    <a:pt x="43" y="225"/>
                  </a:moveTo>
                  <a:cubicBezTo>
                    <a:pt x="72" y="225"/>
                    <a:pt x="101" y="226"/>
                    <a:pt x="130" y="226"/>
                  </a:cubicBezTo>
                  <a:cubicBezTo>
                    <a:pt x="132" y="163"/>
                    <a:pt x="121" y="100"/>
                    <a:pt x="96" y="42"/>
                  </a:cubicBezTo>
                  <a:cubicBezTo>
                    <a:pt x="123" y="30"/>
                    <a:pt x="150" y="17"/>
                    <a:pt x="177" y="5"/>
                  </a:cubicBezTo>
                  <a:cubicBezTo>
                    <a:pt x="176" y="3"/>
                    <a:pt x="176" y="2"/>
                    <a:pt x="175" y="0"/>
                  </a:cubicBezTo>
                  <a:cubicBezTo>
                    <a:pt x="148" y="13"/>
                    <a:pt x="120" y="26"/>
                    <a:pt x="93" y="38"/>
                  </a:cubicBezTo>
                  <a:cubicBezTo>
                    <a:pt x="118" y="96"/>
                    <a:pt x="130" y="158"/>
                    <a:pt x="129" y="221"/>
                  </a:cubicBezTo>
                  <a:cubicBezTo>
                    <a:pt x="101" y="221"/>
                    <a:pt x="73" y="221"/>
                    <a:pt x="45" y="221"/>
                  </a:cubicBezTo>
                  <a:cubicBezTo>
                    <a:pt x="45" y="187"/>
                    <a:pt x="41" y="152"/>
                    <a:pt x="31" y="119"/>
                  </a:cubicBezTo>
                  <a:cubicBezTo>
                    <a:pt x="21" y="122"/>
                    <a:pt x="11" y="125"/>
                    <a:pt x="0" y="128"/>
                  </a:cubicBezTo>
                  <a:cubicBezTo>
                    <a:pt x="1" y="129"/>
                    <a:pt x="1" y="130"/>
                    <a:pt x="1" y="132"/>
                  </a:cubicBezTo>
                  <a:cubicBezTo>
                    <a:pt x="11" y="129"/>
                    <a:pt x="21" y="125"/>
                    <a:pt x="31" y="122"/>
                  </a:cubicBezTo>
                  <a:cubicBezTo>
                    <a:pt x="40" y="156"/>
                    <a:pt x="44" y="191"/>
                    <a:pt x="43"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3" name="Freeform 589"/>
            <p:cNvSpPr>
              <a:spLocks/>
            </p:cNvSpPr>
            <p:nvPr/>
          </p:nvSpPr>
          <p:spPr bwMode="auto">
            <a:xfrm>
              <a:off x="2777" y="1890"/>
              <a:ext cx="25" cy="48"/>
            </a:xfrm>
            <a:custGeom>
              <a:avLst/>
              <a:gdLst>
                <a:gd name="T0" fmla="*/ 5 w 15"/>
                <a:gd name="T1" fmla="*/ 16 h 29"/>
                <a:gd name="T2" fmla="*/ 14 w 15"/>
                <a:gd name="T3" fmla="*/ 28 h 29"/>
                <a:gd name="T4" fmla="*/ 11 w 15"/>
                <a:gd name="T5" fmla="*/ 13 h 29"/>
                <a:gd name="T6" fmla="*/ 2 w 15"/>
                <a:gd name="T7" fmla="*/ 1 h 29"/>
                <a:gd name="T8" fmla="*/ 5 w 15"/>
                <a:gd name="T9" fmla="*/ 16 h 29"/>
              </a:gdLst>
              <a:ahLst/>
              <a:cxnLst>
                <a:cxn ang="0">
                  <a:pos x="T0" y="T1"/>
                </a:cxn>
                <a:cxn ang="0">
                  <a:pos x="T2" y="T3"/>
                </a:cxn>
                <a:cxn ang="0">
                  <a:pos x="T4" y="T5"/>
                </a:cxn>
                <a:cxn ang="0">
                  <a:pos x="T6" y="T7"/>
                </a:cxn>
                <a:cxn ang="0">
                  <a:pos x="T8" y="T9"/>
                </a:cxn>
              </a:cxnLst>
              <a:rect l="0" t="0" r="r" b="b"/>
              <a:pathLst>
                <a:path w="15" h="29">
                  <a:moveTo>
                    <a:pt x="5" y="16"/>
                  </a:moveTo>
                  <a:cubicBezTo>
                    <a:pt x="8" y="23"/>
                    <a:pt x="12" y="29"/>
                    <a:pt x="14" y="28"/>
                  </a:cubicBezTo>
                  <a:cubicBezTo>
                    <a:pt x="15" y="27"/>
                    <a:pt x="14" y="21"/>
                    <a:pt x="11" y="13"/>
                  </a:cubicBezTo>
                  <a:cubicBezTo>
                    <a:pt x="8" y="5"/>
                    <a:pt x="4" y="0"/>
                    <a:pt x="2" y="1"/>
                  </a:cubicBezTo>
                  <a:cubicBezTo>
                    <a:pt x="0" y="2"/>
                    <a:pt x="2" y="8"/>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4" name="Freeform 590"/>
            <p:cNvSpPr>
              <a:spLocks/>
            </p:cNvSpPr>
            <p:nvPr/>
          </p:nvSpPr>
          <p:spPr bwMode="auto">
            <a:xfrm>
              <a:off x="2646" y="1956"/>
              <a:ext cx="23" cy="39"/>
            </a:xfrm>
            <a:custGeom>
              <a:avLst/>
              <a:gdLst>
                <a:gd name="T0" fmla="*/ 4 w 14"/>
                <a:gd name="T1" fmla="*/ 13 h 24"/>
                <a:gd name="T2" fmla="*/ 12 w 14"/>
                <a:gd name="T3" fmla="*/ 23 h 24"/>
                <a:gd name="T4" fmla="*/ 10 w 14"/>
                <a:gd name="T5" fmla="*/ 10 h 24"/>
                <a:gd name="T6" fmla="*/ 2 w 14"/>
                <a:gd name="T7" fmla="*/ 1 h 24"/>
                <a:gd name="T8" fmla="*/ 4 w 14"/>
                <a:gd name="T9" fmla="*/ 13 h 24"/>
              </a:gdLst>
              <a:ahLst/>
              <a:cxnLst>
                <a:cxn ang="0">
                  <a:pos x="T0" y="T1"/>
                </a:cxn>
                <a:cxn ang="0">
                  <a:pos x="T2" y="T3"/>
                </a:cxn>
                <a:cxn ang="0">
                  <a:pos x="T4" y="T5"/>
                </a:cxn>
                <a:cxn ang="0">
                  <a:pos x="T6" y="T7"/>
                </a:cxn>
                <a:cxn ang="0">
                  <a:pos x="T8" y="T9"/>
                </a:cxn>
              </a:cxnLst>
              <a:rect l="0" t="0" r="r" b="b"/>
              <a:pathLst>
                <a:path w="14" h="24">
                  <a:moveTo>
                    <a:pt x="4" y="13"/>
                  </a:moveTo>
                  <a:cubicBezTo>
                    <a:pt x="7" y="20"/>
                    <a:pt x="10" y="24"/>
                    <a:pt x="12" y="23"/>
                  </a:cubicBezTo>
                  <a:cubicBezTo>
                    <a:pt x="14" y="23"/>
                    <a:pt x="13" y="17"/>
                    <a:pt x="10" y="10"/>
                  </a:cubicBezTo>
                  <a:cubicBezTo>
                    <a:pt x="8" y="4"/>
                    <a:pt x="4" y="0"/>
                    <a:pt x="2" y="1"/>
                  </a:cubicBezTo>
                  <a:cubicBezTo>
                    <a:pt x="0" y="2"/>
                    <a:pt x="1" y="7"/>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5" name="Freeform 591"/>
            <p:cNvSpPr>
              <a:spLocks/>
            </p:cNvSpPr>
            <p:nvPr/>
          </p:nvSpPr>
          <p:spPr bwMode="auto">
            <a:xfrm>
              <a:off x="2499" y="2110"/>
              <a:ext cx="11" cy="25"/>
            </a:xfrm>
            <a:custGeom>
              <a:avLst/>
              <a:gdLst>
                <a:gd name="T0" fmla="*/ 0 w 7"/>
                <a:gd name="T1" fmla="*/ 9 h 15"/>
                <a:gd name="T2" fmla="*/ 5 w 7"/>
                <a:gd name="T3" fmla="*/ 15 h 15"/>
                <a:gd name="T4" fmla="*/ 6 w 7"/>
                <a:gd name="T5" fmla="*/ 7 h 15"/>
                <a:gd name="T6" fmla="*/ 1 w 7"/>
                <a:gd name="T7" fmla="*/ 1 h 15"/>
                <a:gd name="T8" fmla="*/ 0 w 7"/>
                <a:gd name="T9" fmla="*/ 9 h 15"/>
              </a:gdLst>
              <a:ahLst/>
              <a:cxnLst>
                <a:cxn ang="0">
                  <a:pos x="T0" y="T1"/>
                </a:cxn>
                <a:cxn ang="0">
                  <a:pos x="T2" y="T3"/>
                </a:cxn>
                <a:cxn ang="0">
                  <a:pos x="T4" y="T5"/>
                </a:cxn>
                <a:cxn ang="0">
                  <a:pos x="T6" y="T7"/>
                </a:cxn>
                <a:cxn ang="0">
                  <a:pos x="T8" y="T9"/>
                </a:cxn>
              </a:cxnLst>
              <a:rect l="0" t="0" r="r" b="b"/>
              <a:pathLst>
                <a:path w="7" h="15">
                  <a:moveTo>
                    <a:pt x="0" y="9"/>
                  </a:moveTo>
                  <a:cubicBezTo>
                    <a:pt x="2" y="13"/>
                    <a:pt x="4" y="15"/>
                    <a:pt x="5" y="15"/>
                  </a:cubicBezTo>
                  <a:cubicBezTo>
                    <a:pt x="7" y="14"/>
                    <a:pt x="7" y="11"/>
                    <a:pt x="6" y="7"/>
                  </a:cubicBezTo>
                  <a:cubicBezTo>
                    <a:pt x="5" y="3"/>
                    <a:pt x="3" y="0"/>
                    <a:pt x="1" y="1"/>
                  </a:cubicBezTo>
                  <a:cubicBezTo>
                    <a:pt x="0" y="1"/>
                    <a:pt x="0" y="5"/>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6" name="Freeform 592"/>
            <p:cNvSpPr>
              <a:spLocks/>
            </p:cNvSpPr>
            <p:nvPr/>
          </p:nvSpPr>
          <p:spPr bwMode="auto">
            <a:xfrm>
              <a:off x="2710" y="2256"/>
              <a:ext cx="12" cy="41"/>
            </a:xfrm>
            <a:custGeom>
              <a:avLst/>
              <a:gdLst>
                <a:gd name="T0" fmla="*/ 0 w 7"/>
                <a:gd name="T1" fmla="*/ 13 h 25"/>
                <a:gd name="T2" fmla="*/ 3 w 7"/>
                <a:gd name="T3" fmla="*/ 25 h 25"/>
                <a:gd name="T4" fmla="*/ 7 w 7"/>
                <a:gd name="T5" fmla="*/ 12 h 25"/>
                <a:gd name="T6" fmla="*/ 3 w 7"/>
                <a:gd name="T7" fmla="*/ 0 h 25"/>
                <a:gd name="T8" fmla="*/ 0 w 7"/>
                <a:gd name="T9" fmla="*/ 13 h 25"/>
              </a:gdLst>
              <a:ahLst/>
              <a:cxnLst>
                <a:cxn ang="0">
                  <a:pos x="T0" y="T1"/>
                </a:cxn>
                <a:cxn ang="0">
                  <a:pos x="T2" y="T3"/>
                </a:cxn>
                <a:cxn ang="0">
                  <a:pos x="T4" y="T5"/>
                </a:cxn>
                <a:cxn ang="0">
                  <a:pos x="T6" y="T7"/>
                </a:cxn>
                <a:cxn ang="0">
                  <a:pos x="T8" y="T9"/>
                </a:cxn>
              </a:cxnLst>
              <a:rect l="0" t="0" r="r" b="b"/>
              <a:pathLst>
                <a:path w="7" h="25">
                  <a:moveTo>
                    <a:pt x="0" y="13"/>
                  </a:moveTo>
                  <a:cubicBezTo>
                    <a:pt x="0" y="19"/>
                    <a:pt x="1" y="25"/>
                    <a:pt x="3" y="25"/>
                  </a:cubicBezTo>
                  <a:cubicBezTo>
                    <a:pt x="5" y="25"/>
                    <a:pt x="7" y="19"/>
                    <a:pt x="7" y="12"/>
                  </a:cubicBezTo>
                  <a:cubicBezTo>
                    <a:pt x="7" y="5"/>
                    <a:pt x="5" y="0"/>
                    <a:pt x="3" y="0"/>
                  </a:cubicBezTo>
                  <a:cubicBezTo>
                    <a:pt x="1" y="0"/>
                    <a:pt x="0" y="6"/>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7" name="Freeform 593"/>
            <p:cNvSpPr>
              <a:spLocks/>
            </p:cNvSpPr>
            <p:nvPr/>
          </p:nvSpPr>
          <p:spPr bwMode="auto">
            <a:xfrm>
              <a:off x="2567" y="2259"/>
              <a:ext cx="12" cy="33"/>
            </a:xfrm>
            <a:custGeom>
              <a:avLst/>
              <a:gdLst>
                <a:gd name="T0" fmla="*/ 0 w 7"/>
                <a:gd name="T1" fmla="*/ 10 h 20"/>
                <a:gd name="T2" fmla="*/ 3 w 7"/>
                <a:gd name="T3" fmla="*/ 20 h 20"/>
                <a:gd name="T4" fmla="*/ 7 w 7"/>
                <a:gd name="T5" fmla="*/ 11 h 20"/>
                <a:gd name="T6" fmla="*/ 4 w 7"/>
                <a:gd name="T7" fmla="*/ 0 h 20"/>
                <a:gd name="T8" fmla="*/ 0 w 7"/>
                <a:gd name="T9" fmla="*/ 10 h 20"/>
              </a:gdLst>
              <a:ahLst/>
              <a:cxnLst>
                <a:cxn ang="0">
                  <a:pos x="T0" y="T1"/>
                </a:cxn>
                <a:cxn ang="0">
                  <a:pos x="T2" y="T3"/>
                </a:cxn>
                <a:cxn ang="0">
                  <a:pos x="T4" y="T5"/>
                </a:cxn>
                <a:cxn ang="0">
                  <a:pos x="T6" y="T7"/>
                </a:cxn>
                <a:cxn ang="0">
                  <a:pos x="T8" y="T9"/>
                </a:cxn>
              </a:cxnLst>
              <a:rect l="0" t="0" r="r" b="b"/>
              <a:pathLst>
                <a:path w="7" h="20">
                  <a:moveTo>
                    <a:pt x="0" y="10"/>
                  </a:moveTo>
                  <a:cubicBezTo>
                    <a:pt x="0" y="16"/>
                    <a:pt x="1" y="20"/>
                    <a:pt x="3" y="20"/>
                  </a:cubicBezTo>
                  <a:cubicBezTo>
                    <a:pt x="5" y="20"/>
                    <a:pt x="7" y="16"/>
                    <a:pt x="7" y="11"/>
                  </a:cubicBezTo>
                  <a:cubicBezTo>
                    <a:pt x="7" y="5"/>
                    <a:pt x="6" y="0"/>
                    <a:pt x="4" y="0"/>
                  </a:cubicBezTo>
                  <a:cubicBezTo>
                    <a:pt x="2" y="1"/>
                    <a:pt x="0" y="5"/>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8" name="Freeform 594"/>
            <p:cNvSpPr>
              <a:spLocks/>
            </p:cNvSpPr>
            <p:nvPr/>
          </p:nvSpPr>
          <p:spPr bwMode="auto">
            <a:xfrm>
              <a:off x="2548" y="2099"/>
              <a:ext cx="10" cy="21"/>
            </a:xfrm>
            <a:custGeom>
              <a:avLst/>
              <a:gdLst>
                <a:gd name="T0" fmla="*/ 1 w 6"/>
                <a:gd name="T1" fmla="*/ 7 h 13"/>
                <a:gd name="T2" fmla="*/ 5 w 6"/>
                <a:gd name="T3" fmla="*/ 13 h 13"/>
                <a:gd name="T4" fmla="*/ 5 w 6"/>
                <a:gd name="T5" fmla="*/ 6 h 13"/>
                <a:gd name="T6" fmla="*/ 2 w 6"/>
                <a:gd name="T7" fmla="*/ 1 h 13"/>
                <a:gd name="T8" fmla="*/ 1 w 6"/>
                <a:gd name="T9" fmla="*/ 7 h 13"/>
              </a:gdLst>
              <a:ahLst/>
              <a:cxnLst>
                <a:cxn ang="0">
                  <a:pos x="T0" y="T1"/>
                </a:cxn>
                <a:cxn ang="0">
                  <a:pos x="T2" y="T3"/>
                </a:cxn>
                <a:cxn ang="0">
                  <a:pos x="T4" y="T5"/>
                </a:cxn>
                <a:cxn ang="0">
                  <a:pos x="T6" y="T7"/>
                </a:cxn>
                <a:cxn ang="0">
                  <a:pos x="T8" y="T9"/>
                </a:cxn>
              </a:cxnLst>
              <a:rect l="0" t="0" r="r" b="b"/>
              <a:pathLst>
                <a:path w="6" h="13">
                  <a:moveTo>
                    <a:pt x="1" y="7"/>
                  </a:moveTo>
                  <a:cubicBezTo>
                    <a:pt x="2" y="11"/>
                    <a:pt x="4" y="13"/>
                    <a:pt x="5" y="13"/>
                  </a:cubicBezTo>
                  <a:cubicBezTo>
                    <a:pt x="6" y="12"/>
                    <a:pt x="6" y="9"/>
                    <a:pt x="5" y="6"/>
                  </a:cubicBezTo>
                  <a:cubicBezTo>
                    <a:pt x="4" y="3"/>
                    <a:pt x="3" y="0"/>
                    <a:pt x="2" y="1"/>
                  </a:cubicBezTo>
                  <a:cubicBezTo>
                    <a:pt x="0" y="1"/>
                    <a:pt x="0" y="4"/>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9" name="Freeform 595"/>
            <p:cNvSpPr>
              <a:spLocks/>
            </p:cNvSpPr>
            <p:nvPr/>
          </p:nvSpPr>
          <p:spPr bwMode="auto">
            <a:xfrm>
              <a:off x="2408" y="1443"/>
              <a:ext cx="630" cy="1359"/>
            </a:xfrm>
            <a:custGeom>
              <a:avLst/>
              <a:gdLst>
                <a:gd name="T0" fmla="*/ 241 w 384"/>
                <a:gd name="T1" fmla="*/ 828 h 829"/>
                <a:gd name="T2" fmla="*/ 242 w 384"/>
                <a:gd name="T3" fmla="*/ 829 h 829"/>
                <a:gd name="T4" fmla="*/ 303 w 384"/>
                <a:gd name="T5" fmla="*/ 696 h 829"/>
                <a:gd name="T6" fmla="*/ 338 w 384"/>
                <a:gd name="T7" fmla="*/ 708 h 829"/>
                <a:gd name="T8" fmla="*/ 334 w 384"/>
                <a:gd name="T9" fmla="*/ 277 h 829"/>
                <a:gd name="T10" fmla="*/ 284 w 384"/>
                <a:gd name="T11" fmla="*/ 297 h 829"/>
                <a:gd name="T12" fmla="*/ 0 w 384"/>
                <a:gd name="T13" fmla="*/ 0 h 829"/>
                <a:gd name="T14" fmla="*/ 0 w 384"/>
                <a:gd name="T15" fmla="*/ 1 h 829"/>
                <a:gd name="T16" fmla="*/ 284 w 384"/>
                <a:gd name="T17" fmla="*/ 303 h 829"/>
                <a:gd name="T18" fmla="*/ 335 w 384"/>
                <a:gd name="T19" fmla="*/ 284 h 829"/>
                <a:gd name="T20" fmla="*/ 339 w 384"/>
                <a:gd name="T21" fmla="*/ 701 h 829"/>
                <a:gd name="T22" fmla="*/ 304 w 384"/>
                <a:gd name="T23" fmla="*/ 690 h 829"/>
                <a:gd name="T24" fmla="*/ 241 w 384"/>
                <a:gd name="T25" fmla="*/ 828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4" h="829">
                  <a:moveTo>
                    <a:pt x="241" y="828"/>
                  </a:moveTo>
                  <a:cubicBezTo>
                    <a:pt x="241" y="829"/>
                    <a:pt x="242" y="829"/>
                    <a:pt x="242" y="829"/>
                  </a:cubicBezTo>
                  <a:cubicBezTo>
                    <a:pt x="268" y="788"/>
                    <a:pt x="288" y="743"/>
                    <a:pt x="303" y="696"/>
                  </a:cubicBezTo>
                  <a:cubicBezTo>
                    <a:pt x="315" y="700"/>
                    <a:pt x="327" y="704"/>
                    <a:pt x="338" y="708"/>
                  </a:cubicBezTo>
                  <a:cubicBezTo>
                    <a:pt x="383" y="569"/>
                    <a:pt x="384" y="414"/>
                    <a:pt x="334" y="277"/>
                  </a:cubicBezTo>
                  <a:cubicBezTo>
                    <a:pt x="317" y="284"/>
                    <a:pt x="300" y="291"/>
                    <a:pt x="284" y="297"/>
                  </a:cubicBezTo>
                  <a:cubicBezTo>
                    <a:pt x="237" y="171"/>
                    <a:pt x="145" y="62"/>
                    <a:pt x="0" y="0"/>
                  </a:cubicBezTo>
                  <a:cubicBezTo>
                    <a:pt x="0" y="0"/>
                    <a:pt x="0" y="0"/>
                    <a:pt x="0" y="1"/>
                  </a:cubicBezTo>
                  <a:cubicBezTo>
                    <a:pt x="146" y="64"/>
                    <a:pt x="239" y="175"/>
                    <a:pt x="284" y="303"/>
                  </a:cubicBezTo>
                  <a:cubicBezTo>
                    <a:pt x="301" y="297"/>
                    <a:pt x="318" y="290"/>
                    <a:pt x="335" y="284"/>
                  </a:cubicBezTo>
                  <a:cubicBezTo>
                    <a:pt x="382" y="417"/>
                    <a:pt x="381" y="566"/>
                    <a:pt x="339" y="701"/>
                  </a:cubicBezTo>
                  <a:cubicBezTo>
                    <a:pt x="327" y="697"/>
                    <a:pt x="316" y="694"/>
                    <a:pt x="304" y="690"/>
                  </a:cubicBezTo>
                  <a:cubicBezTo>
                    <a:pt x="289" y="738"/>
                    <a:pt x="268" y="785"/>
                    <a:pt x="241"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0" name="Freeform 596"/>
            <p:cNvSpPr>
              <a:spLocks/>
            </p:cNvSpPr>
            <p:nvPr/>
          </p:nvSpPr>
          <p:spPr bwMode="auto">
            <a:xfrm>
              <a:off x="2379" y="1428"/>
              <a:ext cx="59" cy="32"/>
            </a:xfrm>
            <a:custGeom>
              <a:avLst/>
              <a:gdLst>
                <a:gd name="T0" fmla="*/ 35 w 36"/>
                <a:gd name="T1" fmla="*/ 17 h 19"/>
                <a:gd name="T2" fmla="*/ 19 w 36"/>
                <a:gd name="T3" fmla="*/ 6 h 19"/>
                <a:gd name="T4" fmla="*/ 0 w 36"/>
                <a:gd name="T5" fmla="*/ 2 h 19"/>
                <a:gd name="T6" fmla="*/ 16 w 36"/>
                <a:gd name="T7" fmla="*/ 12 h 19"/>
                <a:gd name="T8" fmla="*/ 35 w 36"/>
                <a:gd name="T9" fmla="*/ 17 h 19"/>
              </a:gdLst>
              <a:ahLst/>
              <a:cxnLst>
                <a:cxn ang="0">
                  <a:pos x="T0" y="T1"/>
                </a:cxn>
                <a:cxn ang="0">
                  <a:pos x="T2" y="T3"/>
                </a:cxn>
                <a:cxn ang="0">
                  <a:pos x="T4" y="T5"/>
                </a:cxn>
                <a:cxn ang="0">
                  <a:pos x="T6" y="T7"/>
                </a:cxn>
                <a:cxn ang="0">
                  <a:pos x="T8" y="T9"/>
                </a:cxn>
              </a:cxnLst>
              <a:rect l="0" t="0" r="r" b="b"/>
              <a:pathLst>
                <a:path w="36" h="19">
                  <a:moveTo>
                    <a:pt x="35" y="17"/>
                  </a:moveTo>
                  <a:cubicBezTo>
                    <a:pt x="36" y="15"/>
                    <a:pt x="29" y="10"/>
                    <a:pt x="19" y="6"/>
                  </a:cubicBezTo>
                  <a:cubicBezTo>
                    <a:pt x="10" y="2"/>
                    <a:pt x="1" y="0"/>
                    <a:pt x="0" y="2"/>
                  </a:cubicBezTo>
                  <a:cubicBezTo>
                    <a:pt x="0" y="4"/>
                    <a:pt x="7" y="8"/>
                    <a:pt x="16" y="12"/>
                  </a:cubicBezTo>
                  <a:cubicBezTo>
                    <a:pt x="26" y="16"/>
                    <a:pt x="34" y="19"/>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1" name="Freeform 597"/>
            <p:cNvSpPr>
              <a:spLocks/>
            </p:cNvSpPr>
            <p:nvPr/>
          </p:nvSpPr>
          <p:spPr bwMode="auto">
            <a:xfrm>
              <a:off x="2861" y="1907"/>
              <a:ext cx="23" cy="51"/>
            </a:xfrm>
            <a:custGeom>
              <a:avLst/>
              <a:gdLst>
                <a:gd name="T0" fmla="*/ 12 w 14"/>
                <a:gd name="T1" fmla="*/ 31 h 31"/>
                <a:gd name="T2" fmla="*/ 11 w 14"/>
                <a:gd name="T3" fmla="*/ 14 h 31"/>
                <a:gd name="T4" fmla="*/ 1 w 14"/>
                <a:gd name="T5" fmla="*/ 0 h 31"/>
                <a:gd name="T6" fmla="*/ 4 w 14"/>
                <a:gd name="T7" fmla="*/ 17 h 31"/>
                <a:gd name="T8" fmla="*/ 12 w 14"/>
                <a:gd name="T9" fmla="*/ 31 h 31"/>
              </a:gdLst>
              <a:ahLst/>
              <a:cxnLst>
                <a:cxn ang="0">
                  <a:pos x="T0" y="T1"/>
                </a:cxn>
                <a:cxn ang="0">
                  <a:pos x="T2" y="T3"/>
                </a:cxn>
                <a:cxn ang="0">
                  <a:pos x="T4" y="T5"/>
                </a:cxn>
                <a:cxn ang="0">
                  <a:pos x="T6" y="T7"/>
                </a:cxn>
                <a:cxn ang="0">
                  <a:pos x="T8" y="T9"/>
                </a:cxn>
              </a:cxnLst>
              <a:rect l="0" t="0" r="r" b="b"/>
              <a:pathLst>
                <a:path w="14" h="31">
                  <a:moveTo>
                    <a:pt x="12" y="31"/>
                  </a:moveTo>
                  <a:cubicBezTo>
                    <a:pt x="14" y="30"/>
                    <a:pt x="14" y="23"/>
                    <a:pt x="11" y="14"/>
                  </a:cubicBezTo>
                  <a:cubicBezTo>
                    <a:pt x="8" y="6"/>
                    <a:pt x="3" y="0"/>
                    <a:pt x="1" y="0"/>
                  </a:cubicBezTo>
                  <a:cubicBezTo>
                    <a:pt x="0" y="1"/>
                    <a:pt x="1" y="8"/>
                    <a:pt x="4" y="17"/>
                  </a:cubicBezTo>
                  <a:cubicBezTo>
                    <a:pt x="7" y="25"/>
                    <a:pt x="11" y="31"/>
                    <a:pt x="1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2" name="Freeform 598"/>
            <p:cNvSpPr>
              <a:spLocks/>
            </p:cNvSpPr>
            <p:nvPr/>
          </p:nvSpPr>
          <p:spPr bwMode="auto">
            <a:xfrm>
              <a:off x="2792" y="2779"/>
              <a:ext cx="28" cy="39"/>
            </a:xfrm>
            <a:custGeom>
              <a:avLst/>
              <a:gdLst>
                <a:gd name="T0" fmla="*/ 1 w 17"/>
                <a:gd name="T1" fmla="*/ 23 h 24"/>
                <a:gd name="T2" fmla="*/ 11 w 17"/>
                <a:gd name="T3" fmla="*/ 14 h 24"/>
                <a:gd name="T4" fmla="*/ 16 w 17"/>
                <a:gd name="T5" fmla="*/ 0 h 24"/>
                <a:gd name="T6" fmla="*/ 6 w 17"/>
                <a:gd name="T7" fmla="*/ 10 h 24"/>
                <a:gd name="T8" fmla="*/ 1 w 17"/>
                <a:gd name="T9" fmla="*/ 23 h 24"/>
              </a:gdLst>
              <a:ahLst/>
              <a:cxnLst>
                <a:cxn ang="0">
                  <a:pos x="T0" y="T1"/>
                </a:cxn>
                <a:cxn ang="0">
                  <a:pos x="T2" y="T3"/>
                </a:cxn>
                <a:cxn ang="0">
                  <a:pos x="T4" y="T5"/>
                </a:cxn>
                <a:cxn ang="0">
                  <a:pos x="T6" y="T7"/>
                </a:cxn>
                <a:cxn ang="0">
                  <a:pos x="T8" y="T9"/>
                </a:cxn>
              </a:cxnLst>
              <a:rect l="0" t="0" r="r" b="b"/>
              <a:pathLst>
                <a:path w="17" h="24">
                  <a:moveTo>
                    <a:pt x="1" y="23"/>
                  </a:moveTo>
                  <a:cubicBezTo>
                    <a:pt x="3" y="24"/>
                    <a:pt x="7" y="20"/>
                    <a:pt x="11" y="14"/>
                  </a:cubicBezTo>
                  <a:cubicBezTo>
                    <a:pt x="15" y="7"/>
                    <a:pt x="17" y="1"/>
                    <a:pt x="16" y="0"/>
                  </a:cubicBezTo>
                  <a:cubicBezTo>
                    <a:pt x="14" y="0"/>
                    <a:pt x="10" y="4"/>
                    <a:pt x="6" y="10"/>
                  </a:cubicBezTo>
                  <a:cubicBezTo>
                    <a:pt x="2" y="17"/>
                    <a:pt x="0" y="22"/>
                    <a:pt x="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3" name="Freeform 599"/>
            <p:cNvSpPr>
              <a:spLocks/>
            </p:cNvSpPr>
            <p:nvPr/>
          </p:nvSpPr>
          <p:spPr bwMode="auto">
            <a:xfrm>
              <a:off x="2941" y="1871"/>
              <a:ext cx="27" cy="57"/>
            </a:xfrm>
            <a:custGeom>
              <a:avLst/>
              <a:gdLst>
                <a:gd name="T0" fmla="*/ 14 w 16"/>
                <a:gd name="T1" fmla="*/ 34 h 35"/>
                <a:gd name="T2" fmla="*/ 12 w 16"/>
                <a:gd name="T3" fmla="*/ 16 h 35"/>
                <a:gd name="T4" fmla="*/ 2 w 16"/>
                <a:gd name="T5" fmla="*/ 1 h 35"/>
                <a:gd name="T6" fmla="*/ 5 w 16"/>
                <a:gd name="T7" fmla="*/ 19 h 35"/>
                <a:gd name="T8" fmla="*/ 14 w 16"/>
                <a:gd name="T9" fmla="*/ 34 h 35"/>
              </a:gdLst>
              <a:ahLst/>
              <a:cxnLst>
                <a:cxn ang="0">
                  <a:pos x="T0" y="T1"/>
                </a:cxn>
                <a:cxn ang="0">
                  <a:pos x="T2" y="T3"/>
                </a:cxn>
                <a:cxn ang="0">
                  <a:pos x="T4" y="T5"/>
                </a:cxn>
                <a:cxn ang="0">
                  <a:pos x="T6" y="T7"/>
                </a:cxn>
                <a:cxn ang="0">
                  <a:pos x="T8" y="T9"/>
                </a:cxn>
              </a:cxnLst>
              <a:rect l="0" t="0" r="r" b="b"/>
              <a:pathLst>
                <a:path w="16" h="35">
                  <a:moveTo>
                    <a:pt x="14" y="34"/>
                  </a:moveTo>
                  <a:cubicBezTo>
                    <a:pt x="16" y="33"/>
                    <a:pt x="15" y="25"/>
                    <a:pt x="12" y="16"/>
                  </a:cubicBezTo>
                  <a:cubicBezTo>
                    <a:pt x="8" y="7"/>
                    <a:pt x="4" y="0"/>
                    <a:pt x="2" y="1"/>
                  </a:cubicBezTo>
                  <a:cubicBezTo>
                    <a:pt x="0" y="2"/>
                    <a:pt x="2" y="10"/>
                    <a:pt x="5" y="19"/>
                  </a:cubicBezTo>
                  <a:cubicBezTo>
                    <a:pt x="8" y="28"/>
                    <a:pt x="12" y="35"/>
                    <a:pt x="1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4" name="Freeform 600"/>
            <p:cNvSpPr>
              <a:spLocks/>
            </p:cNvSpPr>
            <p:nvPr/>
          </p:nvSpPr>
          <p:spPr bwMode="auto">
            <a:xfrm>
              <a:off x="2950" y="2572"/>
              <a:ext cx="24" cy="59"/>
            </a:xfrm>
            <a:custGeom>
              <a:avLst/>
              <a:gdLst>
                <a:gd name="T0" fmla="*/ 2 w 15"/>
                <a:gd name="T1" fmla="*/ 35 h 36"/>
                <a:gd name="T2" fmla="*/ 11 w 15"/>
                <a:gd name="T3" fmla="*/ 19 h 36"/>
                <a:gd name="T4" fmla="*/ 13 w 15"/>
                <a:gd name="T5" fmla="*/ 1 h 36"/>
                <a:gd name="T6" fmla="*/ 4 w 15"/>
                <a:gd name="T7" fmla="*/ 17 h 36"/>
                <a:gd name="T8" fmla="*/ 2 w 15"/>
                <a:gd name="T9" fmla="*/ 35 h 36"/>
              </a:gdLst>
              <a:ahLst/>
              <a:cxnLst>
                <a:cxn ang="0">
                  <a:pos x="T0" y="T1"/>
                </a:cxn>
                <a:cxn ang="0">
                  <a:pos x="T2" y="T3"/>
                </a:cxn>
                <a:cxn ang="0">
                  <a:pos x="T4" y="T5"/>
                </a:cxn>
                <a:cxn ang="0">
                  <a:pos x="T6" y="T7"/>
                </a:cxn>
                <a:cxn ang="0">
                  <a:pos x="T8" y="T9"/>
                </a:cxn>
              </a:cxnLst>
              <a:rect l="0" t="0" r="r" b="b"/>
              <a:pathLst>
                <a:path w="15" h="36">
                  <a:moveTo>
                    <a:pt x="2" y="35"/>
                  </a:moveTo>
                  <a:cubicBezTo>
                    <a:pt x="4" y="36"/>
                    <a:pt x="8" y="28"/>
                    <a:pt x="11" y="19"/>
                  </a:cubicBezTo>
                  <a:cubicBezTo>
                    <a:pt x="14" y="10"/>
                    <a:pt x="15" y="1"/>
                    <a:pt x="13" y="1"/>
                  </a:cubicBezTo>
                  <a:cubicBezTo>
                    <a:pt x="11" y="0"/>
                    <a:pt x="8" y="7"/>
                    <a:pt x="4" y="17"/>
                  </a:cubicBezTo>
                  <a:cubicBezTo>
                    <a:pt x="2" y="26"/>
                    <a:pt x="0" y="34"/>
                    <a:pt x="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5" name="Freeform 601"/>
            <p:cNvSpPr>
              <a:spLocks/>
            </p:cNvSpPr>
            <p:nvPr/>
          </p:nvSpPr>
          <p:spPr bwMode="auto">
            <a:xfrm>
              <a:off x="2899" y="2566"/>
              <a:ext cx="15" cy="32"/>
            </a:xfrm>
            <a:custGeom>
              <a:avLst/>
              <a:gdLst>
                <a:gd name="T0" fmla="*/ 1 w 9"/>
                <a:gd name="T1" fmla="*/ 20 h 20"/>
                <a:gd name="T2" fmla="*/ 6 w 9"/>
                <a:gd name="T3" fmla="*/ 11 h 20"/>
                <a:gd name="T4" fmla="*/ 8 w 9"/>
                <a:gd name="T5" fmla="*/ 0 h 20"/>
                <a:gd name="T6" fmla="*/ 2 w 9"/>
                <a:gd name="T7" fmla="*/ 9 h 20"/>
                <a:gd name="T8" fmla="*/ 1 w 9"/>
                <a:gd name="T9" fmla="*/ 20 h 20"/>
              </a:gdLst>
              <a:ahLst/>
              <a:cxnLst>
                <a:cxn ang="0">
                  <a:pos x="T0" y="T1"/>
                </a:cxn>
                <a:cxn ang="0">
                  <a:pos x="T2" y="T3"/>
                </a:cxn>
                <a:cxn ang="0">
                  <a:pos x="T4" y="T5"/>
                </a:cxn>
                <a:cxn ang="0">
                  <a:pos x="T6" y="T7"/>
                </a:cxn>
                <a:cxn ang="0">
                  <a:pos x="T8" y="T9"/>
                </a:cxn>
              </a:cxnLst>
              <a:rect l="0" t="0" r="r" b="b"/>
              <a:pathLst>
                <a:path w="9" h="20">
                  <a:moveTo>
                    <a:pt x="1" y="20"/>
                  </a:moveTo>
                  <a:cubicBezTo>
                    <a:pt x="2" y="20"/>
                    <a:pt x="5" y="16"/>
                    <a:pt x="6" y="11"/>
                  </a:cubicBezTo>
                  <a:cubicBezTo>
                    <a:pt x="8" y="5"/>
                    <a:pt x="9" y="0"/>
                    <a:pt x="8" y="0"/>
                  </a:cubicBezTo>
                  <a:cubicBezTo>
                    <a:pt x="6" y="0"/>
                    <a:pt x="4" y="4"/>
                    <a:pt x="2" y="9"/>
                  </a:cubicBezTo>
                  <a:cubicBezTo>
                    <a:pt x="1" y="15"/>
                    <a:pt x="0" y="19"/>
                    <a:pt x="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6" name="Freeform 602"/>
            <p:cNvSpPr>
              <a:spLocks/>
            </p:cNvSpPr>
            <p:nvPr/>
          </p:nvSpPr>
          <p:spPr bwMode="auto">
            <a:xfrm>
              <a:off x="2208" y="1858"/>
              <a:ext cx="363" cy="690"/>
            </a:xfrm>
            <a:custGeom>
              <a:avLst/>
              <a:gdLst>
                <a:gd name="T0" fmla="*/ 128 w 221"/>
                <a:gd name="T1" fmla="*/ 420 h 421"/>
                <a:gd name="T2" fmla="*/ 129 w 221"/>
                <a:gd name="T3" fmla="*/ 421 h 421"/>
                <a:gd name="T4" fmla="*/ 161 w 221"/>
                <a:gd name="T5" fmla="*/ 352 h 421"/>
                <a:gd name="T6" fmla="*/ 196 w 221"/>
                <a:gd name="T7" fmla="*/ 364 h 421"/>
                <a:gd name="T8" fmla="*/ 193 w 221"/>
                <a:gd name="T9" fmla="*/ 129 h 421"/>
                <a:gd name="T10" fmla="*/ 143 w 221"/>
                <a:gd name="T11" fmla="*/ 150 h 421"/>
                <a:gd name="T12" fmla="*/ 1 w 221"/>
                <a:gd name="T13" fmla="*/ 0 h 421"/>
                <a:gd name="T14" fmla="*/ 0 w 221"/>
                <a:gd name="T15" fmla="*/ 2 h 421"/>
                <a:gd name="T16" fmla="*/ 143 w 221"/>
                <a:gd name="T17" fmla="*/ 153 h 421"/>
                <a:gd name="T18" fmla="*/ 193 w 221"/>
                <a:gd name="T19" fmla="*/ 133 h 421"/>
                <a:gd name="T20" fmla="*/ 196 w 221"/>
                <a:gd name="T21" fmla="*/ 360 h 421"/>
                <a:gd name="T22" fmla="*/ 161 w 221"/>
                <a:gd name="T23" fmla="*/ 349 h 421"/>
                <a:gd name="T24" fmla="*/ 128 w 221"/>
                <a:gd name="T25" fmla="*/ 42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1" h="421">
                  <a:moveTo>
                    <a:pt x="128" y="420"/>
                  </a:moveTo>
                  <a:cubicBezTo>
                    <a:pt x="128" y="420"/>
                    <a:pt x="129" y="420"/>
                    <a:pt x="129" y="421"/>
                  </a:cubicBezTo>
                  <a:cubicBezTo>
                    <a:pt x="142" y="399"/>
                    <a:pt x="153" y="376"/>
                    <a:pt x="161" y="352"/>
                  </a:cubicBezTo>
                  <a:cubicBezTo>
                    <a:pt x="172" y="356"/>
                    <a:pt x="184" y="360"/>
                    <a:pt x="196" y="364"/>
                  </a:cubicBezTo>
                  <a:cubicBezTo>
                    <a:pt x="220" y="288"/>
                    <a:pt x="221" y="204"/>
                    <a:pt x="193" y="129"/>
                  </a:cubicBezTo>
                  <a:cubicBezTo>
                    <a:pt x="177" y="136"/>
                    <a:pt x="160" y="143"/>
                    <a:pt x="143" y="150"/>
                  </a:cubicBezTo>
                  <a:cubicBezTo>
                    <a:pt x="120" y="86"/>
                    <a:pt x="74" y="32"/>
                    <a:pt x="1" y="0"/>
                  </a:cubicBezTo>
                  <a:cubicBezTo>
                    <a:pt x="1" y="1"/>
                    <a:pt x="1" y="1"/>
                    <a:pt x="0" y="2"/>
                  </a:cubicBezTo>
                  <a:cubicBezTo>
                    <a:pt x="74" y="33"/>
                    <a:pt x="120" y="89"/>
                    <a:pt x="143" y="153"/>
                  </a:cubicBezTo>
                  <a:cubicBezTo>
                    <a:pt x="160" y="146"/>
                    <a:pt x="176" y="140"/>
                    <a:pt x="193" y="133"/>
                  </a:cubicBezTo>
                  <a:cubicBezTo>
                    <a:pt x="219" y="206"/>
                    <a:pt x="219" y="287"/>
                    <a:pt x="196" y="360"/>
                  </a:cubicBezTo>
                  <a:cubicBezTo>
                    <a:pt x="184" y="356"/>
                    <a:pt x="172" y="353"/>
                    <a:pt x="161" y="349"/>
                  </a:cubicBezTo>
                  <a:cubicBezTo>
                    <a:pt x="153" y="374"/>
                    <a:pt x="142" y="398"/>
                    <a:pt x="128" y="4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7" name="Freeform 603"/>
            <p:cNvSpPr>
              <a:spLocks/>
            </p:cNvSpPr>
            <p:nvPr/>
          </p:nvSpPr>
          <p:spPr bwMode="auto">
            <a:xfrm>
              <a:off x="2193" y="1851"/>
              <a:ext cx="32" cy="18"/>
            </a:xfrm>
            <a:custGeom>
              <a:avLst/>
              <a:gdLst>
                <a:gd name="T0" fmla="*/ 18 w 19"/>
                <a:gd name="T1" fmla="*/ 9 h 11"/>
                <a:gd name="T2" fmla="*/ 11 w 19"/>
                <a:gd name="T3" fmla="*/ 2 h 11"/>
                <a:gd name="T4" fmla="*/ 1 w 19"/>
                <a:gd name="T5" fmla="*/ 1 h 11"/>
                <a:gd name="T6" fmla="*/ 8 w 19"/>
                <a:gd name="T7" fmla="*/ 8 h 11"/>
                <a:gd name="T8" fmla="*/ 18 w 19"/>
                <a:gd name="T9" fmla="*/ 9 h 11"/>
              </a:gdLst>
              <a:ahLst/>
              <a:cxnLst>
                <a:cxn ang="0">
                  <a:pos x="T0" y="T1"/>
                </a:cxn>
                <a:cxn ang="0">
                  <a:pos x="T2" y="T3"/>
                </a:cxn>
                <a:cxn ang="0">
                  <a:pos x="T4" y="T5"/>
                </a:cxn>
                <a:cxn ang="0">
                  <a:pos x="T6" y="T7"/>
                </a:cxn>
                <a:cxn ang="0">
                  <a:pos x="T8" y="T9"/>
                </a:cxn>
              </a:cxnLst>
              <a:rect l="0" t="0" r="r" b="b"/>
              <a:pathLst>
                <a:path w="19" h="11">
                  <a:moveTo>
                    <a:pt x="18" y="9"/>
                  </a:moveTo>
                  <a:cubicBezTo>
                    <a:pt x="19" y="7"/>
                    <a:pt x="16" y="4"/>
                    <a:pt x="11" y="2"/>
                  </a:cubicBezTo>
                  <a:cubicBezTo>
                    <a:pt x="6" y="0"/>
                    <a:pt x="2" y="0"/>
                    <a:pt x="1" y="1"/>
                  </a:cubicBezTo>
                  <a:cubicBezTo>
                    <a:pt x="0" y="3"/>
                    <a:pt x="4" y="6"/>
                    <a:pt x="8" y="8"/>
                  </a:cubicBezTo>
                  <a:cubicBezTo>
                    <a:pt x="13" y="10"/>
                    <a:pt x="17" y="11"/>
                    <a:pt x="1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8" name="Freeform 604"/>
            <p:cNvSpPr>
              <a:spLocks/>
            </p:cNvSpPr>
            <p:nvPr/>
          </p:nvSpPr>
          <p:spPr bwMode="auto">
            <a:xfrm>
              <a:off x="2435" y="2090"/>
              <a:ext cx="14" cy="28"/>
            </a:xfrm>
            <a:custGeom>
              <a:avLst/>
              <a:gdLst>
                <a:gd name="T0" fmla="*/ 7 w 9"/>
                <a:gd name="T1" fmla="*/ 16 h 17"/>
                <a:gd name="T2" fmla="*/ 8 w 9"/>
                <a:gd name="T3" fmla="*/ 7 h 17"/>
                <a:gd name="T4" fmla="*/ 2 w 9"/>
                <a:gd name="T5" fmla="*/ 1 h 17"/>
                <a:gd name="T6" fmla="*/ 1 w 9"/>
                <a:gd name="T7" fmla="*/ 10 h 17"/>
                <a:gd name="T8" fmla="*/ 7 w 9"/>
                <a:gd name="T9" fmla="*/ 16 h 17"/>
              </a:gdLst>
              <a:ahLst/>
              <a:cxnLst>
                <a:cxn ang="0">
                  <a:pos x="T0" y="T1"/>
                </a:cxn>
                <a:cxn ang="0">
                  <a:pos x="T2" y="T3"/>
                </a:cxn>
                <a:cxn ang="0">
                  <a:pos x="T4" y="T5"/>
                </a:cxn>
                <a:cxn ang="0">
                  <a:pos x="T6" y="T7"/>
                </a:cxn>
                <a:cxn ang="0">
                  <a:pos x="T8" y="T9"/>
                </a:cxn>
              </a:cxnLst>
              <a:rect l="0" t="0" r="r" b="b"/>
              <a:pathLst>
                <a:path w="9" h="17">
                  <a:moveTo>
                    <a:pt x="7" y="16"/>
                  </a:moveTo>
                  <a:cubicBezTo>
                    <a:pt x="9" y="15"/>
                    <a:pt x="9" y="11"/>
                    <a:pt x="8" y="7"/>
                  </a:cubicBezTo>
                  <a:cubicBezTo>
                    <a:pt x="6" y="3"/>
                    <a:pt x="4" y="0"/>
                    <a:pt x="2" y="1"/>
                  </a:cubicBezTo>
                  <a:cubicBezTo>
                    <a:pt x="0" y="2"/>
                    <a:pt x="0" y="6"/>
                    <a:pt x="1" y="10"/>
                  </a:cubicBezTo>
                  <a:cubicBezTo>
                    <a:pt x="3" y="14"/>
                    <a:pt x="5" y="17"/>
                    <a:pt x="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9" name="Freeform 605"/>
            <p:cNvSpPr>
              <a:spLocks/>
            </p:cNvSpPr>
            <p:nvPr/>
          </p:nvSpPr>
          <p:spPr bwMode="auto">
            <a:xfrm>
              <a:off x="2412" y="2534"/>
              <a:ext cx="16" cy="22"/>
            </a:xfrm>
            <a:custGeom>
              <a:avLst/>
              <a:gdLst>
                <a:gd name="T0" fmla="*/ 2 w 10"/>
                <a:gd name="T1" fmla="*/ 12 h 13"/>
                <a:gd name="T2" fmla="*/ 8 w 10"/>
                <a:gd name="T3" fmla="*/ 8 h 13"/>
                <a:gd name="T4" fmla="*/ 9 w 10"/>
                <a:gd name="T5" fmla="*/ 1 h 13"/>
                <a:gd name="T6" fmla="*/ 3 w 10"/>
                <a:gd name="T7" fmla="*/ 5 h 13"/>
                <a:gd name="T8" fmla="*/ 2 w 10"/>
                <a:gd name="T9" fmla="*/ 12 h 13"/>
              </a:gdLst>
              <a:ahLst/>
              <a:cxnLst>
                <a:cxn ang="0">
                  <a:pos x="T0" y="T1"/>
                </a:cxn>
                <a:cxn ang="0">
                  <a:pos x="T2" y="T3"/>
                </a:cxn>
                <a:cxn ang="0">
                  <a:pos x="T4" y="T5"/>
                </a:cxn>
                <a:cxn ang="0">
                  <a:pos x="T6" y="T7"/>
                </a:cxn>
                <a:cxn ang="0">
                  <a:pos x="T8" y="T9"/>
                </a:cxn>
              </a:cxnLst>
              <a:rect l="0" t="0" r="r" b="b"/>
              <a:pathLst>
                <a:path w="10" h="13">
                  <a:moveTo>
                    <a:pt x="2" y="12"/>
                  </a:moveTo>
                  <a:cubicBezTo>
                    <a:pt x="3" y="13"/>
                    <a:pt x="6" y="11"/>
                    <a:pt x="8" y="8"/>
                  </a:cubicBezTo>
                  <a:cubicBezTo>
                    <a:pt x="10" y="5"/>
                    <a:pt x="10" y="1"/>
                    <a:pt x="9" y="1"/>
                  </a:cubicBezTo>
                  <a:cubicBezTo>
                    <a:pt x="7" y="0"/>
                    <a:pt x="5" y="2"/>
                    <a:pt x="3" y="5"/>
                  </a:cubicBezTo>
                  <a:cubicBezTo>
                    <a:pt x="1" y="8"/>
                    <a:pt x="0" y="11"/>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0" name="Freeform 606"/>
            <p:cNvSpPr>
              <a:spLocks/>
            </p:cNvSpPr>
            <p:nvPr/>
          </p:nvSpPr>
          <p:spPr bwMode="auto">
            <a:xfrm>
              <a:off x="2517" y="2056"/>
              <a:ext cx="16" cy="31"/>
            </a:xfrm>
            <a:custGeom>
              <a:avLst/>
              <a:gdLst>
                <a:gd name="T0" fmla="*/ 8 w 10"/>
                <a:gd name="T1" fmla="*/ 18 h 19"/>
                <a:gd name="T2" fmla="*/ 8 w 10"/>
                <a:gd name="T3" fmla="*/ 8 h 19"/>
                <a:gd name="T4" fmla="*/ 1 w 10"/>
                <a:gd name="T5" fmla="*/ 0 h 19"/>
                <a:gd name="T6" fmla="*/ 1 w 10"/>
                <a:gd name="T7" fmla="*/ 11 h 19"/>
                <a:gd name="T8" fmla="*/ 8 w 10"/>
                <a:gd name="T9" fmla="*/ 18 h 19"/>
              </a:gdLst>
              <a:ahLst/>
              <a:cxnLst>
                <a:cxn ang="0">
                  <a:pos x="T0" y="T1"/>
                </a:cxn>
                <a:cxn ang="0">
                  <a:pos x="T2" y="T3"/>
                </a:cxn>
                <a:cxn ang="0">
                  <a:pos x="T4" y="T5"/>
                </a:cxn>
                <a:cxn ang="0">
                  <a:pos x="T6" y="T7"/>
                </a:cxn>
                <a:cxn ang="0">
                  <a:pos x="T8" y="T9"/>
                </a:cxn>
              </a:cxnLst>
              <a:rect l="0" t="0" r="r" b="b"/>
              <a:pathLst>
                <a:path w="10" h="19">
                  <a:moveTo>
                    <a:pt x="8" y="18"/>
                  </a:moveTo>
                  <a:cubicBezTo>
                    <a:pt x="10" y="18"/>
                    <a:pt x="10" y="13"/>
                    <a:pt x="8" y="8"/>
                  </a:cubicBezTo>
                  <a:cubicBezTo>
                    <a:pt x="6" y="3"/>
                    <a:pt x="3" y="0"/>
                    <a:pt x="1" y="0"/>
                  </a:cubicBezTo>
                  <a:cubicBezTo>
                    <a:pt x="0" y="1"/>
                    <a:pt x="0" y="6"/>
                    <a:pt x="1" y="11"/>
                  </a:cubicBezTo>
                  <a:cubicBezTo>
                    <a:pt x="3" y="16"/>
                    <a:pt x="6" y="19"/>
                    <a:pt x="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1" name="Freeform 607"/>
            <p:cNvSpPr>
              <a:spLocks/>
            </p:cNvSpPr>
            <p:nvPr/>
          </p:nvSpPr>
          <p:spPr bwMode="auto">
            <a:xfrm>
              <a:off x="2520" y="2436"/>
              <a:ext cx="16" cy="33"/>
            </a:xfrm>
            <a:custGeom>
              <a:avLst/>
              <a:gdLst>
                <a:gd name="T0" fmla="*/ 2 w 10"/>
                <a:gd name="T1" fmla="*/ 20 h 20"/>
                <a:gd name="T2" fmla="*/ 9 w 10"/>
                <a:gd name="T3" fmla="*/ 12 h 20"/>
                <a:gd name="T4" fmla="*/ 8 w 10"/>
                <a:gd name="T5" fmla="*/ 1 h 20"/>
                <a:gd name="T6" fmla="*/ 2 w 10"/>
                <a:gd name="T7" fmla="*/ 9 h 20"/>
                <a:gd name="T8" fmla="*/ 2 w 10"/>
                <a:gd name="T9" fmla="*/ 20 h 20"/>
              </a:gdLst>
              <a:ahLst/>
              <a:cxnLst>
                <a:cxn ang="0">
                  <a:pos x="T0" y="T1"/>
                </a:cxn>
                <a:cxn ang="0">
                  <a:pos x="T2" y="T3"/>
                </a:cxn>
                <a:cxn ang="0">
                  <a:pos x="T4" y="T5"/>
                </a:cxn>
                <a:cxn ang="0">
                  <a:pos x="T6" y="T7"/>
                </a:cxn>
                <a:cxn ang="0">
                  <a:pos x="T8" y="T9"/>
                </a:cxn>
              </a:cxnLst>
              <a:rect l="0" t="0" r="r" b="b"/>
              <a:pathLst>
                <a:path w="10" h="20">
                  <a:moveTo>
                    <a:pt x="2" y="20"/>
                  </a:moveTo>
                  <a:cubicBezTo>
                    <a:pt x="4" y="20"/>
                    <a:pt x="7" y="17"/>
                    <a:pt x="9" y="12"/>
                  </a:cubicBezTo>
                  <a:cubicBezTo>
                    <a:pt x="10" y="6"/>
                    <a:pt x="10" y="2"/>
                    <a:pt x="8" y="1"/>
                  </a:cubicBezTo>
                  <a:cubicBezTo>
                    <a:pt x="6" y="0"/>
                    <a:pt x="4" y="4"/>
                    <a:pt x="2" y="9"/>
                  </a:cubicBezTo>
                  <a:cubicBezTo>
                    <a:pt x="0" y="14"/>
                    <a:pt x="0" y="19"/>
                    <a:pt x="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2" name="Freeform 608"/>
            <p:cNvSpPr>
              <a:spLocks/>
            </p:cNvSpPr>
            <p:nvPr/>
          </p:nvSpPr>
          <p:spPr bwMode="auto">
            <a:xfrm>
              <a:off x="2467" y="2425"/>
              <a:ext cx="10" cy="18"/>
            </a:xfrm>
            <a:custGeom>
              <a:avLst/>
              <a:gdLst>
                <a:gd name="T0" fmla="*/ 1 w 6"/>
                <a:gd name="T1" fmla="*/ 11 h 11"/>
                <a:gd name="T2" fmla="*/ 5 w 6"/>
                <a:gd name="T3" fmla="*/ 6 h 11"/>
                <a:gd name="T4" fmla="*/ 4 w 6"/>
                <a:gd name="T5" fmla="*/ 1 h 11"/>
                <a:gd name="T6" fmla="*/ 1 w 6"/>
                <a:gd name="T7" fmla="*/ 5 h 11"/>
                <a:gd name="T8" fmla="*/ 1 w 6"/>
                <a:gd name="T9" fmla="*/ 11 h 11"/>
              </a:gdLst>
              <a:ahLst/>
              <a:cxnLst>
                <a:cxn ang="0">
                  <a:pos x="T0" y="T1"/>
                </a:cxn>
                <a:cxn ang="0">
                  <a:pos x="T2" y="T3"/>
                </a:cxn>
                <a:cxn ang="0">
                  <a:pos x="T4" y="T5"/>
                </a:cxn>
                <a:cxn ang="0">
                  <a:pos x="T6" y="T7"/>
                </a:cxn>
                <a:cxn ang="0">
                  <a:pos x="T8" y="T9"/>
                </a:cxn>
              </a:cxnLst>
              <a:rect l="0" t="0" r="r" b="b"/>
              <a:pathLst>
                <a:path w="6" h="11">
                  <a:moveTo>
                    <a:pt x="1" y="11"/>
                  </a:moveTo>
                  <a:cubicBezTo>
                    <a:pt x="2" y="11"/>
                    <a:pt x="4" y="9"/>
                    <a:pt x="5" y="6"/>
                  </a:cubicBezTo>
                  <a:cubicBezTo>
                    <a:pt x="6" y="3"/>
                    <a:pt x="5" y="1"/>
                    <a:pt x="4" y="1"/>
                  </a:cubicBezTo>
                  <a:cubicBezTo>
                    <a:pt x="3" y="0"/>
                    <a:pt x="2" y="2"/>
                    <a:pt x="1" y="5"/>
                  </a:cubicBezTo>
                  <a:cubicBezTo>
                    <a:pt x="0" y="8"/>
                    <a:pt x="0" y="1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3" name="Freeform 609"/>
            <p:cNvSpPr>
              <a:spLocks/>
            </p:cNvSpPr>
            <p:nvPr/>
          </p:nvSpPr>
          <p:spPr bwMode="auto">
            <a:xfrm>
              <a:off x="2336" y="1904"/>
              <a:ext cx="391" cy="958"/>
            </a:xfrm>
            <a:custGeom>
              <a:avLst/>
              <a:gdLst>
                <a:gd name="T0" fmla="*/ 0 w 238"/>
                <a:gd name="T1" fmla="*/ 583 h 585"/>
                <a:gd name="T2" fmla="*/ 1 w 238"/>
                <a:gd name="T3" fmla="*/ 585 h 585"/>
                <a:gd name="T4" fmla="*/ 83 w 238"/>
                <a:gd name="T5" fmla="*/ 523 h 585"/>
                <a:gd name="T6" fmla="*/ 109 w 238"/>
                <a:gd name="T7" fmla="*/ 550 h 585"/>
                <a:gd name="T8" fmla="*/ 238 w 238"/>
                <a:gd name="T9" fmla="*/ 270 h 585"/>
                <a:gd name="T10" fmla="*/ 185 w 238"/>
                <a:gd name="T11" fmla="*/ 265 h 585"/>
                <a:gd name="T12" fmla="*/ 121 w 238"/>
                <a:gd name="T13" fmla="*/ 0 h 585"/>
                <a:gd name="T14" fmla="*/ 120 w 238"/>
                <a:gd name="T15" fmla="*/ 1 h 585"/>
                <a:gd name="T16" fmla="*/ 183 w 238"/>
                <a:gd name="T17" fmla="*/ 269 h 585"/>
                <a:gd name="T18" fmla="*/ 236 w 238"/>
                <a:gd name="T19" fmla="*/ 275 h 585"/>
                <a:gd name="T20" fmla="*/ 111 w 238"/>
                <a:gd name="T21" fmla="*/ 545 h 585"/>
                <a:gd name="T22" fmla="*/ 85 w 238"/>
                <a:gd name="T23" fmla="*/ 519 h 585"/>
                <a:gd name="T24" fmla="*/ 0 w 238"/>
                <a:gd name="T25" fmla="*/ 58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585">
                  <a:moveTo>
                    <a:pt x="0" y="583"/>
                  </a:moveTo>
                  <a:cubicBezTo>
                    <a:pt x="0" y="584"/>
                    <a:pt x="1" y="584"/>
                    <a:pt x="1" y="585"/>
                  </a:cubicBezTo>
                  <a:cubicBezTo>
                    <a:pt x="31" y="568"/>
                    <a:pt x="59" y="547"/>
                    <a:pt x="83" y="523"/>
                  </a:cubicBezTo>
                  <a:cubicBezTo>
                    <a:pt x="92" y="532"/>
                    <a:pt x="100" y="541"/>
                    <a:pt x="109" y="550"/>
                  </a:cubicBezTo>
                  <a:cubicBezTo>
                    <a:pt x="183" y="476"/>
                    <a:pt x="227" y="374"/>
                    <a:pt x="238" y="270"/>
                  </a:cubicBezTo>
                  <a:cubicBezTo>
                    <a:pt x="220" y="268"/>
                    <a:pt x="203" y="267"/>
                    <a:pt x="185" y="265"/>
                  </a:cubicBezTo>
                  <a:cubicBezTo>
                    <a:pt x="195" y="173"/>
                    <a:pt x="175" y="77"/>
                    <a:pt x="121" y="0"/>
                  </a:cubicBezTo>
                  <a:cubicBezTo>
                    <a:pt x="121" y="1"/>
                    <a:pt x="121" y="1"/>
                    <a:pt x="120" y="1"/>
                  </a:cubicBezTo>
                  <a:cubicBezTo>
                    <a:pt x="174" y="79"/>
                    <a:pt x="194" y="176"/>
                    <a:pt x="183" y="269"/>
                  </a:cubicBezTo>
                  <a:cubicBezTo>
                    <a:pt x="201" y="271"/>
                    <a:pt x="219" y="273"/>
                    <a:pt x="236" y="275"/>
                  </a:cubicBezTo>
                  <a:cubicBezTo>
                    <a:pt x="225" y="376"/>
                    <a:pt x="182" y="473"/>
                    <a:pt x="111" y="545"/>
                  </a:cubicBezTo>
                  <a:cubicBezTo>
                    <a:pt x="103" y="536"/>
                    <a:pt x="94" y="527"/>
                    <a:pt x="85" y="519"/>
                  </a:cubicBezTo>
                  <a:cubicBezTo>
                    <a:pt x="60" y="544"/>
                    <a:pt x="32" y="566"/>
                    <a:pt x="0" y="5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4" name="Freeform 610"/>
            <p:cNvSpPr>
              <a:spLocks/>
            </p:cNvSpPr>
            <p:nvPr/>
          </p:nvSpPr>
          <p:spPr bwMode="auto">
            <a:xfrm>
              <a:off x="2521" y="1889"/>
              <a:ext cx="27" cy="33"/>
            </a:xfrm>
            <a:custGeom>
              <a:avLst/>
              <a:gdLst>
                <a:gd name="T0" fmla="*/ 14 w 16"/>
                <a:gd name="T1" fmla="*/ 19 h 20"/>
                <a:gd name="T2" fmla="*/ 11 w 16"/>
                <a:gd name="T3" fmla="*/ 8 h 20"/>
                <a:gd name="T4" fmla="*/ 1 w 16"/>
                <a:gd name="T5" fmla="*/ 1 h 20"/>
                <a:gd name="T6" fmla="*/ 5 w 16"/>
                <a:gd name="T7" fmla="*/ 12 h 20"/>
                <a:gd name="T8" fmla="*/ 14 w 16"/>
                <a:gd name="T9" fmla="*/ 19 h 20"/>
              </a:gdLst>
              <a:ahLst/>
              <a:cxnLst>
                <a:cxn ang="0">
                  <a:pos x="T0" y="T1"/>
                </a:cxn>
                <a:cxn ang="0">
                  <a:pos x="T2" y="T3"/>
                </a:cxn>
                <a:cxn ang="0">
                  <a:pos x="T4" y="T5"/>
                </a:cxn>
                <a:cxn ang="0">
                  <a:pos x="T6" y="T7"/>
                </a:cxn>
                <a:cxn ang="0">
                  <a:pos x="T8" y="T9"/>
                </a:cxn>
              </a:cxnLst>
              <a:rect l="0" t="0" r="r" b="b"/>
              <a:pathLst>
                <a:path w="16" h="20">
                  <a:moveTo>
                    <a:pt x="14" y="19"/>
                  </a:moveTo>
                  <a:cubicBezTo>
                    <a:pt x="16" y="18"/>
                    <a:pt x="14" y="13"/>
                    <a:pt x="11" y="8"/>
                  </a:cubicBezTo>
                  <a:cubicBezTo>
                    <a:pt x="7" y="3"/>
                    <a:pt x="3" y="0"/>
                    <a:pt x="1" y="1"/>
                  </a:cubicBezTo>
                  <a:cubicBezTo>
                    <a:pt x="0" y="2"/>
                    <a:pt x="1" y="7"/>
                    <a:pt x="5" y="12"/>
                  </a:cubicBezTo>
                  <a:cubicBezTo>
                    <a:pt x="8" y="17"/>
                    <a:pt x="12" y="20"/>
                    <a:pt x="1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5" name="Freeform 611"/>
            <p:cNvSpPr>
              <a:spLocks/>
            </p:cNvSpPr>
            <p:nvPr/>
          </p:nvSpPr>
          <p:spPr bwMode="auto">
            <a:xfrm>
              <a:off x="2630" y="2320"/>
              <a:ext cx="13" cy="37"/>
            </a:xfrm>
            <a:custGeom>
              <a:avLst/>
              <a:gdLst>
                <a:gd name="T0" fmla="*/ 3 w 8"/>
                <a:gd name="T1" fmla="*/ 23 h 23"/>
                <a:gd name="T2" fmla="*/ 8 w 8"/>
                <a:gd name="T3" fmla="*/ 12 h 23"/>
                <a:gd name="T4" fmla="*/ 5 w 8"/>
                <a:gd name="T5" fmla="*/ 0 h 23"/>
                <a:gd name="T6" fmla="*/ 1 w 8"/>
                <a:gd name="T7" fmla="*/ 11 h 23"/>
                <a:gd name="T8" fmla="*/ 3 w 8"/>
                <a:gd name="T9" fmla="*/ 23 h 23"/>
              </a:gdLst>
              <a:ahLst/>
              <a:cxnLst>
                <a:cxn ang="0">
                  <a:pos x="T0" y="T1"/>
                </a:cxn>
                <a:cxn ang="0">
                  <a:pos x="T2" y="T3"/>
                </a:cxn>
                <a:cxn ang="0">
                  <a:pos x="T4" y="T5"/>
                </a:cxn>
                <a:cxn ang="0">
                  <a:pos x="T6" y="T7"/>
                </a:cxn>
                <a:cxn ang="0">
                  <a:pos x="T8" y="T9"/>
                </a:cxn>
              </a:cxnLst>
              <a:rect l="0" t="0" r="r" b="b"/>
              <a:pathLst>
                <a:path w="8" h="23">
                  <a:moveTo>
                    <a:pt x="3" y="23"/>
                  </a:moveTo>
                  <a:cubicBezTo>
                    <a:pt x="5" y="23"/>
                    <a:pt x="7" y="18"/>
                    <a:pt x="8" y="12"/>
                  </a:cubicBezTo>
                  <a:cubicBezTo>
                    <a:pt x="8" y="6"/>
                    <a:pt x="7" y="1"/>
                    <a:pt x="5" y="0"/>
                  </a:cubicBezTo>
                  <a:cubicBezTo>
                    <a:pt x="3" y="0"/>
                    <a:pt x="1" y="5"/>
                    <a:pt x="1" y="11"/>
                  </a:cubicBezTo>
                  <a:cubicBezTo>
                    <a:pt x="0" y="17"/>
                    <a:pt x="1" y="22"/>
                    <a:pt x="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6" name="Freeform 612"/>
            <p:cNvSpPr>
              <a:spLocks/>
            </p:cNvSpPr>
            <p:nvPr/>
          </p:nvSpPr>
          <p:spPr bwMode="auto">
            <a:xfrm>
              <a:off x="2323" y="2849"/>
              <a:ext cx="31" cy="20"/>
            </a:xfrm>
            <a:custGeom>
              <a:avLst/>
              <a:gdLst>
                <a:gd name="T0" fmla="*/ 1 w 19"/>
                <a:gd name="T1" fmla="*/ 11 h 12"/>
                <a:gd name="T2" fmla="*/ 11 w 19"/>
                <a:gd name="T3" fmla="*/ 9 h 12"/>
                <a:gd name="T4" fmla="*/ 18 w 19"/>
                <a:gd name="T5" fmla="*/ 1 h 12"/>
                <a:gd name="T6" fmla="*/ 8 w 19"/>
                <a:gd name="T7" fmla="*/ 4 h 12"/>
                <a:gd name="T8" fmla="*/ 1 w 19"/>
                <a:gd name="T9" fmla="*/ 11 h 12"/>
              </a:gdLst>
              <a:ahLst/>
              <a:cxnLst>
                <a:cxn ang="0">
                  <a:pos x="T0" y="T1"/>
                </a:cxn>
                <a:cxn ang="0">
                  <a:pos x="T2" y="T3"/>
                </a:cxn>
                <a:cxn ang="0">
                  <a:pos x="T4" y="T5"/>
                </a:cxn>
                <a:cxn ang="0">
                  <a:pos x="T6" y="T7"/>
                </a:cxn>
                <a:cxn ang="0">
                  <a:pos x="T8" y="T9"/>
                </a:cxn>
              </a:cxnLst>
              <a:rect l="0" t="0" r="r" b="b"/>
              <a:pathLst>
                <a:path w="19" h="12">
                  <a:moveTo>
                    <a:pt x="1" y="11"/>
                  </a:moveTo>
                  <a:cubicBezTo>
                    <a:pt x="2" y="12"/>
                    <a:pt x="6" y="12"/>
                    <a:pt x="11" y="9"/>
                  </a:cubicBezTo>
                  <a:cubicBezTo>
                    <a:pt x="16" y="6"/>
                    <a:pt x="19" y="3"/>
                    <a:pt x="18" y="1"/>
                  </a:cubicBezTo>
                  <a:cubicBezTo>
                    <a:pt x="17" y="0"/>
                    <a:pt x="13" y="1"/>
                    <a:pt x="8" y="4"/>
                  </a:cubicBezTo>
                  <a:cubicBezTo>
                    <a:pt x="4" y="6"/>
                    <a:pt x="0" y="1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7" name="Freeform 613"/>
            <p:cNvSpPr>
              <a:spLocks/>
            </p:cNvSpPr>
            <p:nvPr/>
          </p:nvSpPr>
          <p:spPr bwMode="auto">
            <a:xfrm>
              <a:off x="2718" y="2326"/>
              <a:ext cx="15" cy="43"/>
            </a:xfrm>
            <a:custGeom>
              <a:avLst/>
              <a:gdLst>
                <a:gd name="T0" fmla="*/ 3 w 9"/>
                <a:gd name="T1" fmla="*/ 26 h 26"/>
                <a:gd name="T2" fmla="*/ 8 w 9"/>
                <a:gd name="T3" fmla="*/ 13 h 26"/>
                <a:gd name="T4" fmla="*/ 6 w 9"/>
                <a:gd name="T5" fmla="*/ 0 h 26"/>
                <a:gd name="T6" fmla="*/ 1 w 9"/>
                <a:gd name="T7" fmla="*/ 13 h 26"/>
                <a:gd name="T8" fmla="*/ 3 w 9"/>
                <a:gd name="T9" fmla="*/ 26 h 26"/>
              </a:gdLst>
              <a:ahLst/>
              <a:cxnLst>
                <a:cxn ang="0">
                  <a:pos x="T0" y="T1"/>
                </a:cxn>
                <a:cxn ang="0">
                  <a:pos x="T2" y="T3"/>
                </a:cxn>
                <a:cxn ang="0">
                  <a:pos x="T4" y="T5"/>
                </a:cxn>
                <a:cxn ang="0">
                  <a:pos x="T6" y="T7"/>
                </a:cxn>
                <a:cxn ang="0">
                  <a:pos x="T8" y="T9"/>
                </a:cxn>
              </a:cxnLst>
              <a:rect l="0" t="0" r="r" b="b"/>
              <a:pathLst>
                <a:path w="9" h="26">
                  <a:moveTo>
                    <a:pt x="3" y="26"/>
                  </a:moveTo>
                  <a:cubicBezTo>
                    <a:pt x="5" y="26"/>
                    <a:pt x="7" y="20"/>
                    <a:pt x="8" y="13"/>
                  </a:cubicBezTo>
                  <a:cubicBezTo>
                    <a:pt x="9" y="6"/>
                    <a:pt x="7" y="0"/>
                    <a:pt x="6" y="0"/>
                  </a:cubicBezTo>
                  <a:cubicBezTo>
                    <a:pt x="4" y="0"/>
                    <a:pt x="2" y="6"/>
                    <a:pt x="1" y="13"/>
                  </a:cubicBezTo>
                  <a:cubicBezTo>
                    <a:pt x="0" y="19"/>
                    <a:pt x="1" y="25"/>
                    <a:pt x="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8" name="Freeform 614"/>
            <p:cNvSpPr>
              <a:spLocks/>
            </p:cNvSpPr>
            <p:nvPr/>
          </p:nvSpPr>
          <p:spPr bwMode="auto">
            <a:xfrm>
              <a:off x="2499" y="2785"/>
              <a:ext cx="32" cy="35"/>
            </a:xfrm>
            <a:custGeom>
              <a:avLst/>
              <a:gdLst>
                <a:gd name="T0" fmla="*/ 1 w 20"/>
                <a:gd name="T1" fmla="*/ 19 h 21"/>
                <a:gd name="T2" fmla="*/ 12 w 20"/>
                <a:gd name="T3" fmla="*/ 13 h 21"/>
                <a:gd name="T4" fmla="*/ 19 w 20"/>
                <a:gd name="T5" fmla="*/ 2 h 21"/>
                <a:gd name="T6" fmla="*/ 8 w 20"/>
                <a:gd name="T7" fmla="*/ 8 h 21"/>
                <a:gd name="T8" fmla="*/ 1 w 20"/>
                <a:gd name="T9" fmla="*/ 19 h 21"/>
              </a:gdLst>
              <a:ahLst/>
              <a:cxnLst>
                <a:cxn ang="0">
                  <a:pos x="T0" y="T1"/>
                </a:cxn>
                <a:cxn ang="0">
                  <a:pos x="T2" y="T3"/>
                </a:cxn>
                <a:cxn ang="0">
                  <a:pos x="T4" y="T5"/>
                </a:cxn>
                <a:cxn ang="0">
                  <a:pos x="T6" y="T7"/>
                </a:cxn>
                <a:cxn ang="0">
                  <a:pos x="T8" y="T9"/>
                </a:cxn>
              </a:cxnLst>
              <a:rect l="0" t="0" r="r" b="b"/>
              <a:pathLst>
                <a:path w="20" h="21">
                  <a:moveTo>
                    <a:pt x="1" y="19"/>
                  </a:moveTo>
                  <a:cubicBezTo>
                    <a:pt x="2" y="21"/>
                    <a:pt x="8" y="18"/>
                    <a:pt x="12" y="13"/>
                  </a:cubicBezTo>
                  <a:cubicBezTo>
                    <a:pt x="17" y="8"/>
                    <a:pt x="20" y="3"/>
                    <a:pt x="19" y="2"/>
                  </a:cubicBezTo>
                  <a:cubicBezTo>
                    <a:pt x="17" y="0"/>
                    <a:pt x="12" y="3"/>
                    <a:pt x="8" y="8"/>
                  </a:cubicBezTo>
                  <a:cubicBezTo>
                    <a:pt x="3" y="13"/>
                    <a:pt x="0" y="18"/>
                    <a:pt x="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9" name="Freeform 615"/>
            <p:cNvSpPr>
              <a:spLocks/>
            </p:cNvSpPr>
            <p:nvPr/>
          </p:nvSpPr>
          <p:spPr bwMode="auto">
            <a:xfrm>
              <a:off x="2462" y="2749"/>
              <a:ext cx="20" cy="20"/>
            </a:xfrm>
            <a:custGeom>
              <a:avLst/>
              <a:gdLst>
                <a:gd name="T0" fmla="*/ 1 w 12"/>
                <a:gd name="T1" fmla="*/ 11 h 12"/>
                <a:gd name="T2" fmla="*/ 8 w 12"/>
                <a:gd name="T3" fmla="*/ 8 h 12"/>
                <a:gd name="T4" fmla="*/ 12 w 12"/>
                <a:gd name="T5" fmla="*/ 1 h 12"/>
                <a:gd name="T6" fmla="*/ 5 w 12"/>
                <a:gd name="T7" fmla="*/ 4 h 12"/>
                <a:gd name="T8" fmla="*/ 1 w 12"/>
                <a:gd name="T9" fmla="*/ 11 h 12"/>
              </a:gdLst>
              <a:ahLst/>
              <a:cxnLst>
                <a:cxn ang="0">
                  <a:pos x="T0" y="T1"/>
                </a:cxn>
                <a:cxn ang="0">
                  <a:pos x="T2" y="T3"/>
                </a:cxn>
                <a:cxn ang="0">
                  <a:pos x="T4" y="T5"/>
                </a:cxn>
                <a:cxn ang="0">
                  <a:pos x="T6" y="T7"/>
                </a:cxn>
                <a:cxn ang="0">
                  <a:pos x="T8" y="T9"/>
                </a:cxn>
              </a:cxnLst>
              <a:rect l="0" t="0" r="r" b="b"/>
              <a:pathLst>
                <a:path w="12" h="12">
                  <a:moveTo>
                    <a:pt x="1" y="11"/>
                  </a:moveTo>
                  <a:cubicBezTo>
                    <a:pt x="2" y="12"/>
                    <a:pt x="5" y="10"/>
                    <a:pt x="8" y="8"/>
                  </a:cubicBezTo>
                  <a:cubicBezTo>
                    <a:pt x="11" y="5"/>
                    <a:pt x="12" y="2"/>
                    <a:pt x="12" y="1"/>
                  </a:cubicBezTo>
                  <a:cubicBezTo>
                    <a:pt x="11" y="0"/>
                    <a:pt x="8" y="1"/>
                    <a:pt x="5" y="4"/>
                  </a:cubicBezTo>
                  <a:cubicBezTo>
                    <a:pt x="2" y="7"/>
                    <a:pt x="0" y="1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0" name="Freeform 616"/>
            <p:cNvSpPr>
              <a:spLocks/>
            </p:cNvSpPr>
            <p:nvPr/>
          </p:nvSpPr>
          <p:spPr bwMode="auto">
            <a:xfrm>
              <a:off x="2225" y="2031"/>
              <a:ext cx="201" cy="507"/>
            </a:xfrm>
            <a:custGeom>
              <a:avLst/>
              <a:gdLst>
                <a:gd name="T0" fmla="*/ 13 w 123"/>
                <a:gd name="T1" fmla="*/ 308 h 309"/>
                <a:gd name="T2" fmla="*/ 14 w 123"/>
                <a:gd name="T3" fmla="*/ 309 h 309"/>
                <a:gd name="T4" fmla="*/ 48 w 123"/>
                <a:gd name="T5" fmla="*/ 267 h 309"/>
                <a:gd name="T6" fmla="*/ 79 w 123"/>
                <a:gd name="T7" fmla="*/ 288 h 309"/>
                <a:gd name="T8" fmla="*/ 117 w 123"/>
                <a:gd name="T9" fmla="*/ 117 h 309"/>
                <a:gd name="T10" fmla="*/ 64 w 123"/>
                <a:gd name="T11" fmla="*/ 124 h 309"/>
                <a:gd name="T12" fmla="*/ 1 w 123"/>
                <a:gd name="T13" fmla="*/ 0 h 309"/>
                <a:gd name="T14" fmla="*/ 0 w 123"/>
                <a:gd name="T15" fmla="*/ 1 h 309"/>
                <a:gd name="T16" fmla="*/ 63 w 123"/>
                <a:gd name="T17" fmla="*/ 126 h 309"/>
                <a:gd name="T18" fmla="*/ 116 w 123"/>
                <a:gd name="T19" fmla="*/ 119 h 309"/>
                <a:gd name="T20" fmla="*/ 79 w 123"/>
                <a:gd name="T21" fmla="*/ 285 h 309"/>
                <a:gd name="T22" fmla="*/ 48 w 123"/>
                <a:gd name="T23" fmla="*/ 264 h 309"/>
                <a:gd name="T24" fmla="*/ 13 w 123"/>
                <a:gd name="T25" fmla="*/ 30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309">
                  <a:moveTo>
                    <a:pt x="13" y="308"/>
                  </a:moveTo>
                  <a:cubicBezTo>
                    <a:pt x="14" y="308"/>
                    <a:pt x="14" y="309"/>
                    <a:pt x="14" y="309"/>
                  </a:cubicBezTo>
                  <a:cubicBezTo>
                    <a:pt x="27" y="296"/>
                    <a:pt x="39" y="282"/>
                    <a:pt x="48" y="267"/>
                  </a:cubicBezTo>
                  <a:cubicBezTo>
                    <a:pt x="58" y="274"/>
                    <a:pt x="69" y="281"/>
                    <a:pt x="79" y="288"/>
                  </a:cubicBezTo>
                  <a:cubicBezTo>
                    <a:pt x="110" y="237"/>
                    <a:pt x="123" y="176"/>
                    <a:pt x="117" y="117"/>
                  </a:cubicBezTo>
                  <a:cubicBezTo>
                    <a:pt x="100" y="119"/>
                    <a:pt x="82" y="121"/>
                    <a:pt x="64" y="124"/>
                  </a:cubicBezTo>
                  <a:cubicBezTo>
                    <a:pt x="59" y="77"/>
                    <a:pt x="39" y="32"/>
                    <a:pt x="1" y="0"/>
                  </a:cubicBezTo>
                  <a:cubicBezTo>
                    <a:pt x="0" y="0"/>
                    <a:pt x="0" y="1"/>
                    <a:pt x="0" y="1"/>
                  </a:cubicBezTo>
                  <a:cubicBezTo>
                    <a:pt x="38" y="33"/>
                    <a:pt x="59" y="79"/>
                    <a:pt x="63" y="126"/>
                  </a:cubicBezTo>
                  <a:cubicBezTo>
                    <a:pt x="81" y="124"/>
                    <a:pt x="99" y="122"/>
                    <a:pt x="116" y="119"/>
                  </a:cubicBezTo>
                  <a:cubicBezTo>
                    <a:pt x="122" y="176"/>
                    <a:pt x="109" y="236"/>
                    <a:pt x="79" y="285"/>
                  </a:cubicBezTo>
                  <a:cubicBezTo>
                    <a:pt x="69" y="278"/>
                    <a:pt x="58" y="271"/>
                    <a:pt x="48" y="264"/>
                  </a:cubicBezTo>
                  <a:cubicBezTo>
                    <a:pt x="38" y="280"/>
                    <a:pt x="27" y="295"/>
                    <a:pt x="13" y="3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1" name="Freeform 617"/>
            <p:cNvSpPr>
              <a:spLocks/>
            </p:cNvSpPr>
            <p:nvPr/>
          </p:nvSpPr>
          <p:spPr bwMode="auto">
            <a:xfrm>
              <a:off x="2215" y="2023"/>
              <a:ext cx="19" cy="18"/>
            </a:xfrm>
            <a:custGeom>
              <a:avLst/>
              <a:gdLst>
                <a:gd name="T0" fmla="*/ 11 w 12"/>
                <a:gd name="T1" fmla="*/ 10 h 11"/>
                <a:gd name="T2" fmla="*/ 9 w 12"/>
                <a:gd name="T3" fmla="*/ 3 h 11"/>
                <a:gd name="T4" fmla="*/ 2 w 12"/>
                <a:gd name="T5" fmla="*/ 2 h 11"/>
                <a:gd name="T6" fmla="*/ 4 w 12"/>
                <a:gd name="T7" fmla="*/ 8 h 11"/>
                <a:gd name="T8" fmla="*/ 11 w 12"/>
                <a:gd name="T9" fmla="*/ 10 h 11"/>
              </a:gdLst>
              <a:ahLst/>
              <a:cxnLst>
                <a:cxn ang="0">
                  <a:pos x="T0" y="T1"/>
                </a:cxn>
                <a:cxn ang="0">
                  <a:pos x="T2" y="T3"/>
                </a:cxn>
                <a:cxn ang="0">
                  <a:pos x="T4" y="T5"/>
                </a:cxn>
                <a:cxn ang="0">
                  <a:pos x="T6" y="T7"/>
                </a:cxn>
                <a:cxn ang="0">
                  <a:pos x="T8" y="T9"/>
                </a:cxn>
              </a:cxnLst>
              <a:rect l="0" t="0" r="r" b="b"/>
              <a:pathLst>
                <a:path w="12" h="11">
                  <a:moveTo>
                    <a:pt x="11" y="10"/>
                  </a:moveTo>
                  <a:cubicBezTo>
                    <a:pt x="12" y="8"/>
                    <a:pt x="11" y="5"/>
                    <a:pt x="9" y="3"/>
                  </a:cubicBezTo>
                  <a:cubicBezTo>
                    <a:pt x="6" y="1"/>
                    <a:pt x="3" y="0"/>
                    <a:pt x="2" y="2"/>
                  </a:cubicBezTo>
                  <a:cubicBezTo>
                    <a:pt x="0" y="3"/>
                    <a:pt x="1" y="6"/>
                    <a:pt x="4" y="8"/>
                  </a:cubicBezTo>
                  <a:cubicBezTo>
                    <a:pt x="7" y="10"/>
                    <a:pt x="9" y="11"/>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2" name="Freeform 618"/>
            <p:cNvSpPr>
              <a:spLocks/>
            </p:cNvSpPr>
            <p:nvPr/>
          </p:nvSpPr>
          <p:spPr bwMode="auto">
            <a:xfrm>
              <a:off x="2323" y="2225"/>
              <a:ext cx="11" cy="19"/>
            </a:xfrm>
            <a:custGeom>
              <a:avLst/>
              <a:gdLst>
                <a:gd name="T0" fmla="*/ 4 w 7"/>
                <a:gd name="T1" fmla="*/ 12 h 12"/>
                <a:gd name="T2" fmla="*/ 7 w 7"/>
                <a:gd name="T3" fmla="*/ 6 h 12"/>
                <a:gd name="T4" fmla="*/ 3 w 7"/>
                <a:gd name="T5" fmla="*/ 0 h 12"/>
                <a:gd name="T6" fmla="*/ 0 w 7"/>
                <a:gd name="T7" fmla="*/ 7 h 12"/>
                <a:gd name="T8" fmla="*/ 4 w 7"/>
                <a:gd name="T9" fmla="*/ 12 h 12"/>
              </a:gdLst>
              <a:ahLst/>
              <a:cxnLst>
                <a:cxn ang="0">
                  <a:pos x="T0" y="T1"/>
                </a:cxn>
                <a:cxn ang="0">
                  <a:pos x="T2" y="T3"/>
                </a:cxn>
                <a:cxn ang="0">
                  <a:pos x="T4" y="T5"/>
                </a:cxn>
                <a:cxn ang="0">
                  <a:pos x="T6" y="T7"/>
                </a:cxn>
                <a:cxn ang="0">
                  <a:pos x="T8" y="T9"/>
                </a:cxn>
              </a:cxnLst>
              <a:rect l="0" t="0" r="r" b="b"/>
              <a:pathLst>
                <a:path w="7" h="12">
                  <a:moveTo>
                    <a:pt x="4" y="12"/>
                  </a:moveTo>
                  <a:cubicBezTo>
                    <a:pt x="6" y="11"/>
                    <a:pt x="7" y="9"/>
                    <a:pt x="7" y="6"/>
                  </a:cubicBezTo>
                  <a:cubicBezTo>
                    <a:pt x="7" y="2"/>
                    <a:pt x="5" y="0"/>
                    <a:pt x="3" y="0"/>
                  </a:cubicBezTo>
                  <a:cubicBezTo>
                    <a:pt x="1" y="1"/>
                    <a:pt x="0" y="4"/>
                    <a:pt x="0" y="7"/>
                  </a:cubicBezTo>
                  <a:cubicBezTo>
                    <a:pt x="0" y="10"/>
                    <a:pt x="2" y="12"/>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3" name="Freeform 619"/>
            <p:cNvSpPr>
              <a:spLocks/>
            </p:cNvSpPr>
            <p:nvPr/>
          </p:nvSpPr>
          <p:spPr bwMode="auto">
            <a:xfrm>
              <a:off x="2241" y="2528"/>
              <a:ext cx="15" cy="15"/>
            </a:xfrm>
            <a:custGeom>
              <a:avLst/>
              <a:gdLst>
                <a:gd name="T0" fmla="*/ 1 w 9"/>
                <a:gd name="T1" fmla="*/ 8 h 9"/>
                <a:gd name="T2" fmla="*/ 6 w 9"/>
                <a:gd name="T3" fmla="*/ 7 h 9"/>
                <a:gd name="T4" fmla="*/ 8 w 9"/>
                <a:gd name="T5" fmla="*/ 2 h 9"/>
                <a:gd name="T6" fmla="*/ 2 w 9"/>
                <a:gd name="T7" fmla="*/ 3 h 9"/>
                <a:gd name="T8" fmla="*/ 1 w 9"/>
                <a:gd name="T9" fmla="*/ 8 h 9"/>
              </a:gdLst>
              <a:ahLst/>
              <a:cxnLst>
                <a:cxn ang="0">
                  <a:pos x="T0" y="T1"/>
                </a:cxn>
                <a:cxn ang="0">
                  <a:pos x="T2" y="T3"/>
                </a:cxn>
                <a:cxn ang="0">
                  <a:pos x="T4" y="T5"/>
                </a:cxn>
                <a:cxn ang="0">
                  <a:pos x="T6" y="T7"/>
                </a:cxn>
                <a:cxn ang="0">
                  <a:pos x="T8" y="T9"/>
                </a:cxn>
              </a:cxnLst>
              <a:rect l="0" t="0" r="r" b="b"/>
              <a:pathLst>
                <a:path w="9" h="9">
                  <a:moveTo>
                    <a:pt x="1" y="8"/>
                  </a:moveTo>
                  <a:cubicBezTo>
                    <a:pt x="2" y="9"/>
                    <a:pt x="4" y="9"/>
                    <a:pt x="6" y="7"/>
                  </a:cubicBezTo>
                  <a:cubicBezTo>
                    <a:pt x="8" y="5"/>
                    <a:pt x="9" y="3"/>
                    <a:pt x="8" y="2"/>
                  </a:cubicBezTo>
                  <a:cubicBezTo>
                    <a:pt x="7" y="0"/>
                    <a:pt x="4" y="1"/>
                    <a:pt x="2" y="3"/>
                  </a:cubicBezTo>
                  <a:cubicBezTo>
                    <a:pt x="0" y="5"/>
                    <a:pt x="0" y="7"/>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4" name="Freeform 620"/>
            <p:cNvSpPr>
              <a:spLocks/>
            </p:cNvSpPr>
            <p:nvPr/>
          </p:nvSpPr>
          <p:spPr bwMode="auto">
            <a:xfrm>
              <a:off x="2410" y="2212"/>
              <a:ext cx="13" cy="23"/>
            </a:xfrm>
            <a:custGeom>
              <a:avLst/>
              <a:gdLst>
                <a:gd name="T0" fmla="*/ 4 w 8"/>
                <a:gd name="T1" fmla="*/ 14 h 14"/>
                <a:gd name="T2" fmla="*/ 7 w 8"/>
                <a:gd name="T3" fmla="*/ 7 h 14"/>
                <a:gd name="T4" fmla="*/ 3 w 8"/>
                <a:gd name="T5" fmla="*/ 0 h 14"/>
                <a:gd name="T6" fmla="*/ 0 w 8"/>
                <a:gd name="T7" fmla="*/ 8 h 14"/>
                <a:gd name="T8" fmla="*/ 4 w 8"/>
                <a:gd name="T9" fmla="*/ 14 h 14"/>
              </a:gdLst>
              <a:ahLst/>
              <a:cxnLst>
                <a:cxn ang="0">
                  <a:pos x="T0" y="T1"/>
                </a:cxn>
                <a:cxn ang="0">
                  <a:pos x="T2" y="T3"/>
                </a:cxn>
                <a:cxn ang="0">
                  <a:pos x="T4" y="T5"/>
                </a:cxn>
                <a:cxn ang="0">
                  <a:pos x="T6" y="T7"/>
                </a:cxn>
                <a:cxn ang="0">
                  <a:pos x="T8" y="T9"/>
                </a:cxn>
              </a:cxnLst>
              <a:rect l="0" t="0" r="r" b="b"/>
              <a:pathLst>
                <a:path w="8" h="14">
                  <a:moveTo>
                    <a:pt x="4" y="14"/>
                  </a:moveTo>
                  <a:cubicBezTo>
                    <a:pt x="6" y="14"/>
                    <a:pt x="8" y="11"/>
                    <a:pt x="7" y="7"/>
                  </a:cubicBezTo>
                  <a:cubicBezTo>
                    <a:pt x="7" y="3"/>
                    <a:pt x="5" y="0"/>
                    <a:pt x="3" y="0"/>
                  </a:cubicBezTo>
                  <a:cubicBezTo>
                    <a:pt x="1" y="0"/>
                    <a:pt x="0" y="4"/>
                    <a:pt x="0" y="8"/>
                  </a:cubicBezTo>
                  <a:cubicBezTo>
                    <a:pt x="1" y="11"/>
                    <a:pt x="2" y="14"/>
                    <a:pt x="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5" name="Freeform 621"/>
            <p:cNvSpPr>
              <a:spLocks/>
            </p:cNvSpPr>
            <p:nvPr/>
          </p:nvSpPr>
          <p:spPr bwMode="auto">
            <a:xfrm>
              <a:off x="2344" y="2490"/>
              <a:ext cx="18" cy="23"/>
            </a:xfrm>
            <a:custGeom>
              <a:avLst/>
              <a:gdLst>
                <a:gd name="T0" fmla="*/ 2 w 11"/>
                <a:gd name="T1" fmla="*/ 13 h 14"/>
                <a:gd name="T2" fmla="*/ 9 w 11"/>
                <a:gd name="T3" fmla="*/ 9 h 14"/>
                <a:gd name="T4" fmla="*/ 9 w 11"/>
                <a:gd name="T5" fmla="*/ 1 h 14"/>
                <a:gd name="T6" fmla="*/ 3 w 11"/>
                <a:gd name="T7" fmla="*/ 5 h 14"/>
                <a:gd name="T8" fmla="*/ 2 w 11"/>
                <a:gd name="T9" fmla="*/ 13 h 14"/>
              </a:gdLst>
              <a:ahLst/>
              <a:cxnLst>
                <a:cxn ang="0">
                  <a:pos x="T0" y="T1"/>
                </a:cxn>
                <a:cxn ang="0">
                  <a:pos x="T2" y="T3"/>
                </a:cxn>
                <a:cxn ang="0">
                  <a:pos x="T4" y="T5"/>
                </a:cxn>
                <a:cxn ang="0">
                  <a:pos x="T6" y="T7"/>
                </a:cxn>
                <a:cxn ang="0">
                  <a:pos x="T8" y="T9"/>
                </a:cxn>
              </a:cxnLst>
              <a:rect l="0" t="0" r="r" b="b"/>
              <a:pathLst>
                <a:path w="11" h="14">
                  <a:moveTo>
                    <a:pt x="2" y="13"/>
                  </a:moveTo>
                  <a:cubicBezTo>
                    <a:pt x="3" y="14"/>
                    <a:pt x="7" y="12"/>
                    <a:pt x="9" y="9"/>
                  </a:cubicBezTo>
                  <a:cubicBezTo>
                    <a:pt x="11" y="5"/>
                    <a:pt x="11" y="2"/>
                    <a:pt x="9" y="1"/>
                  </a:cubicBezTo>
                  <a:cubicBezTo>
                    <a:pt x="8" y="0"/>
                    <a:pt x="5" y="2"/>
                    <a:pt x="3" y="5"/>
                  </a:cubicBezTo>
                  <a:cubicBezTo>
                    <a:pt x="1" y="8"/>
                    <a:pt x="0" y="12"/>
                    <a:pt x="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6" name="Freeform 622"/>
            <p:cNvSpPr>
              <a:spLocks/>
            </p:cNvSpPr>
            <p:nvPr/>
          </p:nvSpPr>
          <p:spPr bwMode="auto">
            <a:xfrm>
              <a:off x="2298" y="2462"/>
              <a:ext cx="10" cy="13"/>
            </a:xfrm>
            <a:custGeom>
              <a:avLst/>
              <a:gdLst>
                <a:gd name="T0" fmla="*/ 1 w 6"/>
                <a:gd name="T1" fmla="*/ 7 h 8"/>
                <a:gd name="T2" fmla="*/ 5 w 6"/>
                <a:gd name="T3" fmla="*/ 5 h 8"/>
                <a:gd name="T4" fmla="*/ 5 w 6"/>
                <a:gd name="T5" fmla="*/ 0 h 8"/>
                <a:gd name="T6" fmla="*/ 1 w 6"/>
                <a:gd name="T7" fmla="*/ 2 h 8"/>
                <a:gd name="T8" fmla="*/ 1 w 6"/>
                <a:gd name="T9" fmla="*/ 7 h 8"/>
              </a:gdLst>
              <a:ahLst/>
              <a:cxnLst>
                <a:cxn ang="0">
                  <a:pos x="T0" y="T1"/>
                </a:cxn>
                <a:cxn ang="0">
                  <a:pos x="T2" y="T3"/>
                </a:cxn>
                <a:cxn ang="0">
                  <a:pos x="T4" y="T5"/>
                </a:cxn>
                <a:cxn ang="0">
                  <a:pos x="T6" y="T7"/>
                </a:cxn>
                <a:cxn ang="0">
                  <a:pos x="T8" y="T9"/>
                </a:cxn>
              </a:cxnLst>
              <a:rect l="0" t="0" r="r" b="b"/>
              <a:pathLst>
                <a:path w="6" h="8">
                  <a:moveTo>
                    <a:pt x="1" y="7"/>
                  </a:moveTo>
                  <a:cubicBezTo>
                    <a:pt x="2" y="8"/>
                    <a:pt x="4" y="7"/>
                    <a:pt x="5" y="5"/>
                  </a:cubicBezTo>
                  <a:cubicBezTo>
                    <a:pt x="6" y="3"/>
                    <a:pt x="6" y="1"/>
                    <a:pt x="5" y="0"/>
                  </a:cubicBezTo>
                  <a:cubicBezTo>
                    <a:pt x="4" y="0"/>
                    <a:pt x="2" y="1"/>
                    <a:pt x="1" y="2"/>
                  </a:cubicBezTo>
                  <a:cubicBezTo>
                    <a:pt x="0" y="4"/>
                    <a:pt x="0" y="6"/>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7" name="Freeform 623"/>
            <p:cNvSpPr>
              <a:spLocks/>
            </p:cNvSpPr>
            <p:nvPr/>
          </p:nvSpPr>
          <p:spPr bwMode="auto">
            <a:xfrm>
              <a:off x="1946" y="2254"/>
              <a:ext cx="511" cy="551"/>
            </a:xfrm>
            <a:custGeom>
              <a:avLst/>
              <a:gdLst>
                <a:gd name="T0" fmla="*/ 0 w 312"/>
                <a:gd name="T1" fmla="*/ 297 h 336"/>
                <a:gd name="T2" fmla="*/ 0 w 312"/>
                <a:gd name="T3" fmla="*/ 298 h 336"/>
                <a:gd name="T4" fmla="*/ 89 w 312"/>
                <a:gd name="T5" fmla="*/ 299 h 336"/>
                <a:gd name="T6" fmla="*/ 95 w 312"/>
                <a:gd name="T7" fmla="*/ 336 h 336"/>
                <a:gd name="T8" fmla="*/ 297 w 312"/>
                <a:gd name="T9" fmla="*/ 216 h 336"/>
                <a:gd name="T10" fmla="*/ 254 w 312"/>
                <a:gd name="T11" fmla="*/ 183 h 336"/>
                <a:gd name="T12" fmla="*/ 310 w 312"/>
                <a:gd name="T13" fmla="*/ 0 h 336"/>
                <a:gd name="T14" fmla="*/ 309 w 312"/>
                <a:gd name="T15" fmla="*/ 0 h 336"/>
                <a:gd name="T16" fmla="*/ 251 w 312"/>
                <a:gd name="T17" fmla="*/ 185 h 336"/>
                <a:gd name="T18" fmla="*/ 293 w 312"/>
                <a:gd name="T19" fmla="*/ 218 h 336"/>
                <a:gd name="T20" fmla="*/ 99 w 312"/>
                <a:gd name="T21" fmla="*/ 334 h 336"/>
                <a:gd name="T22" fmla="*/ 92 w 312"/>
                <a:gd name="T23" fmla="*/ 297 h 336"/>
                <a:gd name="T24" fmla="*/ 0 w 312"/>
                <a:gd name="T25" fmla="*/ 29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 h="336">
                  <a:moveTo>
                    <a:pt x="0" y="297"/>
                  </a:moveTo>
                  <a:cubicBezTo>
                    <a:pt x="0" y="297"/>
                    <a:pt x="0" y="297"/>
                    <a:pt x="0" y="298"/>
                  </a:cubicBezTo>
                  <a:cubicBezTo>
                    <a:pt x="32" y="303"/>
                    <a:pt x="61" y="303"/>
                    <a:pt x="89" y="299"/>
                  </a:cubicBezTo>
                  <a:cubicBezTo>
                    <a:pt x="91" y="311"/>
                    <a:pt x="93" y="324"/>
                    <a:pt x="95" y="336"/>
                  </a:cubicBezTo>
                  <a:cubicBezTo>
                    <a:pt x="183" y="324"/>
                    <a:pt x="251" y="278"/>
                    <a:pt x="297" y="216"/>
                  </a:cubicBezTo>
                  <a:cubicBezTo>
                    <a:pt x="282" y="205"/>
                    <a:pt x="268" y="194"/>
                    <a:pt x="254" y="183"/>
                  </a:cubicBezTo>
                  <a:cubicBezTo>
                    <a:pt x="293" y="131"/>
                    <a:pt x="312" y="65"/>
                    <a:pt x="310" y="0"/>
                  </a:cubicBezTo>
                  <a:cubicBezTo>
                    <a:pt x="310" y="0"/>
                    <a:pt x="310" y="0"/>
                    <a:pt x="309" y="0"/>
                  </a:cubicBezTo>
                  <a:cubicBezTo>
                    <a:pt x="311" y="65"/>
                    <a:pt x="291" y="132"/>
                    <a:pt x="251" y="185"/>
                  </a:cubicBezTo>
                  <a:cubicBezTo>
                    <a:pt x="265" y="196"/>
                    <a:pt x="279" y="207"/>
                    <a:pt x="293" y="218"/>
                  </a:cubicBezTo>
                  <a:cubicBezTo>
                    <a:pt x="249" y="278"/>
                    <a:pt x="183" y="322"/>
                    <a:pt x="99" y="334"/>
                  </a:cubicBezTo>
                  <a:cubicBezTo>
                    <a:pt x="97" y="322"/>
                    <a:pt x="95" y="309"/>
                    <a:pt x="92" y="297"/>
                  </a:cubicBezTo>
                  <a:cubicBezTo>
                    <a:pt x="64" y="301"/>
                    <a:pt x="33" y="301"/>
                    <a:pt x="0" y="2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8" name="Freeform 624"/>
            <p:cNvSpPr>
              <a:spLocks/>
            </p:cNvSpPr>
            <p:nvPr/>
          </p:nvSpPr>
          <p:spPr bwMode="auto">
            <a:xfrm>
              <a:off x="2448" y="2241"/>
              <a:ext cx="11" cy="26"/>
            </a:xfrm>
            <a:custGeom>
              <a:avLst/>
              <a:gdLst>
                <a:gd name="T0" fmla="*/ 4 w 7"/>
                <a:gd name="T1" fmla="*/ 16 h 16"/>
                <a:gd name="T2" fmla="*/ 7 w 7"/>
                <a:gd name="T3" fmla="*/ 8 h 16"/>
                <a:gd name="T4" fmla="*/ 3 w 7"/>
                <a:gd name="T5" fmla="*/ 0 h 16"/>
                <a:gd name="T6" fmla="*/ 0 w 7"/>
                <a:gd name="T7" fmla="*/ 8 h 16"/>
                <a:gd name="T8" fmla="*/ 4 w 7"/>
                <a:gd name="T9" fmla="*/ 16 h 16"/>
              </a:gdLst>
              <a:ahLst/>
              <a:cxnLst>
                <a:cxn ang="0">
                  <a:pos x="T0" y="T1"/>
                </a:cxn>
                <a:cxn ang="0">
                  <a:pos x="T2" y="T3"/>
                </a:cxn>
                <a:cxn ang="0">
                  <a:pos x="T4" y="T5"/>
                </a:cxn>
                <a:cxn ang="0">
                  <a:pos x="T6" y="T7"/>
                </a:cxn>
                <a:cxn ang="0">
                  <a:pos x="T8" y="T9"/>
                </a:cxn>
              </a:cxnLst>
              <a:rect l="0" t="0" r="r" b="b"/>
              <a:pathLst>
                <a:path w="7" h="16">
                  <a:moveTo>
                    <a:pt x="4" y="16"/>
                  </a:moveTo>
                  <a:cubicBezTo>
                    <a:pt x="6" y="15"/>
                    <a:pt x="7" y="12"/>
                    <a:pt x="7" y="8"/>
                  </a:cubicBezTo>
                  <a:cubicBezTo>
                    <a:pt x="7" y="3"/>
                    <a:pt x="5" y="0"/>
                    <a:pt x="3" y="0"/>
                  </a:cubicBezTo>
                  <a:cubicBezTo>
                    <a:pt x="1" y="0"/>
                    <a:pt x="0" y="4"/>
                    <a:pt x="0" y="8"/>
                  </a:cubicBezTo>
                  <a:cubicBezTo>
                    <a:pt x="0" y="12"/>
                    <a:pt x="2" y="16"/>
                    <a:pt x="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9" name="Freeform 625"/>
            <p:cNvSpPr>
              <a:spLocks/>
            </p:cNvSpPr>
            <p:nvPr/>
          </p:nvSpPr>
          <p:spPr bwMode="auto">
            <a:xfrm>
              <a:off x="2351" y="2543"/>
              <a:ext cx="21" cy="23"/>
            </a:xfrm>
            <a:custGeom>
              <a:avLst/>
              <a:gdLst>
                <a:gd name="T0" fmla="*/ 2 w 13"/>
                <a:gd name="T1" fmla="*/ 13 h 14"/>
                <a:gd name="T2" fmla="*/ 9 w 13"/>
                <a:gd name="T3" fmla="*/ 9 h 14"/>
                <a:gd name="T4" fmla="*/ 11 w 13"/>
                <a:gd name="T5" fmla="*/ 1 h 14"/>
                <a:gd name="T6" fmla="*/ 4 w 13"/>
                <a:gd name="T7" fmla="*/ 5 h 14"/>
                <a:gd name="T8" fmla="*/ 2 w 13"/>
                <a:gd name="T9" fmla="*/ 13 h 14"/>
              </a:gdLst>
              <a:ahLst/>
              <a:cxnLst>
                <a:cxn ang="0">
                  <a:pos x="T0" y="T1"/>
                </a:cxn>
                <a:cxn ang="0">
                  <a:pos x="T2" y="T3"/>
                </a:cxn>
                <a:cxn ang="0">
                  <a:pos x="T4" y="T5"/>
                </a:cxn>
                <a:cxn ang="0">
                  <a:pos x="T6" y="T7"/>
                </a:cxn>
                <a:cxn ang="0">
                  <a:pos x="T8" y="T9"/>
                </a:cxn>
              </a:cxnLst>
              <a:rect l="0" t="0" r="r" b="b"/>
              <a:pathLst>
                <a:path w="13" h="14">
                  <a:moveTo>
                    <a:pt x="2" y="13"/>
                  </a:moveTo>
                  <a:cubicBezTo>
                    <a:pt x="3" y="14"/>
                    <a:pt x="7" y="13"/>
                    <a:pt x="9" y="9"/>
                  </a:cubicBezTo>
                  <a:cubicBezTo>
                    <a:pt x="12" y="6"/>
                    <a:pt x="13" y="2"/>
                    <a:pt x="11" y="1"/>
                  </a:cubicBezTo>
                  <a:cubicBezTo>
                    <a:pt x="9" y="0"/>
                    <a:pt x="6" y="1"/>
                    <a:pt x="4" y="5"/>
                  </a:cubicBezTo>
                  <a:cubicBezTo>
                    <a:pt x="1" y="8"/>
                    <a:pt x="0" y="12"/>
                    <a:pt x="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0" name="Freeform 626"/>
            <p:cNvSpPr>
              <a:spLocks/>
            </p:cNvSpPr>
            <p:nvPr/>
          </p:nvSpPr>
          <p:spPr bwMode="auto">
            <a:xfrm>
              <a:off x="1932" y="2736"/>
              <a:ext cx="30" cy="11"/>
            </a:xfrm>
            <a:custGeom>
              <a:avLst/>
              <a:gdLst>
                <a:gd name="T0" fmla="*/ 0 w 18"/>
                <a:gd name="T1" fmla="*/ 2 h 7"/>
                <a:gd name="T2" fmla="*/ 9 w 18"/>
                <a:gd name="T3" fmla="*/ 6 h 7"/>
                <a:gd name="T4" fmla="*/ 18 w 18"/>
                <a:gd name="T5" fmla="*/ 5 h 7"/>
                <a:gd name="T6" fmla="*/ 10 w 18"/>
                <a:gd name="T7" fmla="*/ 1 h 7"/>
                <a:gd name="T8" fmla="*/ 0 w 18"/>
                <a:gd name="T9" fmla="*/ 2 h 7"/>
              </a:gdLst>
              <a:ahLst/>
              <a:cxnLst>
                <a:cxn ang="0">
                  <a:pos x="T0" y="T1"/>
                </a:cxn>
                <a:cxn ang="0">
                  <a:pos x="T2" y="T3"/>
                </a:cxn>
                <a:cxn ang="0">
                  <a:pos x="T4" y="T5"/>
                </a:cxn>
                <a:cxn ang="0">
                  <a:pos x="T6" y="T7"/>
                </a:cxn>
                <a:cxn ang="0">
                  <a:pos x="T8" y="T9"/>
                </a:cxn>
              </a:cxnLst>
              <a:rect l="0" t="0" r="r" b="b"/>
              <a:pathLst>
                <a:path w="18" h="7">
                  <a:moveTo>
                    <a:pt x="0" y="2"/>
                  </a:moveTo>
                  <a:cubicBezTo>
                    <a:pt x="0" y="4"/>
                    <a:pt x="4" y="6"/>
                    <a:pt x="9" y="6"/>
                  </a:cubicBezTo>
                  <a:cubicBezTo>
                    <a:pt x="14" y="7"/>
                    <a:pt x="18" y="6"/>
                    <a:pt x="18" y="5"/>
                  </a:cubicBezTo>
                  <a:cubicBezTo>
                    <a:pt x="18" y="3"/>
                    <a:pt x="14" y="1"/>
                    <a:pt x="10" y="1"/>
                  </a:cubicBezTo>
                  <a:cubicBezTo>
                    <a:pt x="5" y="0"/>
                    <a:pt x="1"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1" name="Freeform 627"/>
            <p:cNvSpPr>
              <a:spLocks/>
            </p:cNvSpPr>
            <p:nvPr/>
          </p:nvSpPr>
          <p:spPr bwMode="auto">
            <a:xfrm>
              <a:off x="2420" y="2595"/>
              <a:ext cx="23" cy="28"/>
            </a:xfrm>
            <a:custGeom>
              <a:avLst/>
              <a:gdLst>
                <a:gd name="T0" fmla="*/ 1 w 14"/>
                <a:gd name="T1" fmla="*/ 16 h 17"/>
                <a:gd name="T2" fmla="*/ 9 w 14"/>
                <a:gd name="T3" fmla="*/ 11 h 17"/>
                <a:gd name="T4" fmla="*/ 12 w 14"/>
                <a:gd name="T5" fmla="*/ 1 h 17"/>
                <a:gd name="T6" fmla="*/ 4 w 14"/>
                <a:gd name="T7" fmla="*/ 6 h 17"/>
                <a:gd name="T8" fmla="*/ 1 w 14"/>
                <a:gd name="T9" fmla="*/ 16 h 17"/>
              </a:gdLst>
              <a:ahLst/>
              <a:cxnLst>
                <a:cxn ang="0">
                  <a:pos x="T0" y="T1"/>
                </a:cxn>
                <a:cxn ang="0">
                  <a:pos x="T2" y="T3"/>
                </a:cxn>
                <a:cxn ang="0">
                  <a:pos x="T4" y="T5"/>
                </a:cxn>
                <a:cxn ang="0">
                  <a:pos x="T6" y="T7"/>
                </a:cxn>
                <a:cxn ang="0">
                  <a:pos x="T8" y="T9"/>
                </a:cxn>
              </a:cxnLst>
              <a:rect l="0" t="0" r="r" b="b"/>
              <a:pathLst>
                <a:path w="14" h="17">
                  <a:moveTo>
                    <a:pt x="1" y="16"/>
                  </a:moveTo>
                  <a:cubicBezTo>
                    <a:pt x="3" y="17"/>
                    <a:pt x="6" y="15"/>
                    <a:pt x="9" y="11"/>
                  </a:cubicBezTo>
                  <a:cubicBezTo>
                    <a:pt x="13" y="7"/>
                    <a:pt x="14" y="2"/>
                    <a:pt x="12" y="1"/>
                  </a:cubicBezTo>
                  <a:cubicBezTo>
                    <a:pt x="11" y="0"/>
                    <a:pt x="7" y="2"/>
                    <a:pt x="4" y="6"/>
                  </a:cubicBezTo>
                  <a:cubicBezTo>
                    <a:pt x="1" y="10"/>
                    <a:pt x="0" y="15"/>
                    <a:pt x="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2" name="Freeform 628"/>
            <p:cNvSpPr>
              <a:spLocks/>
            </p:cNvSpPr>
            <p:nvPr/>
          </p:nvSpPr>
          <p:spPr bwMode="auto">
            <a:xfrm>
              <a:off x="2085" y="2797"/>
              <a:ext cx="36" cy="13"/>
            </a:xfrm>
            <a:custGeom>
              <a:avLst/>
              <a:gdLst>
                <a:gd name="T0" fmla="*/ 0 w 22"/>
                <a:gd name="T1" fmla="*/ 5 h 8"/>
                <a:gd name="T2" fmla="*/ 11 w 22"/>
                <a:gd name="T3" fmla="*/ 7 h 8"/>
                <a:gd name="T4" fmla="*/ 21 w 22"/>
                <a:gd name="T5" fmla="*/ 2 h 8"/>
                <a:gd name="T6" fmla="*/ 10 w 22"/>
                <a:gd name="T7" fmla="*/ 0 h 8"/>
                <a:gd name="T8" fmla="*/ 0 w 22"/>
                <a:gd name="T9" fmla="*/ 5 h 8"/>
              </a:gdLst>
              <a:ahLst/>
              <a:cxnLst>
                <a:cxn ang="0">
                  <a:pos x="T0" y="T1"/>
                </a:cxn>
                <a:cxn ang="0">
                  <a:pos x="T2" y="T3"/>
                </a:cxn>
                <a:cxn ang="0">
                  <a:pos x="T4" y="T5"/>
                </a:cxn>
                <a:cxn ang="0">
                  <a:pos x="T6" y="T7"/>
                </a:cxn>
                <a:cxn ang="0">
                  <a:pos x="T8" y="T9"/>
                </a:cxn>
              </a:cxnLst>
              <a:rect l="0" t="0" r="r" b="b"/>
              <a:pathLst>
                <a:path w="22" h="8">
                  <a:moveTo>
                    <a:pt x="0" y="5"/>
                  </a:moveTo>
                  <a:cubicBezTo>
                    <a:pt x="0" y="7"/>
                    <a:pt x="6" y="8"/>
                    <a:pt x="11" y="7"/>
                  </a:cubicBezTo>
                  <a:cubicBezTo>
                    <a:pt x="17" y="7"/>
                    <a:pt x="22" y="4"/>
                    <a:pt x="21" y="2"/>
                  </a:cubicBezTo>
                  <a:cubicBezTo>
                    <a:pt x="21" y="0"/>
                    <a:pt x="16" y="0"/>
                    <a:pt x="10" y="0"/>
                  </a:cubicBezTo>
                  <a:cubicBezTo>
                    <a:pt x="5" y="1"/>
                    <a:pt x="0"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3" name="Freeform 629"/>
            <p:cNvSpPr>
              <a:spLocks/>
            </p:cNvSpPr>
            <p:nvPr/>
          </p:nvSpPr>
          <p:spPr bwMode="auto">
            <a:xfrm>
              <a:off x="2082" y="2739"/>
              <a:ext cx="21" cy="8"/>
            </a:xfrm>
            <a:custGeom>
              <a:avLst/>
              <a:gdLst>
                <a:gd name="T0" fmla="*/ 1 w 13"/>
                <a:gd name="T1" fmla="*/ 3 h 5"/>
                <a:gd name="T2" fmla="*/ 7 w 13"/>
                <a:gd name="T3" fmla="*/ 5 h 5"/>
                <a:gd name="T4" fmla="*/ 12 w 13"/>
                <a:gd name="T5" fmla="*/ 2 h 5"/>
                <a:gd name="T6" fmla="*/ 6 w 13"/>
                <a:gd name="T7" fmla="*/ 0 h 5"/>
                <a:gd name="T8" fmla="*/ 1 w 13"/>
                <a:gd name="T9" fmla="*/ 3 h 5"/>
              </a:gdLst>
              <a:ahLst/>
              <a:cxnLst>
                <a:cxn ang="0">
                  <a:pos x="T0" y="T1"/>
                </a:cxn>
                <a:cxn ang="0">
                  <a:pos x="T2" y="T3"/>
                </a:cxn>
                <a:cxn ang="0">
                  <a:pos x="T4" y="T5"/>
                </a:cxn>
                <a:cxn ang="0">
                  <a:pos x="T6" y="T7"/>
                </a:cxn>
                <a:cxn ang="0">
                  <a:pos x="T8" y="T9"/>
                </a:cxn>
              </a:cxnLst>
              <a:rect l="0" t="0" r="r" b="b"/>
              <a:pathLst>
                <a:path w="13" h="5">
                  <a:moveTo>
                    <a:pt x="1" y="3"/>
                  </a:moveTo>
                  <a:cubicBezTo>
                    <a:pt x="1" y="5"/>
                    <a:pt x="4" y="5"/>
                    <a:pt x="7" y="5"/>
                  </a:cubicBezTo>
                  <a:cubicBezTo>
                    <a:pt x="10" y="4"/>
                    <a:pt x="13" y="3"/>
                    <a:pt x="12" y="2"/>
                  </a:cubicBezTo>
                  <a:cubicBezTo>
                    <a:pt x="12" y="1"/>
                    <a:pt x="9" y="0"/>
                    <a:pt x="6" y="0"/>
                  </a:cubicBezTo>
                  <a:cubicBezTo>
                    <a:pt x="3"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4" name="Freeform 630"/>
            <p:cNvSpPr>
              <a:spLocks/>
            </p:cNvSpPr>
            <p:nvPr/>
          </p:nvSpPr>
          <p:spPr bwMode="auto">
            <a:xfrm>
              <a:off x="2448" y="2303"/>
              <a:ext cx="172" cy="428"/>
            </a:xfrm>
            <a:custGeom>
              <a:avLst/>
              <a:gdLst>
                <a:gd name="T0" fmla="*/ 0 w 105"/>
                <a:gd name="T1" fmla="*/ 261 h 261"/>
                <a:gd name="T2" fmla="*/ 0 w 105"/>
                <a:gd name="T3" fmla="*/ 261 h 261"/>
                <a:gd name="T4" fmla="*/ 29 w 105"/>
                <a:gd name="T5" fmla="*/ 229 h 261"/>
                <a:gd name="T6" fmla="*/ 42 w 105"/>
                <a:gd name="T7" fmla="*/ 239 h 261"/>
                <a:gd name="T8" fmla="*/ 103 w 105"/>
                <a:gd name="T9" fmla="*/ 128 h 261"/>
                <a:gd name="T10" fmla="*/ 81 w 105"/>
                <a:gd name="T11" fmla="*/ 119 h 261"/>
                <a:gd name="T12" fmla="*/ 105 w 105"/>
                <a:gd name="T13" fmla="*/ 0 h 261"/>
                <a:gd name="T14" fmla="*/ 105 w 105"/>
                <a:gd name="T15" fmla="*/ 0 h 261"/>
                <a:gd name="T16" fmla="*/ 80 w 105"/>
                <a:gd name="T17" fmla="*/ 121 h 261"/>
                <a:gd name="T18" fmla="*/ 102 w 105"/>
                <a:gd name="T19" fmla="*/ 129 h 261"/>
                <a:gd name="T20" fmla="*/ 43 w 105"/>
                <a:gd name="T21" fmla="*/ 238 h 261"/>
                <a:gd name="T22" fmla="*/ 30 w 105"/>
                <a:gd name="T23" fmla="*/ 227 h 261"/>
                <a:gd name="T24" fmla="*/ 0 w 105"/>
                <a:gd name="T25"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261">
                  <a:moveTo>
                    <a:pt x="0" y="261"/>
                  </a:moveTo>
                  <a:cubicBezTo>
                    <a:pt x="0" y="261"/>
                    <a:pt x="0" y="261"/>
                    <a:pt x="0" y="261"/>
                  </a:cubicBezTo>
                  <a:cubicBezTo>
                    <a:pt x="11" y="251"/>
                    <a:pt x="20" y="240"/>
                    <a:pt x="29" y="229"/>
                  </a:cubicBezTo>
                  <a:cubicBezTo>
                    <a:pt x="33" y="232"/>
                    <a:pt x="38" y="236"/>
                    <a:pt x="42" y="239"/>
                  </a:cubicBezTo>
                  <a:cubicBezTo>
                    <a:pt x="68" y="206"/>
                    <a:pt x="89" y="168"/>
                    <a:pt x="103" y="128"/>
                  </a:cubicBezTo>
                  <a:cubicBezTo>
                    <a:pt x="96" y="125"/>
                    <a:pt x="88" y="122"/>
                    <a:pt x="81" y="119"/>
                  </a:cubicBezTo>
                  <a:cubicBezTo>
                    <a:pt x="95" y="81"/>
                    <a:pt x="103" y="41"/>
                    <a:pt x="105" y="0"/>
                  </a:cubicBezTo>
                  <a:cubicBezTo>
                    <a:pt x="105" y="0"/>
                    <a:pt x="105" y="0"/>
                    <a:pt x="105" y="0"/>
                  </a:cubicBezTo>
                  <a:cubicBezTo>
                    <a:pt x="102" y="41"/>
                    <a:pt x="94" y="82"/>
                    <a:pt x="80" y="121"/>
                  </a:cubicBezTo>
                  <a:cubicBezTo>
                    <a:pt x="87" y="123"/>
                    <a:pt x="95" y="126"/>
                    <a:pt x="102" y="129"/>
                  </a:cubicBezTo>
                  <a:cubicBezTo>
                    <a:pt x="88" y="168"/>
                    <a:pt x="68" y="205"/>
                    <a:pt x="43" y="238"/>
                  </a:cubicBezTo>
                  <a:cubicBezTo>
                    <a:pt x="39" y="234"/>
                    <a:pt x="34" y="230"/>
                    <a:pt x="30" y="227"/>
                  </a:cubicBezTo>
                  <a:cubicBezTo>
                    <a:pt x="21" y="239"/>
                    <a:pt x="11" y="250"/>
                    <a:pt x="0"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5" name="Freeform 631"/>
            <p:cNvSpPr>
              <a:spLocks/>
            </p:cNvSpPr>
            <p:nvPr/>
          </p:nvSpPr>
          <p:spPr bwMode="auto">
            <a:xfrm>
              <a:off x="2617" y="2295"/>
              <a:ext cx="6" cy="17"/>
            </a:xfrm>
            <a:custGeom>
              <a:avLst/>
              <a:gdLst>
                <a:gd name="T0" fmla="*/ 2 w 4"/>
                <a:gd name="T1" fmla="*/ 10 h 10"/>
                <a:gd name="T2" fmla="*/ 4 w 4"/>
                <a:gd name="T3" fmla="*/ 5 h 10"/>
                <a:gd name="T4" fmla="*/ 2 w 4"/>
                <a:gd name="T5" fmla="*/ 0 h 10"/>
                <a:gd name="T6" fmla="*/ 1 w 4"/>
                <a:gd name="T7" fmla="*/ 5 h 10"/>
                <a:gd name="T8" fmla="*/ 2 w 4"/>
                <a:gd name="T9" fmla="*/ 10 h 10"/>
              </a:gdLst>
              <a:ahLst/>
              <a:cxnLst>
                <a:cxn ang="0">
                  <a:pos x="T0" y="T1"/>
                </a:cxn>
                <a:cxn ang="0">
                  <a:pos x="T2" y="T3"/>
                </a:cxn>
                <a:cxn ang="0">
                  <a:pos x="T4" y="T5"/>
                </a:cxn>
                <a:cxn ang="0">
                  <a:pos x="T6" y="T7"/>
                </a:cxn>
                <a:cxn ang="0">
                  <a:pos x="T8" y="T9"/>
                </a:cxn>
              </a:cxnLst>
              <a:rect l="0" t="0" r="r" b="b"/>
              <a:pathLst>
                <a:path w="4" h="10">
                  <a:moveTo>
                    <a:pt x="2" y="10"/>
                  </a:moveTo>
                  <a:cubicBezTo>
                    <a:pt x="3" y="10"/>
                    <a:pt x="4" y="8"/>
                    <a:pt x="4" y="5"/>
                  </a:cubicBezTo>
                  <a:cubicBezTo>
                    <a:pt x="4" y="3"/>
                    <a:pt x="3" y="1"/>
                    <a:pt x="2" y="0"/>
                  </a:cubicBezTo>
                  <a:cubicBezTo>
                    <a:pt x="2" y="0"/>
                    <a:pt x="1" y="3"/>
                    <a:pt x="1" y="5"/>
                  </a:cubicBezTo>
                  <a:cubicBezTo>
                    <a:pt x="0" y="8"/>
                    <a:pt x="1" y="10"/>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6" name="Freeform 632"/>
            <p:cNvSpPr>
              <a:spLocks/>
            </p:cNvSpPr>
            <p:nvPr/>
          </p:nvSpPr>
          <p:spPr bwMode="auto">
            <a:xfrm>
              <a:off x="2576" y="2490"/>
              <a:ext cx="8" cy="17"/>
            </a:xfrm>
            <a:custGeom>
              <a:avLst/>
              <a:gdLst>
                <a:gd name="T0" fmla="*/ 1 w 5"/>
                <a:gd name="T1" fmla="*/ 10 h 10"/>
                <a:gd name="T2" fmla="*/ 4 w 5"/>
                <a:gd name="T3" fmla="*/ 6 h 10"/>
                <a:gd name="T4" fmla="*/ 4 w 5"/>
                <a:gd name="T5" fmla="*/ 1 h 10"/>
                <a:gd name="T6" fmla="*/ 1 w 5"/>
                <a:gd name="T7" fmla="*/ 5 h 10"/>
                <a:gd name="T8" fmla="*/ 1 w 5"/>
                <a:gd name="T9" fmla="*/ 10 h 10"/>
              </a:gdLst>
              <a:ahLst/>
              <a:cxnLst>
                <a:cxn ang="0">
                  <a:pos x="T0" y="T1"/>
                </a:cxn>
                <a:cxn ang="0">
                  <a:pos x="T2" y="T3"/>
                </a:cxn>
                <a:cxn ang="0">
                  <a:pos x="T4" y="T5"/>
                </a:cxn>
                <a:cxn ang="0">
                  <a:pos x="T6" y="T7"/>
                </a:cxn>
                <a:cxn ang="0">
                  <a:pos x="T8" y="T9"/>
                </a:cxn>
              </a:cxnLst>
              <a:rect l="0" t="0" r="r" b="b"/>
              <a:pathLst>
                <a:path w="5" h="10">
                  <a:moveTo>
                    <a:pt x="1" y="10"/>
                  </a:moveTo>
                  <a:cubicBezTo>
                    <a:pt x="2" y="10"/>
                    <a:pt x="3" y="8"/>
                    <a:pt x="4" y="6"/>
                  </a:cubicBezTo>
                  <a:cubicBezTo>
                    <a:pt x="5" y="3"/>
                    <a:pt x="5" y="1"/>
                    <a:pt x="4" y="1"/>
                  </a:cubicBezTo>
                  <a:cubicBezTo>
                    <a:pt x="3" y="0"/>
                    <a:pt x="2" y="2"/>
                    <a:pt x="1" y="5"/>
                  </a:cubicBezTo>
                  <a:cubicBezTo>
                    <a:pt x="0" y="7"/>
                    <a:pt x="0" y="9"/>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7" name="Freeform 633"/>
            <p:cNvSpPr>
              <a:spLocks/>
            </p:cNvSpPr>
            <p:nvPr/>
          </p:nvSpPr>
          <p:spPr bwMode="auto">
            <a:xfrm>
              <a:off x="2443" y="2725"/>
              <a:ext cx="11" cy="11"/>
            </a:xfrm>
            <a:custGeom>
              <a:avLst/>
              <a:gdLst>
                <a:gd name="T0" fmla="*/ 1 w 7"/>
                <a:gd name="T1" fmla="*/ 7 h 7"/>
                <a:gd name="T2" fmla="*/ 5 w 7"/>
                <a:gd name="T3" fmla="*/ 5 h 7"/>
                <a:gd name="T4" fmla="*/ 7 w 7"/>
                <a:gd name="T5" fmla="*/ 1 h 7"/>
                <a:gd name="T6" fmla="*/ 3 w 7"/>
                <a:gd name="T7" fmla="*/ 3 h 7"/>
                <a:gd name="T8" fmla="*/ 1 w 7"/>
                <a:gd name="T9" fmla="*/ 7 h 7"/>
              </a:gdLst>
              <a:ahLst/>
              <a:cxnLst>
                <a:cxn ang="0">
                  <a:pos x="T0" y="T1"/>
                </a:cxn>
                <a:cxn ang="0">
                  <a:pos x="T2" y="T3"/>
                </a:cxn>
                <a:cxn ang="0">
                  <a:pos x="T4" y="T5"/>
                </a:cxn>
                <a:cxn ang="0">
                  <a:pos x="T6" y="T7"/>
                </a:cxn>
                <a:cxn ang="0">
                  <a:pos x="T8" y="T9"/>
                </a:cxn>
              </a:cxnLst>
              <a:rect l="0" t="0" r="r" b="b"/>
              <a:pathLst>
                <a:path w="7" h="7">
                  <a:moveTo>
                    <a:pt x="1" y="7"/>
                  </a:moveTo>
                  <a:cubicBezTo>
                    <a:pt x="1" y="7"/>
                    <a:pt x="3" y="6"/>
                    <a:pt x="5" y="5"/>
                  </a:cubicBezTo>
                  <a:cubicBezTo>
                    <a:pt x="6" y="3"/>
                    <a:pt x="7" y="1"/>
                    <a:pt x="7" y="1"/>
                  </a:cubicBezTo>
                  <a:cubicBezTo>
                    <a:pt x="6" y="0"/>
                    <a:pt x="4" y="1"/>
                    <a:pt x="3" y="3"/>
                  </a:cubicBezTo>
                  <a:cubicBezTo>
                    <a:pt x="1" y="4"/>
                    <a:pt x="0" y="6"/>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8" name="Freeform 634"/>
            <p:cNvSpPr>
              <a:spLocks/>
            </p:cNvSpPr>
            <p:nvPr/>
          </p:nvSpPr>
          <p:spPr bwMode="auto">
            <a:xfrm>
              <a:off x="2613" y="2505"/>
              <a:ext cx="9" cy="16"/>
            </a:xfrm>
            <a:custGeom>
              <a:avLst/>
              <a:gdLst>
                <a:gd name="T0" fmla="*/ 0 w 5"/>
                <a:gd name="T1" fmla="*/ 10 h 10"/>
                <a:gd name="T2" fmla="*/ 4 w 5"/>
                <a:gd name="T3" fmla="*/ 6 h 10"/>
                <a:gd name="T4" fmla="*/ 4 w 5"/>
                <a:gd name="T5" fmla="*/ 0 h 10"/>
                <a:gd name="T6" fmla="*/ 1 w 5"/>
                <a:gd name="T7" fmla="*/ 4 h 10"/>
                <a:gd name="T8" fmla="*/ 0 w 5"/>
                <a:gd name="T9" fmla="*/ 10 h 10"/>
              </a:gdLst>
              <a:ahLst/>
              <a:cxnLst>
                <a:cxn ang="0">
                  <a:pos x="T0" y="T1"/>
                </a:cxn>
                <a:cxn ang="0">
                  <a:pos x="T2" y="T3"/>
                </a:cxn>
                <a:cxn ang="0">
                  <a:pos x="T4" y="T5"/>
                </a:cxn>
                <a:cxn ang="0">
                  <a:pos x="T6" y="T7"/>
                </a:cxn>
                <a:cxn ang="0">
                  <a:pos x="T8" y="T9"/>
                </a:cxn>
              </a:cxnLst>
              <a:rect l="0" t="0" r="r" b="b"/>
              <a:pathLst>
                <a:path w="5" h="10">
                  <a:moveTo>
                    <a:pt x="0" y="10"/>
                  </a:moveTo>
                  <a:cubicBezTo>
                    <a:pt x="1" y="10"/>
                    <a:pt x="3" y="8"/>
                    <a:pt x="4" y="6"/>
                  </a:cubicBezTo>
                  <a:cubicBezTo>
                    <a:pt x="5" y="3"/>
                    <a:pt x="5" y="0"/>
                    <a:pt x="4" y="0"/>
                  </a:cubicBezTo>
                  <a:cubicBezTo>
                    <a:pt x="3" y="0"/>
                    <a:pt x="2" y="2"/>
                    <a:pt x="1" y="4"/>
                  </a:cubicBezTo>
                  <a:cubicBezTo>
                    <a:pt x="0" y="7"/>
                    <a:pt x="0" y="9"/>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9" name="Freeform 635"/>
            <p:cNvSpPr>
              <a:spLocks/>
            </p:cNvSpPr>
            <p:nvPr/>
          </p:nvSpPr>
          <p:spPr bwMode="auto">
            <a:xfrm>
              <a:off x="2510" y="2687"/>
              <a:ext cx="13" cy="16"/>
            </a:xfrm>
            <a:custGeom>
              <a:avLst/>
              <a:gdLst>
                <a:gd name="T0" fmla="*/ 1 w 8"/>
                <a:gd name="T1" fmla="*/ 9 h 10"/>
                <a:gd name="T2" fmla="*/ 5 w 8"/>
                <a:gd name="T3" fmla="*/ 6 h 10"/>
                <a:gd name="T4" fmla="*/ 7 w 8"/>
                <a:gd name="T5" fmla="*/ 1 h 10"/>
                <a:gd name="T6" fmla="*/ 3 w 8"/>
                <a:gd name="T7" fmla="*/ 4 h 10"/>
                <a:gd name="T8" fmla="*/ 1 w 8"/>
                <a:gd name="T9" fmla="*/ 9 h 10"/>
              </a:gdLst>
              <a:ahLst/>
              <a:cxnLst>
                <a:cxn ang="0">
                  <a:pos x="T0" y="T1"/>
                </a:cxn>
                <a:cxn ang="0">
                  <a:pos x="T2" y="T3"/>
                </a:cxn>
                <a:cxn ang="0">
                  <a:pos x="T4" y="T5"/>
                </a:cxn>
                <a:cxn ang="0">
                  <a:pos x="T6" y="T7"/>
                </a:cxn>
                <a:cxn ang="0">
                  <a:pos x="T8" y="T9"/>
                </a:cxn>
              </a:cxnLst>
              <a:rect l="0" t="0" r="r" b="b"/>
              <a:pathLst>
                <a:path w="8" h="10">
                  <a:moveTo>
                    <a:pt x="1" y="9"/>
                  </a:moveTo>
                  <a:cubicBezTo>
                    <a:pt x="2" y="10"/>
                    <a:pt x="4" y="8"/>
                    <a:pt x="5" y="6"/>
                  </a:cubicBezTo>
                  <a:cubicBezTo>
                    <a:pt x="7" y="4"/>
                    <a:pt x="8" y="1"/>
                    <a:pt x="7" y="1"/>
                  </a:cubicBezTo>
                  <a:cubicBezTo>
                    <a:pt x="7" y="0"/>
                    <a:pt x="5" y="2"/>
                    <a:pt x="3" y="4"/>
                  </a:cubicBezTo>
                  <a:cubicBezTo>
                    <a:pt x="1" y="6"/>
                    <a:pt x="0" y="8"/>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0" name="Freeform 636"/>
            <p:cNvSpPr>
              <a:spLocks/>
            </p:cNvSpPr>
            <p:nvPr/>
          </p:nvSpPr>
          <p:spPr bwMode="auto">
            <a:xfrm>
              <a:off x="2492" y="2674"/>
              <a:ext cx="8" cy="8"/>
            </a:xfrm>
            <a:custGeom>
              <a:avLst/>
              <a:gdLst>
                <a:gd name="T0" fmla="*/ 0 w 5"/>
                <a:gd name="T1" fmla="*/ 5 h 5"/>
                <a:gd name="T2" fmla="*/ 3 w 5"/>
                <a:gd name="T3" fmla="*/ 3 h 5"/>
                <a:gd name="T4" fmla="*/ 4 w 5"/>
                <a:gd name="T5" fmla="*/ 0 h 5"/>
                <a:gd name="T6" fmla="*/ 2 w 5"/>
                <a:gd name="T7" fmla="*/ 2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cubicBezTo>
                    <a:pt x="1" y="5"/>
                    <a:pt x="2" y="4"/>
                    <a:pt x="3" y="3"/>
                  </a:cubicBezTo>
                  <a:cubicBezTo>
                    <a:pt x="4" y="2"/>
                    <a:pt x="5" y="0"/>
                    <a:pt x="4" y="0"/>
                  </a:cubicBezTo>
                  <a:cubicBezTo>
                    <a:pt x="4" y="0"/>
                    <a:pt x="3" y="0"/>
                    <a:pt x="2" y="2"/>
                  </a:cubicBezTo>
                  <a:cubicBezTo>
                    <a:pt x="1" y="3"/>
                    <a:pt x="0" y="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1" name="Freeform 637"/>
            <p:cNvSpPr>
              <a:spLocks/>
            </p:cNvSpPr>
            <p:nvPr/>
          </p:nvSpPr>
          <p:spPr bwMode="auto">
            <a:xfrm>
              <a:off x="2121" y="2498"/>
              <a:ext cx="254" cy="207"/>
            </a:xfrm>
            <a:custGeom>
              <a:avLst/>
              <a:gdLst>
                <a:gd name="T0" fmla="*/ 155 w 155"/>
                <a:gd name="T1" fmla="*/ 0 h 126"/>
                <a:gd name="T2" fmla="*/ 155 w 155"/>
                <a:gd name="T3" fmla="*/ 0 h 126"/>
                <a:gd name="T4" fmla="*/ 139 w 155"/>
                <a:gd name="T5" fmla="*/ 25 h 126"/>
                <a:gd name="T6" fmla="*/ 125 w 155"/>
                <a:gd name="T7" fmla="*/ 14 h 126"/>
                <a:gd name="T8" fmla="*/ 70 w 155"/>
                <a:gd name="T9" fmla="*/ 69 h 126"/>
                <a:gd name="T10" fmla="*/ 83 w 155"/>
                <a:gd name="T11" fmla="*/ 89 h 126"/>
                <a:gd name="T12" fmla="*/ 0 w 155"/>
                <a:gd name="T13" fmla="*/ 125 h 126"/>
                <a:gd name="T14" fmla="*/ 0 w 155"/>
                <a:gd name="T15" fmla="*/ 126 h 126"/>
                <a:gd name="T16" fmla="*/ 85 w 155"/>
                <a:gd name="T17" fmla="*/ 89 h 126"/>
                <a:gd name="T18" fmla="*/ 71 w 155"/>
                <a:gd name="T19" fmla="*/ 69 h 126"/>
                <a:gd name="T20" fmla="*/ 125 w 155"/>
                <a:gd name="T21" fmla="*/ 16 h 126"/>
                <a:gd name="T22" fmla="*/ 138 w 155"/>
                <a:gd name="T23" fmla="*/ 26 h 126"/>
                <a:gd name="T24" fmla="*/ 155 w 155"/>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26">
                  <a:moveTo>
                    <a:pt x="155" y="0"/>
                  </a:moveTo>
                  <a:cubicBezTo>
                    <a:pt x="155" y="0"/>
                    <a:pt x="155" y="0"/>
                    <a:pt x="155" y="0"/>
                  </a:cubicBezTo>
                  <a:cubicBezTo>
                    <a:pt x="150" y="8"/>
                    <a:pt x="145" y="17"/>
                    <a:pt x="139" y="25"/>
                  </a:cubicBezTo>
                  <a:cubicBezTo>
                    <a:pt x="134" y="21"/>
                    <a:pt x="130" y="18"/>
                    <a:pt x="125" y="14"/>
                  </a:cubicBezTo>
                  <a:cubicBezTo>
                    <a:pt x="110" y="35"/>
                    <a:pt x="92" y="54"/>
                    <a:pt x="70" y="69"/>
                  </a:cubicBezTo>
                  <a:cubicBezTo>
                    <a:pt x="74" y="76"/>
                    <a:pt x="79" y="82"/>
                    <a:pt x="83" y="89"/>
                  </a:cubicBezTo>
                  <a:cubicBezTo>
                    <a:pt x="59" y="106"/>
                    <a:pt x="31" y="118"/>
                    <a:pt x="0" y="125"/>
                  </a:cubicBezTo>
                  <a:cubicBezTo>
                    <a:pt x="0" y="125"/>
                    <a:pt x="0" y="125"/>
                    <a:pt x="0" y="126"/>
                  </a:cubicBezTo>
                  <a:cubicBezTo>
                    <a:pt x="32" y="119"/>
                    <a:pt x="60" y="106"/>
                    <a:pt x="85" y="89"/>
                  </a:cubicBezTo>
                  <a:cubicBezTo>
                    <a:pt x="80" y="82"/>
                    <a:pt x="76" y="75"/>
                    <a:pt x="71" y="69"/>
                  </a:cubicBezTo>
                  <a:cubicBezTo>
                    <a:pt x="92" y="54"/>
                    <a:pt x="110" y="36"/>
                    <a:pt x="125" y="16"/>
                  </a:cubicBezTo>
                  <a:cubicBezTo>
                    <a:pt x="130" y="19"/>
                    <a:pt x="134" y="23"/>
                    <a:pt x="138" y="26"/>
                  </a:cubicBezTo>
                  <a:cubicBezTo>
                    <a:pt x="145" y="18"/>
                    <a:pt x="150" y="9"/>
                    <a:pt x="1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2" name="Freeform 638"/>
            <p:cNvSpPr>
              <a:spLocks/>
            </p:cNvSpPr>
            <p:nvPr/>
          </p:nvSpPr>
          <p:spPr bwMode="auto">
            <a:xfrm>
              <a:off x="2115" y="2700"/>
              <a:ext cx="13" cy="7"/>
            </a:xfrm>
            <a:custGeom>
              <a:avLst/>
              <a:gdLst>
                <a:gd name="T0" fmla="*/ 8 w 8"/>
                <a:gd name="T1" fmla="*/ 1 h 4"/>
                <a:gd name="T2" fmla="*/ 4 w 8"/>
                <a:gd name="T3" fmla="*/ 1 h 4"/>
                <a:gd name="T4" fmla="*/ 1 w 8"/>
                <a:gd name="T5" fmla="*/ 3 h 4"/>
                <a:gd name="T6" fmla="*/ 5 w 8"/>
                <a:gd name="T7" fmla="*/ 4 h 4"/>
                <a:gd name="T8" fmla="*/ 8 w 8"/>
                <a:gd name="T9" fmla="*/ 1 h 4"/>
              </a:gdLst>
              <a:ahLst/>
              <a:cxnLst>
                <a:cxn ang="0">
                  <a:pos x="T0" y="T1"/>
                </a:cxn>
                <a:cxn ang="0">
                  <a:pos x="T2" y="T3"/>
                </a:cxn>
                <a:cxn ang="0">
                  <a:pos x="T4" y="T5"/>
                </a:cxn>
                <a:cxn ang="0">
                  <a:pos x="T6" y="T7"/>
                </a:cxn>
                <a:cxn ang="0">
                  <a:pos x="T8" y="T9"/>
                </a:cxn>
              </a:cxnLst>
              <a:rect l="0" t="0" r="r" b="b"/>
              <a:pathLst>
                <a:path w="8" h="4">
                  <a:moveTo>
                    <a:pt x="8" y="1"/>
                  </a:moveTo>
                  <a:cubicBezTo>
                    <a:pt x="8" y="0"/>
                    <a:pt x="6" y="0"/>
                    <a:pt x="4" y="1"/>
                  </a:cubicBezTo>
                  <a:cubicBezTo>
                    <a:pt x="2" y="1"/>
                    <a:pt x="0" y="2"/>
                    <a:pt x="1" y="3"/>
                  </a:cubicBezTo>
                  <a:cubicBezTo>
                    <a:pt x="1" y="4"/>
                    <a:pt x="3" y="4"/>
                    <a:pt x="5" y="4"/>
                  </a:cubicBezTo>
                  <a:cubicBezTo>
                    <a:pt x="7" y="3"/>
                    <a:pt x="8" y="2"/>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3" name="Freeform 639"/>
            <p:cNvSpPr>
              <a:spLocks/>
            </p:cNvSpPr>
            <p:nvPr/>
          </p:nvSpPr>
          <p:spPr bwMode="auto">
            <a:xfrm>
              <a:off x="2252" y="2641"/>
              <a:ext cx="12" cy="8"/>
            </a:xfrm>
            <a:custGeom>
              <a:avLst/>
              <a:gdLst>
                <a:gd name="T0" fmla="*/ 7 w 7"/>
                <a:gd name="T1" fmla="*/ 0 h 5"/>
                <a:gd name="T2" fmla="*/ 3 w 7"/>
                <a:gd name="T3" fmla="*/ 1 h 5"/>
                <a:gd name="T4" fmla="*/ 1 w 7"/>
                <a:gd name="T5" fmla="*/ 4 h 5"/>
                <a:gd name="T6" fmla="*/ 5 w 7"/>
                <a:gd name="T7" fmla="*/ 4 h 5"/>
                <a:gd name="T8" fmla="*/ 7 w 7"/>
                <a:gd name="T9" fmla="*/ 0 h 5"/>
              </a:gdLst>
              <a:ahLst/>
              <a:cxnLst>
                <a:cxn ang="0">
                  <a:pos x="T0" y="T1"/>
                </a:cxn>
                <a:cxn ang="0">
                  <a:pos x="T2" y="T3"/>
                </a:cxn>
                <a:cxn ang="0">
                  <a:pos x="T4" y="T5"/>
                </a:cxn>
                <a:cxn ang="0">
                  <a:pos x="T6" y="T7"/>
                </a:cxn>
                <a:cxn ang="0">
                  <a:pos x="T8" y="T9"/>
                </a:cxn>
              </a:cxnLst>
              <a:rect l="0" t="0" r="r" b="b"/>
              <a:pathLst>
                <a:path w="7" h="5">
                  <a:moveTo>
                    <a:pt x="7" y="0"/>
                  </a:moveTo>
                  <a:cubicBezTo>
                    <a:pt x="6" y="0"/>
                    <a:pt x="4" y="0"/>
                    <a:pt x="3" y="1"/>
                  </a:cubicBezTo>
                  <a:cubicBezTo>
                    <a:pt x="1" y="2"/>
                    <a:pt x="0" y="4"/>
                    <a:pt x="1" y="4"/>
                  </a:cubicBezTo>
                  <a:cubicBezTo>
                    <a:pt x="1" y="5"/>
                    <a:pt x="3" y="5"/>
                    <a:pt x="5" y="4"/>
                  </a:cubicBezTo>
                  <a:cubicBezTo>
                    <a:pt x="6" y="3"/>
                    <a:pt x="7" y="1"/>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4" name="Freeform 640"/>
            <p:cNvSpPr>
              <a:spLocks/>
            </p:cNvSpPr>
            <p:nvPr/>
          </p:nvSpPr>
          <p:spPr bwMode="auto">
            <a:xfrm>
              <a:off x="2372" y="2494"/>
              <a:ext cx="7" cy="9"/>
            </a:xfrm>
            <a:custGeom>
              <a:avLst/>
              <a:gdLst>
                <a:gd name="T0" fmla="*/ 3 w 4"/>
                <a:gd name="T1" fmla="*/ 1 h 6"/>
                <a:gd name="T2" fmla="*/ 1 w 4"/>
                <a:gd name="T3" fmla="*/ 3 h 6"/>
                <a:gd name="T4" fmla="*/ 1 w 4"/>
                <a:gd name="T5" fmla="*/ 6 h 6"/>
                <a:gd name="T6" fmla="*/ 3 w 4"/>
                <a:gd name="T7" fmla="*/ 4 h 6"/>
                <a:gd name="T8" fmla="*/ 3 w 4"/>
                <a:gd name="T9" fmla="*/ 1 h 6"/>
              </a:gdLst>
              <a:ahLst/>
              <a:cxnLst>
                <a:cxn ang="0">
                  <a:pos x="T0" y="T1"/>
                </a:cxn>
                <a:cxn ang="0">
                  <a:pos x="T2" y="T3"/>
                </a:cxn>
                <a:cxn ang="0">
                  <a:pos x="T4" y="T5"/>
                </a:cxn>
                <a:cxn ang="0">
                  <a:pos x="T6" y="T7"/>
                </a:cxn>
                <a:cxn ang="0">
                  <a:pos x="T8" y="T9"/>
                </a:cxn>
              </a:cxnLst>
              <a:rect l="0" t="0" r="r" b="b"/>
              <a:pathLst>
                <a:path w="4" h="6">
                  <a:moveTo>
                    <a:pt x="3" y="1"/>
                  </a:moveTo>
                  <a:cubicBezTo>
                    <a:pt x="3" y="0"/>
                    <a:pt x="1" y="1"/>
                    <a:pt x="1" y="3"/>
                  </a:cubicBezTo>
                  <a:cubicBezTo>
                    <a:pt x="0" y="4"/>
                    <a:pt x="0" y="5"/>
                    <a:pt x="1" y="6"/>
                  </a:cubicBezTo>
                  <a:cubicBezTo>
                    <a:pt x="1" y="6"/>
                    <a:pt x="2" y="5"/>
                    <a:pt x="3" y="4"/>
                  </a:cubicBezTo>
                  <a:cubicBezTo>
                    <a:pt x="4" y="3"/>
                    <a:pt x="4"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5" name="Freeform 641"/>
            <p:cNvSpPr>
              <a:spLocks/>
            </p:cNvSpPr>
            <p:nvPr/>
          </p:nvSpPr>
          <p:spPr bwMode="auto">
            <a:xfrm>
              <a:off x="2231" y="2607"/>
              <a:ext cx="10" cy="9"/>
            </a:xfrm>
            <a:custGeom>
              <a:avLst/>
              <a:gdLst>
                <a:gd name="T0" fmla="*/ 6 w 6"/>
                <a:gd name="T1" fmla="*/ 1 h 6"/>
                <a:gd name="T2" fmla="*/ 2 w 6"/>
                <a:gd name="T3" fmla="*/ 2 h 6"/>
                <a:gd name="T4" fmla="*/ 0 w 6"/>
                <a:gd name="T5" fmla="*/ 5 h 6"/>
                <a:gd name="T6" fmla="*/ 4 w 6"/>
                <a:gd name="T7" fmla="*/ 4 h 6"/>
                <a:gd name="T8" fmla="*/ 6 w 6"/>
                <a:gd name="T9" fmla="*/ 1 h 6"/>
              </a:gdLst>
              <a:ahLst/>
              <a:cxnLst>
                <a:cxn ang="0">
                  <a:pos x="T0" y="T1"/>
                </a:cxn>
                <a:cxn ang="0">
                  <a:pos x="T2" y="T3"/>
                </a:cxn>
                <a:cxn ang="0">
                  <a:pos x="T4" y="T5"/>
                </a:cxn>
                <a:cxn ang="0">
                  <a:pos x="T6" y="T7"/>
                </a:cxn>
                <a:cxn ang="0">
                  <a:pos x="T8" y="T9"/>
                </a:cxn>
              </a:cxnLst>
              <a:rect l="0" t="0" r="r" b="b"/>
              <a:pathLst>
                <a:path w="6" h="6">
                  <a:moveTo>
                    <a:pt x="6" y="1"/>
                  </a:moveTo>
                  <a:cubicBezTo>
                    <a:pt x="5" y="0"/>
                    <a:pt x="4" y="1"/>
                    <a:pt x="2" y="2"/>
                  </a:cubicBezTo>
                  <a:cubicBezTo>
                    <a:pt x="1" y="3"/>
                    <a:pt x="0" y="4"/>
                    <a:pt x="0" y="5"/>
                  </a:cubicBezTo>
                  <a:cubicBezTo>
                    <a:pt x="1" y="6"/>
                    <a:pt x="2" y="5"/>
                    <a:pt x="4" y="4"/>
                  </a:cubicBezTo>
                  <a:cubicBezTo>
                    <a:pt x="5" y="3"/>
                    <a:pt x="6" y="2"/>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6" name="Freeform 642"/>
            <p:cNvSpPr>
              <a:spLocks/>
            </p:cNvSpPr>
            <p:nvPr/>
          </p:nvSpPr>
          <p:spPr bwMode="auto">
            <a:xfrm>
              <a:off x="2323" y="2518"/>
              <a:ext cx="8" cy="10"/>
            </a:xfrm>
            <a:custGeom>
              <a:avLst/>
              <a:gdLst>
                <a:gd name="T0" fmla="*/ 4 w 5"/>
                <a:gd name="T1" fmla="*/ 0 h 6"/>
                <a:gd name="T2" fmla="*/ 1 w 5"/>
                <a:gd name="T3" fmla="*/ 2 h 6"/>
                <a:gd name="T4" fmla="*/ 1 w 5"/>
                <a:gd name="T5" fmla="*/ 5 h 6"/>
                <a:gd name="T6" fmla="*/ 4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4" y="0"/>
                    <a:pt x="2" y="0"/>
                    <a:pt x="1" y="2"/>
                  </a:cubicBezTo>
                  <a:cubicBezTo>
                    <a:pt x="0" y="3"/>
                    <a:pt x="0" y="5"/>
                    <a:pt x="1" y="5"/>
                  </a:cubicBezTo>
                  <a:cubicBezTo>
                    <a:pt x="1" y="6"/>
                    <a:pt x="3" y="5"/>
                    <a:pt x="4" y="4"/>
                  </a:cubicBezTo>
                  <a:cubicBezTo>
                    <a:pt x="5" y="2"/>
                    <a:pt x="5"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7" name="Freeform 643"/>
            <p:cNvSpPr>
              <a:spLocks/>
            </p:cNvSpPr>
            <p:nvPr/>
          </p:nvSpPr>
          <p:spPr bwMode="auto">
            <a:xfrm>
              <a:off x="2346" y="2536"/>
              <a:ext cx="5" cy="7"/>
            </a:xfrm>
            <a:custGeom>
              <a:avLst/>
              <a:gdLst>
                <a:gd name="T0" fmla="*/ 3 w 3"/>
                <a:gd name="T1" fmla="*/ 0 h 4"/>
                <a:gd name="T2" fmla="*/ 1 w 3"/>
                <a:gd name="T3" fmla="*/ 1 h 4"/>
                <a:gd name="T4" fmla="*/ 0 w 3"/>
                <a:gd name="T5" fmla="*/ 4 h 4"/>
                <a:gd name="T6" fmla="*/ 3 w 3"/>
                <a:gd name="T7" fmla="*/ 3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3" y="0"/>
                    <a:pt x="2" y="0"/>
                    <a:pt x="1" y="1"/>
                  </a:cubicBezTo>
                  <a:cubicBezTo>
                    <a:pt x="0" y="2"/>
                    <a:pt x="0" y="3"/>
                    <a:pt x="0" y="4"/>
                  </a:cubicBezTo>
                  <a:cubicBezTo>
                    <a:pt x="1" y="4"/>
                    <a:pt x="2" y="4"/>
                    <a:pt x="3" y="3"/>
                  </a:cubicBezTo>
                  <a:cubicBezTo>
                    <a:pt x="3" y="2"/>
                    <a:pt x="3"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8" name="Freeform 644"/>
            <p:cNvSpPr>
              <a:spLocks/>
            </p:cNvSpPr>
            <p:nvPr/>
          </p:nvSpPr>
          <p:spPr bwMode="auto">
            <a:xfrm>
              <a:off x="2677" y="1643"/>
              <a:ext cx="266" cy="1029"/>
            </a:xfrm>
            <a:custGeom>
              <a:avLst/>
              <a:gdLst>
                <a:gd name="T0" fmla="*/ 1 w 162"/>
                <a:gd name="T1" fmla="*/ 0 h 628"/>
                <a:gd name="T2" fmla="*/ 0 w 162"/>
                <a:gd name="T3" fmla="*/ 1 h 628"/>
                <a:gd name="T4" fmla="*/ 63 w 162"/>
                <a:gd name="T5" fmla="*/ 81 h 628"/>
                <a:gd name="T6" fmla="*/ 40 w 162"/>
                <a:gd name="T7" fmla="*/ 96 h 628"/>
                <a:gd name="T8" fmla="*/ 118 w 162"/>
                <a:gd name="T9" fmla="*/ 348 h 628"/>
                <a:gd name="T10" fmla="*/ 156 w 162"/>
                <a:gd name="T11" fmla="*/ 345 h 628"/>
                <a:gd name="T12" fmla="*/ 104 w 162"/>
                <a:gd name="T13" fmla="*/ 628 h 628"/>
                <a:gd name="T14" fmla="*/ 105 w 162"/>
                <a:gd name="T15" fmla="*/ 628 h 628"/>
                <a:gd name="T16" fmla="*/ 156 w 162"/>
                <a:gd name="T17" fmla="*/ 341 h 628"/>
                <a:gd name="T18" fmla="*/ 118 w 162"/>
                <a:gd name="T19" fmla="*/ 344 h 628"/>
                <a:gd name="T20" fmla="*/ 43 w 162"/>
                <a:gd name="T21" fmla="*/ 98 h 628"/>
                <a:gd name="T22" fmla="*/ 66 w 162"/>
                <a:gd name="T23" fmla="*/ 84 h 628"/>
                <a:gd name="T24" fmla="*/ 1 w 162"/>
                <a:gd name="T25"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628">
                  <a:moveTo>
                    <a:pt x="1" y="0"/>
                  </a:moveTo>
                  <a:cubicBezTo>
                    <a:pt x="0" y="1"/>
                    <a:pt x="0" y="1"/>
                    <a:pt x="0" y="1"/>
                  </a:cubicBezTo>
                  <a:cubicBezTo>
                    <a:pt x="24" y="26"/>
                    <a:pt x="45" y="53"/>
                    <a:pt x="63" y="81"/>
                  </a:cubicBezTo>
                  <a:cubicBezTo>
                    <a:pt x="55" y="86"/>
                    <a:pt x="48" y="91"/>
                    <a:pt x="40" y="96"/>
                  </a:cubicBezTo>
                  <a:cubicBezTo>
                    <a:pt x="88" y="172"/>
                    <a:pt x="113" y="259"/>
                    <a:pt x="118" y="348"/>
                  </a:cubicBezTo>
                  <a:cubicBezTo>
                    <a:pt x="130" y="347"/>
                    <a:pt x="143" y="346"/>
                    <a:pt x="156" y="345"/>
                  </a:cubicBezTo>
                  <a:cubicBezTo>
                    <a:pt x="160" y="442"/>
                    <a:pt x="143" y="540"/>
                    <a:pt x="104" y="628"/>
                  </a:cubicBezTo>
                  <a:cubicBezTo>
                    <a:pt x="104" y="628"/>
                    <a:pt x="104" y="628"/>
                    <a:pt x="105" y="628"/>
                  </a:cubicBezTo>
                  <a:cubicBezTo>
                    <a:pt x="144" y="539"/>
                    <a:pt x="162" y="439"/>
                    <a:pt x="156" y="341"/>
                  </a:cubicBezTo>
                  <a:cubicBezTo>
                    <a:pt x="144" y="342"/>
                    <a:pt x="131" y="343"/>
                    <a:pt x="118" y="344"/>
                  </a:cubicBezTo>
                  <a:cubicBezTo>
                    <a:pt x="114" y="258"/>
                    <a:pt x="89" y="173"/>
                    <a:pt x="43" y="98"/>
                  </a:cubicBezTo>
                  <a:cubicBezTo>
                    <a:pt x="51" y="94"/>
                    <a:pt x="58" y="89"/>
                    <a:pt x="66" y="84"/>
                  </a:cubicBezTo>
                  <a:cubicBezTo>
                    <a:pt x="47" y="54"/>
                    <a:pt x="26" y="26"/>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9" name="Freeform 645"/>
            <p:cNvSpPr>
              <a:spLocks/>
            </p:cNvSpPr>
            <p:nvPr/>
          </p:nvSpPr>
          <p:spPr bwMode="auto">
            <a:xfrm>
              <a:off x="2838" y="2654"/>
              <a:ext cx="20" cy="36"/>
            </a:xfrm>
            <a:custGeom>
              <a:avLst/>
              <a:gdLst>
                <a:gd name="T0" fmla="*/ 11 w 12"/>
                <a:gd name="T1" fmla="*/ 0 h 22"/>
                <a:gd name="T2" fmla="*/ 4 w 12"/>
                <a:gd name="T3" fmla="*/ 10 h 22"/>
                <a:gd name="T4" fmla="*/ 1 w 12"/>
                <a:gd name="T5" fmla="*/ 21 h 22"/>
                <a:gd name="T6" fmla="*/ 8 w 12"/>
                <a:gd name="T7" fmla="*/ 12 h 22"/>
                <a:gd name="T8" fmla="*/ 11 w 12"/>
                <a:gd name="T9" fmla="*/ 0 h 22"/>
              </a:gdLst>
              <a:ahLst/>
              <a:cxnLst>
                <a:cxn ang="0">
                  <a:pos x="T0" y="T1"/>
                </a:cxn>
                <a:cxn ang="0">
                  <a:pos x="T2" y="T3"/>
                </a:cxn>
                <a:cxn ang="0">
                  <a:pos x="T4" y="T5"/>
                </a:cxn>
                <a:cxn ang="0">
                  <a:pos x="T6" y="T7"/>
                </a:cxn>
                <a:cxn ang="0">
                  <a:pos x="T8" y="T9"/>
                </a:cxn>
              </a:cxnLst>
              <a:rect l="0" t="0" r="r" b="b"/>
              <a:pathLst>
                <a:path w="12" h="22">
                  <a:moveTo>
                    <a:pt x="11" y="0"/>
                  </a:moveTo>
                  <a:cubicBezTo>
                    <a:pt x="9" y="0"/>
                    <a:pt x="6" y="4"/>
                    <a:pt x="4" y="10"/>
                  </a:cubicBezTo>
                  <a:cubicBezTo>
                    <a:pt x="1" y="16"/>
                    <a:pt x="0" y="21"/>
                    <a:pt x="1" y="21"/>
                  </a:cubicBezTo>
                  <a:cubicBezTo>
                    <a:pt x="3" y="22"/>
                    <a:pt x="6" y="18"/>
                    <a:pt x="8" y="12"/>
                  </a:cubicBezTo>
                  <a:cubicBezTo>
                    <a:pt x="11" y="6"/>
                    <a:pt x="12"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0" name="Freeform 646"/>
            <p:cNvSpPr>
              <a:spLocks/>
            </p:cNvSpPr>
            <p:nvPr/>
          </p:nvSpPr>
          <p:spPr bwMode="auto">
            <a:xfrm>
              <a:off x="2928" y="2189"/>
              <a:ext cx="10" cy="37"/>
            </a:xfrm>
            <a:custGeom>
              <a:avLst/>
              <a:gdLst>
                <a:gd name="T0" fmla="*/ 2 w 6"/>
                <a:gd name="T1" fmla="*/ 0 h 23"/>
                <a:gd name="T2" fmla="*/ 1 w 6"/>
                <a:gd name="T3" fmla="*/ 12 h 23"/>
                <a:gd name="T4" fmla="*/ 4 w 6"/>
                <a:gd name="T5" fmla="*/ 23 h 23"/>
                <a:gd name="T6" fmla="*/ 6 w 6"/>
                <a:gd name="T7" fmla="*/ 11 h 23"/>
                <a:gd name="T8" fmla="*/ 2 w 6"/>
                <a:gd name="T9" fmla="*/ 0 h 23"/>
              </a:gdLst>
              <a:ahLst/>
              <a:cxnLst>
                <a:cxn ang="0">
                  <a:pos x="T0" y="T1"/>
                </a:cxn>
                <a:cxn ang="0">
                  <a:pos x="T2" y="T3"/>
                </a:cxn>
                <a:cxn ang="0">
                  <a:pos x="T4" y="T5"/>
                </a:cxn>
                <a:cxn ang="0">
                  <a:pos x="T6" y="T7"/>
                </a:cxn>
                <a:cxn ang="0">
                  <a:pos x="T8" y="T9"/>
                </a:cxn>
              </a:cxnLst>
              <a:rect l="0" t="0" r="r" b="b"/>
              <a:pathLst>
                <a:path w="6" h="23">
                  <a:moveTo>
                    <a:pt x="2" y="0"/>
                  </a:moveTo>
                  <a:cubicBezTo>
                    <a:pt x="1" y="0"/>
                    <a:pt x="0" y="6"/>
                    <a:pt x="1" y="12"/>
                  </a:cubicBezTo>
                  <a:cubicBezTo>
                    <a:pt x="1" y="18"/>
                    <a:pt x="2" y="23"/>
                    <a:pt x="4" y="23"/>
                  </a:cubicBezTo>
                  <a:cubicBezTo>
                    <a:pt x="5" y="23"/>
                    <a:pt x="6" y="18"/>
                    <a:pt x="6" y="11"/>
                  </a:cubicBezTo>
                  <a:cubicBezTo>
                    <a:pt x="5" y="5"/>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1" name="Freeform 647"/>
            <p:cNvSpPr>
              <a:spLocks/>
            </p:cNvSpPr>
            <p:nvPr/>
          </p:nvSpPr>
          <p:spPr bwMode="auto">
            <a:xfrm>
              <a:off x="2667" y="1633"/>
              <a:ext cx="25" cy="25"/>
            </a:xfrm>
            <a:custGeom>
              <a:avLst/>
              <a:gdLst>
                <a:gd name="T0" fmla="*/ 1 w 15"/>
                <a:gd name="T1" fmla="*/ 1 h 15"/>
                <a:gd name="T2" fmla="*/ 6 w 15"/>
                <a:gd name="T3" fmla="*/ 9 h 15"/>
                <a:gd name="T4" fmla="*/ 14 w 15"/>
                <a:gd name="T5" fmla="*/ 15 h 15"/>
                <a:gd name="T6" fmla="*/ 9 w 15"/>
                <a:gd name="T7" fmla="*/ 6 h 15"/>
                <a:gd name="T8" fmla="*/ 1 w 15"/>
                <a:gd name="T9" fmla="*/ 1 h 15"/>
              </a:gdLst>
              <a:ahLst/>
              <a:cxnLst>
                <a:cxn ang="0">
                  <a:pos x="T0" y="T1"/>
                </a:cxn>
                <a:cxn ang="0">
                  <a:pos x="T2" y="T3"/>
                </a:cxn>
                <a:cxn ang="0">
                  <a:pos x="T4" y="T5"/>
                </a:cxn>
                <a:cxn ang="0">
                  <a:pos x="T6" y="T7"/>
                </a:cxn>
                <a:cxn ang="0">
                  <a:pos x="T8" y="T9"/>
                </a:cxn>
              </a:cxnLst>
              <a:rect l="0" t="0" r="r" b="b"/>
              <a:pathLst>
                <a:path w="15" h="15">
                  <a:moveTo>
                    <a:pt x="1" y="1"/>
                  </a:moveTo>
                  <a:cubicBezTo>
                    <a:pt x="0" y="2"/>
                    <a:pt x="2" y="5"/>
                    <a:pt x="6" y="9"/>
                  </a:cubicBezTo>
                  <a:cubicBezTo>
                    <a:pt x="9" y="13"/>
                    <a:pt x="13" y="15"/>
                    <a:pt x="14" y="15"/>
                  </a:cubicBezTo>
                  <a:cubicBezTo>
                    <a:pt x="15" y="14"/>
                    <a:pt x="13" y="10"/>
                    <a:pt x="9" y="6"/>
                  </a:cubicBezTo>
                  <a:cubicBezTo>
                    <a:pt x="5" y="2"/>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2" name="Freeform 648"/>
            <p:cNvSpPr>
              <a:spLocks/>
            </p:cNvSpPr>
            <p:nvPr/>
          </p:nvSpPr>
          <p:spPr bwMode="auto">
            <a:xfrm>
              <a:off x="2866" y="2195"/>
              <a:ext cx="10" cy="35"/>
            </a:xfrm>
            <a:custGeom>
              <a:avLst/>
              <a:gdLst>
                <a:gd name="T0" fmla="*/ 2 w 6"/>
                <a:gd name="T1" fmla="*/ 0 h 21"/>
                <a:gd name="T2" fmla="*/ 1 w 6"/>
                <a:gd name="T3" fmla="*/ 11 h 21"/>
                <a:gd name="T4" fmla="*/ 4 w 6"/>
                <a:gd name="T5" fmla="*/ 21 h 21"/>
                <a:gd name="T6" fmla="*/ 6 w 6"/>
                <a:gd name="T7" fmla="*/ 10 h 21"/>
                <a:gd name="T8" fmla="*/ 2 w 6"/>
                <a:gd name="T9" fmla="*/ 0 h 21"/>
              </a:gdLst>
              <a:ahLst/>
              <a:cxnLst>
                <a:cxn ang="0">
                  <a:pos x="T0" y="T1"/>
                </a:cxn>
                <a:cxn ang="0">
                  <a:pos x="T2" y="T3"/>
                </a:cxn>
                <a:cxn ang="0">
                  <a:pos x="T4" y="T5"/>
                </a:cxn>
                <a:cxn ang="0">
                  <a:pos x="T6" y="T7"/>
                </a:cxn>
                <a:cxn ang="0">
                  <a:pos x="T8" y="T9"/>
                </a:cxn>
              </a:cxnLst>
              <a:rect l="0" t="0" r="r" b="b"/>
              <a:pathLst>
                <a:path w="6" h="21">
                  <a:moveTo>
                    <a:pt x="2" y="0"/>
                  </a:moveTo>
                  <a:cubicBezTo>
                    <a:pt x="1" y="0"/>
                    <a:pt x="0" y="5"/>
                    <a:pt x="1" y="11"/>
                  </a:cubicBezTo>
                  <a:cubicBezTo>
                    <a:pt x="1" y="17"/>
                    <a:pt x="2" y="21"/>
                    <a:pt x="4" y="21"/>
                  </a:cubicBezTo>
                  <a:cubicBezTo>
                    <a:pt x="5" y="21"/>
                    <a:pt x="6" y="16"/>
                    <a:pt x="6" y="10"/>
                  </a:cubicBezTo>
                  <a:cubicBezTo>
                    <a:pt x="5" y="4"/>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3" name="Freeform 649"/>
            <p:cNvSpPr>
              <a:spLocks/>
            </p:cNvSpPr>
            <p:nvPr/>
          </p:nvSpPr>
          <p:spPr bwMode="auto">
            <a:xfrm>
              <a:off x="2733" y="1784"/>
              <a:ext cx="23" cy="33"/>
            </a:xfrm>
            <a:custGeom>
              <a:avLst/>
              <a:gdLst>
                <a:gd name="T0" fmla="*/ 1 w 14"/>
                <a:gd name="T1" fmla="*/ 1 h 20"/>
                <a:gd name="T2" fmla="*/ 5 w 14"/>
                <a:gd name="T3" fmla="*/ 11 h 20"/>
                <a:gd name="T4" fmla="*/ 13 w 14"/>
                <a:gd name="T5" fmla="*/ 19 h 20"/>
                <a:gd name="T6" fmla="*/ 9 w 14"/>
                <a:gd name="T7" fmla="*/ 8 h 20"/>
                <a:gd name="T8" fmla="*/ 1 w 14"/>
                <a:gd name="T9" fmla="*/ 1 h 20"/>
              </a:gdLst>
              <a:ahLst/>
              <a:cxnLst>
                <a:cxn ang="0">
                  <a:pos x="T0" y="T1"/>
                </a:cxn>
                <a:cxn ang="0">
                  <a:pos x="T2" y="T3"/>
                </a:cxn>
                <a:cxn ang="0">
                  <a:pos x="T4" y="T5"/>
                </a:cxn>
                <a:cxn ang="0">
                  <a:pos x="T6" y="T7"/>
                </a:cxn>
                <a:cxn ang="0">
                  <a:pos x="T8" y="T9"/>
                </a:cxn>
              </a:cxnLst>
              <a:rect l="0" t="0" r="r" b="b"/>
              <a:pathLst>
                <a:path w="14" h="20">
                  <a:moveTo>
                    <a:pt x="1" y="1"/>
                  </a:moveTo>
                  <a:cubicBezTo>
                    <a:pt x="0" y="1"/>
                    <a:pt x="2" y="6"/>
                    <a:pt x="5" y="11"/>
                  </a:cubicBezTo>
                  <a:cubicBezTo>
                    <a:pt x="8" y="16"/>
                    <a:pt x="11" y="20"/>
                    <a:pt x="13" y="19"/>
                  </a:cubicBezTo>
                  <a:cubicBezTo>
                    <a:pt x="14" y="18"/>
                    <a:pt x="12" y="14"/>
                    <a:pt x="9" y="8"/>
                  </a:cubicBezTo>
                  <a:cubicBezTo>
                    <a:pt x="6" y="3"/>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4" name="Freeform 650"/>
            <p:cNvSpPr>
              <a:spLocks/>
            </p:cNvSpPr>
            <p:nvPr/>
          </p:nvSpPr>
          <p:spPr bwMode="auto">
            <a:xfrm>
              <a:off x="2774" y="1766"/>
              <a:ext cx="15" cy="21"/>
            </a:xfrm>
            <a:custGeom>
              <a:avLst/>
              <a:gdLst>
                <a:gd name="T0" fmla="*/ 0 w 9"/>
                <a:gd name="T1" fmla="*/ 0 h 13"/>
                <a:gd name="T2" fmla="*/ 3 w 9"/>
                <a:gd name="T3" fmla="*/ 7 h 13"/>
                <a:gd name="T4" fmla="*/ 8 w 9"/>
                <a:gd name="T5" fmla="*/ 13 h 13"/>
                <a:gd name="T6" fmla="*/ 6 w 9"/>
                <a:gd name="T7" fmla="*/ 6 h 13"/>
                <a:gd name="T8" fmla="*/ 0 w 9"/>
                <a:gd name="T9" fmla="*/ 0 h 13"/>
              </a:gdLst>
              <a:ahLst/>
              <a:cxnLst>
                <a:cxn ang="0">
                  <a:pos x="T0" y="T1"/>
                </a:cxn>
                <a:cxn ang="0">
                  <a:pos x="T2" y="T3"/>
                </a:cxn>
                <a:cxn ang="0">
                  <a:pos x="T4" y="T5"/>
                </a:cxn>
                <a:cxn ang="0">
                  <a:pos x="T6" y="T7"/>
                </a:cxn>
                <a:cxn ang="0">
                  <a:pos x="T8" y="T9"/>
                </a:cxn>
              </a:cxnLst>
              <a:rect l="0" t="0" r="r" b="b"/>
              <a:pathLst>
                <a:path w="9" h="13">
                  <a:moveTo>
                    <a:pt x="0" y="0"/>
                  </a:moveTo>
                  <a:cubicBezTo>
                    <a:pt x="0" y="1"/>
                    <a:pt x="1" y="4"/>
                    <a:pt x="3" y="7"/>
                  </a:cubicBezTo>
                  <a:cubicBezTo>
                    <a:pt x="5" y="11"/>
                    <a:pt x="7" y="13"/>
                    <a:pt x="8" y="13"/>
                  </a:cubicBezTo>
                  <a:cubicBezTo>
                    <a:pt x="9" y="12"/>
                    <a:pt x="8" y="9"/>
                    <a:pt x="6" y="6"/>
                  </a:cubicBezTo>
                  <a:cubicBezTo>
                    <a:pt x="3" y="2"/>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5" name="Freeform 651"/>
            <p:cNvSpPr>
              <a:spLocks/>
            </p:cNvSpPr>
            <p:nvPr/>
          </p:nvSpPr>
          <p:spPr bwMode="auto">
            <a:xfrm>
              <a:off x="2549" y="2569"/>
              <a:ext cx="297" cy="223"/>
            </a:xfrm>
            <a:custGeom>
              <a:avLst/>
              <a:gdLst>
                <a:gd name="T0" fmla="*/ 29 w 181"/>
                <a:gd name="T1" fmla="*/ 5 h 136"/>
                <a:gd name="T2" fmla="*/ 28 w 181"/>
                <a:gd name="T3" fmla="*/ 8 h 136"/>
                <a:gd name="T4" fmla="*/ 48 w 181"/>
                <a:gd name="T5" fmla="*/ 18 h 136"/>
                <a:gd name="T6" fmla="*/ 0 w 181"/>
                <a:gd name="T7" fmla="*/ 95 h 136"/>
                <a:gd name="T8" fmla="*/ 48 w 181"/>
                <a:gd name="T9" fmla="*/ 136 h 136"/>
                <a:gd name="T10" fmla="*/ 122 w 181"/>
                <a:gd name="T11" fmla="*/ 4 h 136"/>
                <a:gd name="T12" fmla="*/ 180 w 181"/>
                <a:gd name="T13" fmla="*/ 27 h 136"/>
                <a:gd name="T14" fmla="*/ 181 w 181"/>
                <a:gd name="T15" fmla="*/ 23 h 136"/>
                <a:gd name="T16" fmla="*/ 122 w 181"/>
                <a:gd name="T17" fmla="*/ 0 h 136"/>
                <a:gd name="T18" fmla="*/ 49 w 181"/>
                <a:gd name="T19" fmla="*/ 132 h 136"/>
                <a:gd name="T20" fmla="*/ 2 w 181"/>
                <a:gd name="T21" fmla="*/ 93 h 136"/>
                <a:gd name="T22" fmla="*/ 50 w 181"/>
                <a:gd name="T23" fmla="*/ 15 h 136"/>
                <a:gd name="T24" fmla="*/ 29 w 181"/>
                <a:gd name="T25"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36">
                  <a:moveTo>
                    <a:pt x="29" y="5"/>
                  </a:moveTo>
                  <a:cubicBezTo>
                    <a:pt x="29" y="6"/>
                    <a:pt x="28" y="7"/>
                    <a:pt x="28" y="8"/>
                  </a:cubicBezTo>
                  <a:cubicBezTo>
                    <a:pt x="35" y="11"/>
                    <a:pt x="41" y="14"/>
                    <a:pt x="48" y="18"/>
                  </a:cubicBezTo>
                  <a:cubicBezTo>
                    <a:pt x="34" y="45"/>
                    <a:pt x="18" y="71"/>
                    <a:pt x="0" y="95"/>
                  </a:cubicBezTo>
                  <a:cubicBezTo>
                    <a:pt x="16" y="109"/>
                    <a:pt x="32" y="122"/>
                    <a:pt x="48" y="136"/>
                  </a:cubicBezTo>
                  <a:cubicBezTo>
                    <a:pt x="79" y="96"/>
                    <a:pt x="104" y="51"/>
                    <a:pt x="122" y="4"/>
                  </a:cubicBezTo>
                  <a:cubicBezTo>
                    <a:pt x="141" y="12"/>
                    <a:pt x="160" y="19"/>
                    <a:pt x="180" y="27"/>
                  </a:cubicBezTo>
                  <a:cubicBezTo>
                    <a:pt x="180" y="26"/>
                    <a:pt x="181" y="25"/>
                    <a:pt x="181" y="23"/>
                  </a:cubicBezTo>
                  <a:cubicBezTo>
                    <a:pt x="161" y="16"/>
                    <a:pt x="142" y="8"/>
                    <a:pt x="122" y="0"/>
                  </a:cubicBezTo>
                  <a:cubicBezTo>
                    <a:pt x="104" y="47"/>
                    <a:pt x="80" y="92"/>
                    <a:pt x="49" y="132"/>
                  </a:cubicBezTo>
                  <a:cubicBezTo>
                    <a:pt x="34" y="119"/>
                    <a:pt x="18" y="106"/>
                    <a:pt x="2" y="93"/>
                  </a:cubicBezTo>
                  <a:cubicBezTo>
                    <a:pt x="21" y="69"/>
                    <a:pt x="37" y="43"/>
                    <a:pt x="50" y="15"/>
                  </a:cubicBezTo>
                  <a:cubicBezTo>
                    <a:pt x="43" y="12"/>
                    <a:pt x="36" y="8"/>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6" name="Freeform 652"/>
            <p:cNvSpPr>
              <a:spLocks/>
            </p:cNvSpPr>
            <p:nvPr/>
          </p:nvSpPr>
          <p:spPr bwMode="auto">
            <a:xfrm>
              <a:off x="2838" y="2590"/>
              <a:ext cx="17" cy="36"/>
            </a:xfrm>
            <a:custGeom>
              <a:avLst/>
              <a:gdLst>
                <a:gd name="T0" fmla="*/ 3 w 10"/>
                <a:gd name="T1" fmla="*/ 10 h 22"/>
                <a:gd name="T2" fmla="*/ 1 w 10"/>
                <a:gd name="T3" fmla="*/ 22 h 22"/>
                <a:gd name="T4" fmla="*/ 8 w 10"/>
                <a:gd name="T5" fmla="*/ 12 h 22"/>
                <a:gd name="T6" fmla="*/ 9 w 10"/>
                <a:gd name="T7" fmla="*/ 0 h 22"/>
                <a:gd name="T8" fmla="*/ 3 w 10"/>
                <a:gd name="T9" fmla="*/ 10 h 22"/>
              </a:gdLst>
              <a:ahLst/>
              <a:cxnLst>
                <a:cxn ang="0">
                  <a:pos x="T0" y="T1"/>
                </a:cxn>
                <a:cxn ang="0">
                  <a:pos x="T2" y="T3"/>
                </a:cxn>
                <a:cxn ang="0">
                  <a:pos x="T4" y="T5"/>
                </a:cxn>
                <a:cxn ang="0">
                  <a:pos x="T6" y="T7"/>
                </a:cxn>
                <a:cxn ang="0">
                  <a:pos x="T8" y="T9"/>
                </a:cxn>
              </a:cxnLst>
              <a:rect l="0" t="0" r="r" b="b"/>
              <a:pathLst>
                <a:path w="10" h="22">
                  <a:moveTo>
                    <a:pt x="3" y="10"/>
                  </a:moveTo>
                  <a:cubicBezTo>
                    <a:pt x="1" y="16"/>
                    <a:pt x="0" y="21"/>
                    <a:pt x="1" y="22"/>
                  </a:cubicBezTo>
                  <a:cubicBezTo>
                    <a:pt x="3" y="22"/>
                    <a:pt x="6" y="18"/>
                    <a:pt x="8" y="12"/>
                  </a:cubicBezTo>
                  <a:cubicBezTo>
                    <a:pt x="10" y="6"/>
                    <a:pt x="10" y="1"/>
                    <a:pt x="9" y="0"/>
                  </a:cubicBezTo>
                  <a:cubicBezTo>
                    <a:pt x="8" y="0"/>
                    <a:pt x="5" y="4"/>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7" name="Freeform 653"/>
            <p:cNvSpPr>
              <a:spLocks/>
            </p:cNvSpPr>
            <p:nvPr/>
          </p:nvSpPr>
          <p:spPr bwMode="auto">
            <a:xfrm>
              <a:off x="2741" y="2556"/>
              <a:ext cx="17" cy="33"/>
            </a:xfrm>
            <a:custGeom>
              <a:avLst/>
              <a:gdLst>
                <a:gd name="T0" fmla="*/ 3 w 10"/>
                <a:gd name="T1" fmla="*/ 9 h 20"/>
                <a:gd name="T2" fmla="*/ 1 w 10"/>
                <a:gd name="T3" fmla="*/ 19 h 20"/>
                <a:gd name="T4" fmla="*/ 7 w 10"/>
                <a:gd name="T5" fmla="*/ 11 h 20"/>
                <a:gd name="T6" fmla="*/ 8 w 10"/>
                <a:gd name="T7" fmla="*/ 0 h 20"/>
                <a:gd name="T8" fmla="*/ 3 w 10"/>
                <a:gd name="T9" fmla="*/ 9 h 20"/>
              </a:gdLst>
              <a:ahLst/>
              <a:cxnLst>
                <a:cxn ang="0">
                  <a:pos x="T0" y="T1"/>
                </a:cxn>
                <a:cxn ang="0">
                  <a:pos x="T2" y="T3"/>
                </a:cxn>
                <a:cxn ang="0">
                  <a:pos x="T4" y="T5"/>
                </a:cxn>
                <a:cxn ang="0">
                  <a:pos x="T6" y="T7"/>
                </a:cxn>
                <a:cxn ang="0">
                  <a:pos x="T8" y="T9"/>
                </a:cxn>
              </a:cxnLst>
              <a:rect l="0" t="0" r="r" b="b"/>
              <a:pathLst>
                <a:path w="10" h="20">
                  <a:moveTo>
                    <a:pt x="3" y="9"/>
                  </a:moveTo>
                  <a:cubicBezTo>
                    <a:pt x="1" y="14"/>
                    <a:pt x="0" y="19"/>
                    <a:pt x="1" y="19"/>
                  </a:cubicBezTo>
                  <a:cubicBezTo>
                    <a:pt x="3" y="20"/>
                    <a:pt x="5" y="16"/>
                    <a:pt x="7" y="11"/>
                  </a:cubicBezTo>
                  <a:cubicBezTo>
                    <a:pt x="9" y="6"/>
                    <a:pt x="10" y="1"/>
                    <a:pt x="8" y="0"/>
                  </a:cubicBezTo>
                  <a:cubicBezTo>
                    <a:pt x="7" y="0"/>
                    <a:pt x="5" y="4"/>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8" name="Freeform 654"/>
            <p:cNvSpPr>
              <a:spLocks/>
            </p:cNvSpPr>
            <p:nvPr/>
          </p:nvSpPr>
          <p:spPr bwMode="auto">
            <a:xfrm>
              <a:off x="2590" y="2569"/>
              <a:ext cx="14" cy="21"/>
            </a:xfrm>
            <a:custGeom>
              <a:avLst/>
              <a:gdLst>
                <a:gd name="T0" fmla="*/ 2 w 8"/>
                <a:gd name="T1" fmla="*/ 5 h 13"/>
                <a:gd name="T2" fmla="*/ 1 w 8"/>
                <a:gd name="T3" fmla="*/ 12 h 13"/>
                <a:gd name="T4" fmla="*/ 6 w 8"/>
                <a:gd name="T5" fmla="*/ 7 h 13"/>
                <a:gd name="T6" fmla="*/ 7 w 8"/>
                <a:gd name="T7" fmla="*/ 0 h 13"/>
                <a:gd name="T8" fmla="*/ 2 w 8"/>
                <a:gd name="T9" fmla="*/ 5 h 13"/>
              </a:gdLst>
              <a:ahLst/>
              <a:cxnLst>
                <a:cxn ang="0">
                  <a:pos x="T0" y="T1"/>
                </a:cxn>
                <a:cxn ang="0">
                  <a:pos x="T2" y="T3"/>
                </a:cxn>
                <a:cxn ang="0">
                  <a:pos x="T4" y="T5"/>
                </a:cxn>
                <a:cxn ang="0">
                  <a:pos x="T6" y="T7"/>
                </a:cxn>
                <a:cxn ang="0">
                  <a:pos x="T8" y="T9"/>
                </a:cxn>
              </a:cxnLst>
              <a:rect l="0" t="0" r="r" b="b"/>
              <a:pathLst>
                <a:path w="8" h="13">
                  <a:moveTo>
                    <a:pt x="2" y="5"/>
                  </a:moveTo>
                  <a:cubicBezTo>
                    <a:pt x="1" y="9"/>
                    <a:pt x="0" y="12"/>
                    <a:pt x="1" y="12"/>
                  </a:cubicBezTo>
                  <a:cubicBezTo>
                    <a:pt x="2" y="13"/>
                    <a:pt x="4" y="11"/>
                    <a:pt x="6" y="7"/>
                  </a:cubicBezTo>
                  <a:cubicBezTo>
                    <a:pt x="7" y="4"/>
                    <a:pt x="8" y="1"/>
                    <a:pt x="7" y="0"/>
                  </a:cubicBezTo>
                  <a:cubicBezTo>
                    <a:pt x="6" y="0"/>
                    <a:pt x="4" y="2"/>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9" name="Freeform 655"/>
            <p:cNvSpPr>
              <a:spLocks/>
            </p:cNvSpPr>
            <p:nvPr/>
          </p:nvSpPr>
          <p:spPr bwMode="auto">
            <a:xfrm>
              <a:off x="2618" y="2774"/>
              <a:ext cx="23" cy="29"/>
            </a:xfrm>
            <a:custGeom>
              <a:avLst/>
              <a:gdLst>
                <a:gd name="T0" fmla="*/ 5 w 14"/>
                <a:gd name="T1" fmla="*/ 7 h 18"/>
                <a:gd name="T2" fmla="*/ 1 w 14"/>
                <a:gd name="T3" fmla="*/ 17 h 18"/>
                <a:gd name="T4" fmla="*/ 9 w 14"/>
                <a:gd name="T5" fmla="*/ 10 h 18"/>
                <a:gd name="T6" fmla="*/ 13 w 14"/>
                <a:gd name="T7" fmla="*/ 1 h 18"/>
                <a:gd name="T8" fmla="*/ 5 w 14"/>
                <a:gd name="T9" fmla="*/ 7 h 18"/>
              </a:gdLst>
              <a:ahLst/>
              <a:cxnLst>
                <a:cxn ang="0">
                  <a:pos x="T0" y="T1"/>
                </a:cxn>
                <a:cxn ang="0">
                  <a:pos x="T2" y="T3"/>
                </a:cxn>
                <a:cxn ang="0">
                  <a:pos x="T4" y="T5"/>
                </a:cxn>
                <a:cxn ang="0">
                  <a:pos x="T6" y="T7"/>
                </a:cxn>
                <a:cxn ang="0">
                  <a:pos x="T8" y="T9"/>
                </a:cxn>
              </a:cxnLst>
              <a:rect l="0" t="0" r="r" b="b"/>
              <a:pathLst>
                <a:path w="14" h="18">
                  <a:moveTo>
                    <a:pt x="5" y="7"/>
                  </a:moveTo>
                  <a:cubicBezTo>
                    <a:pt x="2" y="12"/>
                    <a:pt x="0" y="16"/>
                    <a:pt x="1" y="17"/>
                  </a:cubicBezTo>
                  <a:cubicBezTo>
                    <a:pt x="2" y="18"/>
                    <a:pt x="5" y="15"/>
                    <a:pt x="9" y="10"/>
                  </a:cubicBezTo>
                  <a:cubicBezTo>
                    <a:pt x="12" y="6"/>
                    <a:pt x="14" y="2"/>
                    <a:pt x="13" y="1"/>
                  </a:cubicBezTo>
                  <a:cubicBezTo>
                    <a:pt x="12" y="0"/>
                    <a:pt x="8" y="3"/>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0" name="Freeform 656"/>
            <p:cNvSpPr>
              <a:spLocks/>
            </p:cNvSpPr>
            <p:nvPr/>
          </p:nvSpPr>
          <p:spPr bwMode="auto">
            <a:xfrm>
              <a:off x="2540" y="2710"/>
              <a:ext cx="21" cy="26"/>
            </a:xfrm>
            <a:custGeom>
              <a:avLst/>
              <a:gdLst>
                <a:gd name="T0" fmla="*/ 5 w 13"/>
                <a:gd name="T1" fmla="*/ 6 h 16"/>
                <a:gd name="T2" fmla="*/ 1 w 13"/>
                <a:gd name="T3" fmla="*/ 15 h 16"/>
                <a:gd name="T4" fmla="*/ 9 w 13"/>
                <a:gd name="T5" fmla="*/ 10 h 16"/>
                <a:gd name="T6" fmla="*/ 12 w 13"/>
                <a:gd name="T7" fmla="*/ 1 h 16"/>
                <a:gd name="T8" fmla="*/ 5 w 13"/>
                <a:gd name="T9" fmla="*/ 6 h 16"/>
              </a:gdLst>
              <a:ahLst/>
              <a:cxnLst>
                <a:cxn ang="0">
                  <a:pos x="T0" y="T1"/>
                </a:cxn>
                <a:cxn ang="0">
                  <a:pos x="T2" y="T3"/>
                </a:cxn>
                <a:cxn ang="0">
                  <a:pos x="T4" y="T5"/>
                </a:cxn>
                <a:cxn ang="0">
                  <a:pos x="T6" y="T7"/>
                </a:cxn>
                <a:cxn ang="0">
                  <a:pos x="T8" y="T9"/>
                </a:cxn>
              </a:cxnLst>
              <a:rect l="0" t="0" r="r" b="b"/>
              <a:pathLst>
                <a:path w="13" h="16">
                  <a:moveTo>
                    <a:pt x="5" y="6"/>
                  </a:moveTo>
                  <a:cubicBezTo>
                    <a:pt x="2" y="10"/>
                    <a:pt x="0" y="14"/>
                    <a:pt x="1" y="15"/>
                  </a:cubicBezTo>
                  <a:cubicBezTo>
                    <a:pt x="2" y="16"/>
                    <a:pt x="6" y="13"/>
                    <a:pt x="9" y="10"/>
                  </a:cubicBezTo>
                  <a:cubicBezTo>
                    <a:pt x="12" y="6"/>
                    <a:pt x="13" y="2"/>
                    <a:pt x="12" y="1"/>
                  </a:cubicBezTo>
                  <a:cubicBezTo>
                    <a:pt x="11" y="0"/>
                    <a:pt x="8" y="3"/>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1" name="Freeform 657"/>
            <p:cNvSpPr>
              <a:spLocks/>
            </p:cNvSpPr>
            <p:nvPr/>
          </p:nvSpPr>
          <p:spPr bwMode="auto">
            <a:xfrm>
              <a:off x="2623" y="2589"/>
              <a:ext cx="10" cy="18"/>
            </a:xfrm>
            <a:custGeom>
              <a:avLst/>
              <a:gdLst>
                <a:gd name="T0" fmla="*/ 2 w 6"/>
                <a:gd name="T1" fmla="*/ 5 h 11"/>
                <a:gd name="T2" fmla="*/ 1 w 6"/>
                <a:gd name="T3" fmla="*/ 10 h 11"/>
                <a:gd name="T4" fmla="*/ 4 w 6"/>
                <a:gd name="T5" fmla="*/ 6 h 11"/>
                <a:gd name="T6" fmla="*/ 5 w 6"/>
                <a:gd name="T7" fmla="*/ 1 h 11"/>
                <a:gd name="T8" fmla="*/ 2 w 6"/>
                <a:gd name="T9" fmla="*/ 5 h 11"/>
              </a:gdLst>
              <a:ahLst/>
              <a:cxnLst>
                <a:cxn ang="0">
                  <a:pos x="T0" y="T1"/>
                </a:cxn>
                <a:cxn ang="0">
                  <a:pos x="T2" y="T3"/>
                </a:cxn>
                <a:cxn ang="0">
                  <a:pos x="T4" y="T5"/>
                </a:cxn>
                <a:cxn ang="0">
                  <a:pos x="T6" y="T7"/>
                </a:cxn>
                <a:cxn ang="0">
                  <a:pos x="T8" y="T9"/>
                </a:cxn>
              </a:cxnLst>
              <a:rect l="0" t="0" r="r" b="b"/>
              <a:pathLst>
                <a:path w="6" h="11">
                  <a:moveTo>
                    <a:pt x="2" y="5"/>
                  </a:moveTo>
                  <a:cubicBezTo>
                    <a:pt x="0" y="7"/>
                    <a:pt x="0" y="10"/>
                    <a:pt x="1" y="10"/>
                  </a:cubicBezTo>
                  <a:cubicBezTo>
                    <a:pt x="1" y="11"/>
                    <a:pt x="3" y="9"/>
                    <a:pt x="4" y="6"/>
                  </a:cubicBezTo>
                  <a:cubicBezTo>
                    <a:pt x="6" y="3"/>
                    <a:pt x="6" y="1"/>
                    <a:pt x="5" y="1"/>
                  </a:cubicBezTo>
                  <a:cubicBezTo>
                    <a:pt x="5" y="0"/>
                    <a:pt x="3" y="2"/>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2" name="Freeform 658"/>
            <p:cNvSpPr>
              <a:spLocks/>
            </p:cNvSpPr>
            <p:nvPr/>
          </p:nvSpPr>
          <p:spPr bwMode="auto">
            <a:xfrm>
              <a:off x="2187" y="2654"/>
              <a:ext cx="269" cy="177"/>
            </a:xfrm>
            <a:custGeom>
              <a:avLst/>
              <a:gdLst>
                <a:gd name="T0" fmla="*/ 48 w 164"/>
                <a:gd name="T1" fmla="*/ 0 h 108"/>
                <a:gd name="T2" fmla="*/ 46 w 164"/>
                <a:gd name="T3" fmla="*/ 1 h 108"/>
                <a:gd name="T4" fmla="*/ 59 w 164"/>
                <a:gd name="T5" fmla="*/ 20 h 108"/>
                <a:gd name="T6" fmla="*/ 0 w 164"/>
                <a:gd name="T7" fmla="*/ 50 h 108"/>
                <a:gd name="T8" fmla="*/ 22 w 164"/>
                <a:gd name="T9" fmla="*/ 108 h 108"/>
                <a:gd name="T10" fmla="*/ 122 w 164"/>
                <a:gd name="T11" fmla="*/ 52 h 108"/>
                <a:gd name="T12" fmla="*/ 162 w 164"/>
                <a:gd name="T13" fmla="*/ 101 h 108"/>
                <a:gd name="T14" fmla="*/ 164 w 164"/>
                <a:gd name="T15" fmla="*/ 99 h 108"/>
                <a:gd name="T16" fmla="*/ 123 w 164"/>
                <a:gd name="T17" fmla="*/ 49 h 108"/>
                <a:gd name="T18" fmla="*/ 25 w 164"/>
                <a:gd name="T19" fmla="*/ 106 h 108"/>
                <a:gd name="T20" fmla="*/ 2 w 164"/>
                <a:gd name="T21" fmla="*/ 49 h 108"/>
                <a:gd name="T22" fmla="*/ 61 w 164"/>
                <a:gd name="T23" fmla="*/ 19 h 108"/>
                <a:gd name="T24" fmla="*/ 48 w 164"/>
                <a:gd name="T2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08">
                  <a:moveTo>
                    <a:pt x="48" y="0"/>
                  </a:moveTo>
                  <a:cubicBezTo>
                    <a:pt x="47" y="0"/>
                    <a:pt x="47" y="1"/>
                    <a:pt x="46" y="1"/>
                  </a:cubicBezTo>
                  <a:cubicBezTo>
                    <a:pt x="51" y="7"/>
                    <a:pt x="55" y="14"/>
                    <a:pt x="59" y="20"/>
                  </a:cubicBezTo>
                  <a:cubicBezTo>
                    <a:pt x="41" y="32"/>
                    <a:pt x="21" y="42"/>
                    <a:pt x="0" y="50"/>
                  </a:cubicBezTo>
                  <a:cubicBezTo>
                    <a:pt x="7" y="69"/>
                    <a:pt x="15" y="89"/>
                    <a:pt x="22" y="108"/>
                  </a:cubicBezTo>
                  <a:cubicBezTo>
                    <a:pt x="60" y="95"/>
                    <a:pt x="93" y="75"/>
                    <a:pt x="122" y="52"/>
                  </a:cubicBezTo>
                  <a:cubicBezTo>
                    <a:pt x="135" y="68"/>
                    <a:pt x="148" y="84"/>
                    <a:pt x="162" y="101"/>
                  </a:cubicBezTo>
                  <a:cubicBezTo>
                    <a:pt x="162" y="100"/>
                    <a:pt x="163" y="99"/>
                    <a:pt x="164" y="99"/>
                  </a:cubicBezTo>
                  <a:cubicBezTo>
                    <a:pt x="150" y="82"/>
                    <a:pt x="137" y="66"/>
                    <a:pt x="123" y="49"/>
                  </a:cubicBezTo>
                  <a:cubicBezTo>
                    <a:pt x="95" y="73"/>
                    <a:pt x="62" y="93"/>
                    <a:pt x="25" y="106"/>
                  </a:cubicBezTo>
                  <a:cubicBezTo>
                    <a:pt x="17" y="88"/>
                    <a:pt x="10" y="69"/>
                    <a:pt x="2" y="49"/>
                  </a:cubicBezTo>
                  <a:cubicBezTo>
                    <a:pt x="24" y="42"/>
                    <a:pt x="43" y="32"/>
                    <a:pt x="61" y="19"/>
                  </a:cubicBezTo>
                  <a:cubicBezTo>
                    <a:pt x="57" y="13"/>
                    <a:pt x="52" y="6"/>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3" name="Freeform 659"/>
            <p:cNvSpPr>
              <a:spLocks/>
            </p:cNvSpPr>
            <p:nvPr/>
          </p:nvSpPr>
          <p:spPr bwMode="auto">
            <a:xfrm>
              <a:off x="2441" y="2806"/>
              <a:ext cx="25" cy="22"/>
            </a:xfrm>
            <a:custGeom>
              <a:avLst/>
              <a:gdLst>
                <a:gd name="T0" fmla="*/ 6 w 15"/>
                <a:gd name="T1" fmla="*/ 5 h 13"/>
                <a:gd name="T2" fmla="*/ 1 w 15"/>
                <a:gd name="T3" fmla="*/ 12 h 13"/>
                <a:gd name="T4" fmla="*/ 10 w 15"/>
                <a:gd name="T5" fmla="*/ 9 h 13"/>
                <a:gd name="T6" fmla="*/ 14 w 15"/>
                <a:gd name="T7" fmla="*/ 1 h 13"/>
                <a:gd name="T8" fmla="*/ 6 w 15"/>
                <a:gd name="T9" fmla="*/ 5 h 13"/>
              </a:gdLst>
              <a:ahLst/>
              <a:cxnLst>
                <a:cxn ang="0">
                  <a:pos x="T0" y="T1"/>
                </a:cxn>
                <a:cxn ang="0">
                  <a:pos x="T2" y="T3"/>
                </a:cxn>
                <a:cxn ang="0">
                  <a:pos x="T4" y="T5"/>
                </a:cxn>
                <a:cxn ang="0">
                  <a:pos x="T6" y="T7"/>
                </a:cxn>
                <a:cxn ang="0">
                  <a:pos x="T8" y="T9"/>
                </a:cxn>
              </a:cxnLst>
              <a:rect l="0" t="0" r="r" b="b"/>
              <a:pathLst>
                <a:path w="15" h="13">
                  <a:moveTo>
                    <a:pt x="6" y="5"/>
                  </a:moveTo>
                  <a:cubicBezTo>
                    <a:pt x="3" y="8"/>
                    <a:pt x="0" y="11"/>
                    <a:pt x="1" y="12"/>
                  </a:cubicBezTo>
                  <a:cubicBezTo>
                    <a:pt x="2" y="13"/>
                    <a:pt x="6" y="12"/>
                    <a:pt x="10" y="9"/>
                  </a:cubicBezTo>
                  <a:cubicBezTo>
                    <a:pt x="13" y="5"/>
                    <a:pt x="15" y="2"/>
                    <a:pt x="14" y="1"/>
                  </a:cubicBezTo>
                  <a:cubicBezTo>
                    <a:pt x="14" y="0"/>
                    <a:pt x="10" y="2"/>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4" name="Freeform 660"/>
            <p:cNvSpPr>
              <a:spLocks/>
            </p:cNvSpPr>
            <p:nvPr/>
          </p:nvSpPr>
          <p:spPr bwMode="auto">
            <a:xfrm>
              <a:off x="2377" y="2726"/>
              <a:ext cx="21" cy="20"/>
            </a:xfrm>
            <a:custGeom>
              <a:avLst/>
              <a:gdLst>
                <a:gd name="T0" fmla="*/ 5 w 13"/>
                <a:gd name="T1" fmla="*/ 4 h 12"/>
                <a:gd name="T2" fmla="*/ 1 w 13"/>
                <a:gd name="T3" fmla="*/ 11 h 12"/>
                <a:gd name="T4" fmla="*/ 8 w 13"/>
                <a:gd name="T5" fmla="*/ 8 h 12"/>
                <a:gd name="T6" fmla="*/ 12 w 13"/>
                <a:gd name="T7" fmla="*/ 1 h 12"/>
                <a:gd name="T8" fmla="*/ 5 w 13"/>
                <a:gd name="T9" fmla="*/ 4 h 12"/>
              </a:gdLst>
              <a:ahLst/>
              <a:cxnLst>
                <a:cxn ang="0">
                  <a:pos x="T0" y="T1"/>
                </a:cxn>
                <a:cxn ang="0">
                  <a:pos x="T2" y="T3"/>
                </a:cxn>
                <a:cxn ang="0">
                  <a:pos x="T4" y="T5"/>
                </a:cxn>
                <a:cxn ang="0">
                  <a:pos x="T6" y="T7"/>
                </a:cxn>
                <a:cxn ang="0">
                  <a:pos x="T8" y="T9"/>
                </a:cxn>
              </a:cxnLst>
              <a:rect l="0" t="0" r="r" b="b"/>
              <a:pathLst>
                <a:path w="13" h="12">
                  <a:moveTo>
                    <a:pt x="5" y="4"/>
                  </a:moveTo>
                  <a:cubicBezTo>
                    <a:pt x="2" y="7"/>
                    <a:pt x="0" y="10"/>
                    <a:pt x="1" y="11"/>
                  </a:cubicBezTo>
                  <a:cubicBezTo>
                    <a:pt x="2" y="12"/>
                    <a:pt x="5" y="11"/>
                    <a:pt x="8" y="8"/>
                  </a:cubicBezTo>
                  <a:cubicBezTo>
                    <a:pt x="11" y="6"/>
                    <a:pt x="13" y="3"/>
                    <a:pt x="12" y="1"/>
                  </a:cubicBezTo>
                  <a:cubicBezTo>
                    <a:pt x="11" y="0"/>
                    <a:pt x="8" y="2"/>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5" name="Freeform 661"/>
            <p:cNvSpPr>
              <a:spLocks/>
            </p:cNvSpPr>
            <p:nvPr/>
          </p:nvSpPr>
          <p:spPr bwMode="auto">
            <a:xfrm>
              <a:off x="2257" y="2649"/>
              <a:ext cx="15" cy="12"/>
            </a:xfrm>
            <a:custGeom>
              <a:avLst/>
              <a:gdLst>
                <a:gd name="T0" fmla="*/ 3 w 9"/>
                <a:gd name="T1" fmla="*/ 2 h 7"/>
                <a:gd name="T2" fmla="*/ 1 w 9"/>
                <a:gd name="T3" fmla="*/ 6 h 7"/>
                <a:gd name="T4" fmla="*/ 6 w 9"/>
                <a:gd name="T5" fmla="*/ 5 h 7"/>
                <a:gd name="T6" fmla="*/ 8 w 9"/>
                <a:gd name="T7" fmla="*/ 1 h 7"/>
                <a:gd name="T8" fmla="*/ 3 w 9"/>
                <a:gd name="T9" fmla="*/ 2 h 7"/>
              </a:gdLst>
              <a:ahLst/>
              <a:cxnLst>
                <a:cxn ang="0">
                  <a:pos x="T0" y="T1"/>
                </a:cxn>
                <a:cxn ang="0">
                  <a:pos x="T2" y="T3"/>
                </a:cxn>
                <a:cxn ang="0">
                  <a:pos x="T4" y="T5"/>
                </a:cxn>
                <a:cxn ang="0">
                  <a:pos x="T6" y="T7"/>
                </a:cxn>
                <a:cxn ang="0">
                  <a:pos x="T8" y="T9"/>
                </a:cxn>
              </a:cxnLst>
              <a:rect l="0" t="0" r="r" b="b"/>
              <a:pathLst>
                <a:path w="9" h="7">
                  <a:moveTo>
                    <a:pt x="3" y="2"/>
                  </a:moveTo>
                  <a:cubicBezTo>
                    <a:pt x="1" y="3"/>
                    <a:pt x="0" y="5"/>
                    <a:pt x="1" y="6"/>
                  </a:cubicBezTo>
                  <a:cubicBezTo>
                    <a:pt x="1" y="7"/>
                    <a:pt x="3" y="7"/>
                    <a:pt x="6" y="5"/>
                  </a:cubicBezTo>
                  <a:cubicBezTo>
                    <a:pt x="8" y="4"/>
                    <a:pt x="9" y="2"/>
                    <a:pt x="8" y="1"/>
                  </a:cubicBezTo>
                  <a:cubicBezTo>
                    <a:pt x="8" y="0"/>
                    <a:pt x="5" y="0"/>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6" name="Freeform 662"/>
            <p:cNvSpPr>
              <a:spLocks/>
            </p:cNvSpPr>
            <p:nvPr/>
          </p:nvSpPr>
          <p:spPr bwMode="auto">
            <a:xfrm>
              <a:off x="2213" y="2825"/>
              <a:ext cx="26" cy="13"/>
            </a:xfrm>
            <a:custGeom>
              <a:avLst/>
              <a:gdLst>
                <a:gd name="T0" fmla="*/ 7 w 16"/>
                <a:gd name="T1" fmla="*/ 1 h 8"/>
                <a:gd name="T2" fmla="*/ 0 w 16"/>
                <a:gd name="T3" fmla="*/ 6 h 8"/>
                <a:gd name="T4" fmla="*/ 8 w 16"/>
                <a:gd name="T5" fmla="*/ 6 h 8"/>
                <a:gd name="T6" fmla="*/ 15 w 16"/>
                <a:gd name="T7" fmla="*/ 1 h 8"/>
                <a:gd name="T8" fmla="*/ 7 w 16"/>
                <a:gd name="T9" fmla="*/ 1 h 8"/>
              </a:gdLst>
              <a:ahLst/>
              <a:cxnLst>
                <a:cxn ang="0">
                  <a:pos x="T0" y="T1"/>
                </a:cxn>
                <a:cxn ang="0">
                  <a:pos x="T2" y="T3"/>
                </a:cxn>
                <a:cxn ang="0">
                  <a:pos x="T4" y="T5"/>
                </a:cxn>
                <a:cxn ang="0">
                  <a:pos x="T6" y="T7"/>
                </a:cxn>
                <a:cxn ang="0">
                  <a:pos x="T8" y="T9"/>
                </a:cxn>
              </a:cxnLst>
              <a:rect l="0" t="0" r="r" b="b"/>
              <a:pathLst>
                <a:path w="16" h="8">
                  <a:moveTo>
                    <a:pt x="7" y="1"/>
                  </a:moveTo>
                  <a:cubicBezTo>
                    <a:pt x="3" y="3"/>
                    <a:pt x="0" y="5"/>
                    <a:pt x="0" y="6"/>
                  </a:cubicBezTo>
                  <a:cubicBezTo>
                    <a:pt x="1" y="8"/>
                    <a:pt x="4" y="8"/>
                    <a:pt x="8" y="6"/>
                  </a:cubicBezTo>
                  <a:cubicBezTo>
                    <a:pt x="13" y="5"/>
                    <a:pt x="16" y="2"/>
                    <a:pt x="15" y="1"/>
                  </a:cubicBezTo>
                  <a:cubicBezTo>
                    <a:pt x="14" y="0"/>
                    <a:pt x="11"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7" name="Freeform 663"/>
            <p:cNvSpPr>
              <a:spLocks/>
            </p:cNvSpPr>
            <p:nvPr/>
          </p:nvSpPr>
          <p:spPr bwMode="auto">
            <a:xfrm>
              <a:off x="2177" y="2729"/>
              <a:ext cx="23" cy="12"/>
            </a:xfrm>
            <a:custGeom>
              <a:avLst/>
              <a:gdLst>
                <a:gd name="T0" fmla="*/ 6 w 14"/>
                <a:gd name="T1" fmla="*/ 1 h 7"/>
                <a:gd name="T2" fmla="*/ 1 w 14"/>
                <a:gd name="T3" fmla="*/ 5 h 7"/>
                <a:gd name="T4" fmla="*/ 8 w 14"/>
                <a:gd name="T5" fmla="*/ 6 h 7"/>
                <a:gd name="T6" fmla="*/ 13 w 14"/>
                <a:gd name="T7" fmla="*/ 1 h 7"/>
                <a:gd name="T8" fmla="*/ 6 w 14"/>
                <a:gd name="T9" fmla="*/ 1 h 7"/>
              </a:gdLst>
              <a:ahLst/>
              <a:cxnLst>
                <a:cxn ang="0">
                  <a:pos x="T0" y="T1"/>
                </a:cxn>
                <a:cxn ang="0">
                  <a:pos x="T2" y="T3"/>
                </a:cxn>
                <a:cxn ang="0">
                  <a:pos x="T4" y="T5"/>
                </a:cxn>
                <a:cxn ang="0">
                  <a:pos x="T6" y="T7"/>
                </a:cxn>
                <a:cxn ang="0">
                  <a:pos x="T8" y="T9"/>
                </a:cxn>
              </a:cxnLst>
              <a:rect l="0" t="0" r="r" b="b"/>
              <a:pathLst>
                <a:path w="14" h="7">
                  <a:moveTo>
                    <a:pt x="6" y="1"/>
                  </a:moveTo>
                  <a:cubicBezTo>
                    <a:pt x="3" y="2"/>
                    <a:pt x="0" y="4"/>
                    <a:pt x="1" y="5"/>
                  </a:cubicBezTo>
                  <a:cubicBezTo>
                    <a:pt x="1" y="7"/>
                    <a:pt x="4" y="7"/>
                    <a:pt x="8" y="6"/>
                  </a:cubicBezTo>
                  <a:cubicBezTo>
                    <a:pt x="11" y="4"/>
                    <a:pt x="14" y="2"/>
                    <a:pt x="13" y="1"/>
                  </a:cubicBezTo>
                  <a:cubicBezTo>
                    <a:pt x="12" y="0"/>
                    <a:pt x="9" y="0"/>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8" name="Freeform 664"/>
            <p:cNvSpPr>
              <a:spLocks/>
            </p:cNvSpPr>
            <p:nvPr/>
          </p:nvSpPr>
          <p:spPr bwMode="auto">
            <a:xfrm>
              <a:off x="2277" y="2682"/>
              <a:ext cx="13" cy="10"/>
            </a:xfrm>
            <a:custGeom>
              <a:avLst/>
              <a:gdLst>
                <a:gd name="T0" fmla="*/ 3 w 8"/>
                <a:gd name="T1" fmla="*/ 1 h 6"/>
                <a:gd name="T2" fmla="*/ 1 w 8"/>
                <a:gd name="T3" fmla="*/ 5 h 6"/>
                <a:gd name="T4" fmla="*/ 5 w 8"/>
                <a:gd name="T5" fmla="*/ 4 h 6"/>
                <a:gd name="T6" fmla="*/ 7 w 8"/>
                <a:gd name="T7" fmla="*/ 1 h 6"/>
                <a:gd name="T8" fmla="*/ 3 w 8"/>
                <a:gd name="T9" fmla="*/ 1 h 6"/>
              </a:gdLst>
              <a:ahLst/>
              <a:cxnLst>
                <a:cxn ang="0">
                  <a:pos x="T0" y="T1"/>
                </a:cxn>
                <a:cxn ang="0">
                  <a:pos x="T2" y="T3"/>
                </a:cxn>
                <a:cxn ang="0">
                  <a:pos x="T4" y="T5"/>
                </a:cxn>
                <a:cxn ang="0">
                  <a:pos x="T6" y="T7"/>
                </a:cxn>
                <a:cxn ang="0">
                  <a:pos x="T8" y="T9"/>
                </a:cxn>
              </a:cxnLst>
              <a:rect l="0" t="0" r="r" b="b"/>
              <a:pathLst>
                <a:path w="8" h="6">
                  <a:moveTo>
                    <a:pt x="3" y="1"/>
                  </a:moveTo>
                  <a:cubicBezTo>
                    <a:pt x="2" y="3"/>
                    <a:pt x="0" y="4"/>
                    <a:pt x="1" y="5"/>
                  </a:cubicBezTo>
                  <a:cubicBezTo>
                    <a:pt x="1" y="6"/>
                    <a:pt x="3" y="5"/>
                    <a:pt x="5" y="4"/>
                  </a:cubicBezTo>
                  <a:cubicBezTo>
                    <a:pt x="7" y="3"/>
                    <a:pt x="8" y="1"/>
                    <a:pt x="7" y="1"/>
                  </a:cubicBezTo>
                  <a:cubicBezTo>
                    <a:pt x="7" y="0"/>
                    <a:pt x="5"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9" name="Freeform 665"/>
            <p:cNvSpPr>
              <a:spLocks/>
            </p:cNvSpPr>
            <p:nvPr/>
          </p:nvSpPr>
          <p:spPr bwMode="auto">
            <a:xfrm>
              <a:off x="2190" y="1695"/>
              <a:ext cx="171" cy="264"/>
            </a:xfrm>
            <a:custGeom>
              <a:avLst/>
              <a:gdLst>
                <a:gd name="T0" fmla="*/ 0 w 104"/>
                <a:gd name="T1" fmla="*/ 147 h 161"/>
                <a:gd name="T2" fmla="*/ 1 w 104"/>
                <a:gd name="T3" fmla="*/ 148 h 161"/>
                <a:gd name="T4" fmla="*/ 12 w 104"/>
                <a:gd name="T5" fmla="*/ 128 h 161"/>
                <a:gd name="T6" fmla="*/ 62 w 104"/>
                <a:gd name="T7" fmla="*/ 161 h 161"/>
                <a:gd name="T8" fmla="*/ 104 w 104"/>
                <a:gd name="T9" fmla="*/ 114 h 161"/>
                <a:gd name="T10" fmla="*/ 9 w 104"/>
                <a:gd name="T11" fmla="*/ 59 h 161"/>
                <a:gd name="T12" fmla="*/ 32 w 104"/>
                <a:gd name="T13" fmla="*/ 1 h 161"/>
                <a:gd name="T14" fmla="*/ 29 w 104"/>
                <a:gd name="T15" fmla="*/ 0 h 161"/>
                <a:gd name="T16" fmla="*/ 5 w 104"/>
                <a:gd name="T17" fmla="*/ 59 h 161"/>
                <a:gd name="T18" fmla="*/ 102 w 104"/>
                <a:gd name="T19" fmla="*/ 113 h 161"/>
                <a:gd name="T20" fmla="*/ 62 w 104"/>
                <a:gd name="T21" fmla="*/ 159 h 161"/>
                <a:gd name="T22" fmla="*/ 10 w 104"/>
                <a:gd name="T23" fmla="*/ 127 h 161"/>
                <a:gd name="T24" fmla="*/ 0 w 104"/>
                <a:gd name="T25" fmla="*/ 14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61">
                  <a:moveTo>
                    <a:pt x="0" y="147"/>
                  </a:moveTo>
                  <a:cubicBezTo>
                    <a:pt x="0" y="147"/>
                    <a:pt x="1" y="148"/>
                    <a:pt x="1" y="148"/>
                  </a:cubicBezTo>
                  <a:cubicBezTo>
                    <a:pt x="5" y="141"/>
                    <a:pt x="8" y="135"/>
                    <a:pt x="12" y="128"/>
                  </a:cubicBezTo>
                  <a:cubicBezTo>
                    <a:pt x="31" y="138"/>
                    <a:pt x="48" y="149"/>
                    <a:pt x="62" y="161"/>
                  </a:cubicBezTo>
                  <a:cubicBezTo>
                    <a:pt x="76" y="146"/>
                    <a:pt x="90" y="130"/>
                    <a:pt x="104" y="114"/>
                  </a:cubicBezTo>
                  <a:cubicBezTo>
                    <a:pt x="78" y="92"/>
                    <a:pt x="46" y="73"/>
                    <a:pt x="9" y="59"/>
                  </a:cubicBezTo>
                  <a:cubicBezTo>
                    <a:pt x="16" y="40"/>
                    <a:pt x="24" y="20"/>
                    <a:pt x="32" y="1"/>
                  </a:cubicBezTo>
                  <a:cubicBezTo>
                    <a:pt x="31" y="1"/>
                    <a:pt x="30" y="0"/>
                    <a:pt x="29" y="0"/>
                  </a:cubicBezTo>
                  <a:cubicBezTo>
                    <a:pt x="21" y="20"/>
                    <a:pt x="13" y="39"/>
                    <a:pt x="5" y="59"/>
                  </a:cubicBezTo>
                  <a:cubicBezTo>
                    <a:pt x="43" y="72"/>
                    <a:pt x="75" y="91"/>
                    <a:pt x="102" y="113"/>
                  </a:cubicBezTo>
                  <a:cubicBezTo>
                    <a:pt x="88" y="129"/>
                    <a:pt x="75" y="144"/>
                    <a:pt x="62" y="159"/>
                  </a:cubicBezTo>
                  <a:cubicBezTo>
                    <a:pt x="46" y="147"/>
                    <a:pt x="30" y="136"/>
                    <a:pt x="10" y="127"/>
                  </a:cubicBezTo>
                  <a:cubicBezTo>
                    <a:pt x="7" y="133"/>
                    <a:pt x="3" y="140"/>
                    <a:pt x="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0" name="Freeform 666"/>
            <p:cNvSpPr>
              <a:spLocks/>
            </p:cNvSpPr>
            <p:nvPr/>
          </p:nvSpPr>
          <p:spPr bwMode="auto">
            <a:xfrm>
              <a:off x="2225" y="1689"/>
              <a:ext cx="31" cy="15"/>
            </a:xfrm>
            <a:custGeom>
              <a:avLst/>
              <a:gdLst>
                <a:gd name="T0" fmla="*/ 8 w 19"/>
                <a:gd name="T1" fmla="*/ 7 h 9"/>
                <a:gd name="T2" fmla="*/ 18 w 19"/>
                <a:gd name="T3" fmla="*/ 8 h 9"/>
                <a:gd name="T4" fmla="*/ 10 w 19"/>
                <a:gd name="T5" fmla="*/ 2 h 9"/>
                <a:gd name="T6" fmla="*/ 0 w 19"/>
                <a:gd name="T7" fmla="*/ 1 h 9"/>
                <a:gd name="T8" fmla="*/ 8 w 19"/>
                <a:gd name="T9" fmla="*/ 7 h 9"/>
              </a:gdLst>
              <a:ahLst/>
              <a:cxnLst>
                <a:cxn ang="0">
                  <a:pos x="T0" y="T1"/>
                </a:cxn>
                <a:cxn ang="0">
                  <a:pos x="T2" y="T3"/>
                </a:cxn>
                <a:cxn ang="0">
                  <a:pos x="T4" y="T5"/>
                </a:cxn>
                <a:cxn ang="0">
                  <a:pos x="T6" y="T7"/>
                </a:cxn>
                <a:cxn ang="0">
                  <a:pos x="T8" y="T9"/>
                </a:cxn>
              </a:cxnLst>
              <a:rect l="0" t="0" r="r" b="b"/>
              <a:pathLst>
                <a:path w="19" h="9">
                  <a:moveTo>
                    <a:pt x="8" y="7"/>
                  </a:moveTo>
                  <a:cubicBezTo>
                    <a:pt x="13" y="9"/>
                    <a:pt x="17" y="9"/>
                    <a:pt x="18" y="8"/>
                  </a:cubicBezTo>
                  <a:cubicBezTo>
                    <a:pt x="19" y="6"/>
                    <a:pt x="15" y="4"/>
                    <a:pt x="10" y="2"/>
                  </a:cubicBezTo>
                  <a:cubicBezTo>
                    <a:pt x="5" y="0"/>
                    <a:pt x="1" y="0"/>
                    <a:pt x="0" y="1"/>
                  </a:cubicBezTo>
                  <a:cubicBezTo>
                    <a:pt x="0" y="3"/>
                    <a:pt x="3" y="5"/>
                    <a:pt x="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1" name="Freeform 667"/>
            <p:cNvSpPr>
              <a:spLocks/>
            </p:cNvSpPr>
            <p:nvPr/>
          </p:nvSpPr>
          <p:spPr bwMode="auto">
            <a:xfrm>
              <a:off x="2188" y="1786"/>
              <a:ext cx="27" cy="13"/>
            </a:xfrm>
            <a:custGeom>
              <a:avLst/>
              <a:gdLst>
                <a:gd name="T0" fmla="*/ 7 w 16"/>
                <a:gd name="T1" fmla="*/ 6 h 8"/>
                <a:gd name="T2" fmla="*/ 15 w 16"/>
                <a:gd name="T3" fmla="*/ 7 h 8"/>
                <a:gd name="T4" fmla="*/ 9 w 16"/>
                <a:gd name="T5" fmla="*/ 2 h 8"/>
                <a:gd name="T6" fmla="*/ 1 w 16"/>
                <a:gd name="T7" fmla="*/ 1 h 8"/>
                <a:gd name="T8" fmla="*/ 7 w 16"/>
                <a:gd name="T9" fmla="*/ 6 h 8"/>
              </a:gdLst>
              <a:ahLst/>
              <a:cxnLst>
                <a:cxn ang="0">
                  <a:pos x="T0" y="T1"/>
                </a:cxn>
                <a:cxn ang="0">
                  <a:pos x="T2" y="T3"/>
                </a:cxn>
                <a:cxn ang="0">
                  <a:pos x="T4" y="T5"/>
                </a:cxn>
                <a:cxn ang="0">
                  <a:pos x="T6" y="T7"/>
                </a:cxn>
                <a:cxn ang="0">
                  <a:pos x="T8" y="T9"/>
                </a:cxn>
              </a:cxnLst>
              <a:rect l="0" t="0" r="r" b="b"/>
              <a:pathLst>
                <a:path w="16" h="8">
                  <a:moveTo>
                    <a:pt x="7" y="6"/>
                  </a:moveTo>
                  <a:cubicBezTo>
                    <a:pt x="11" y="8"/>
                    <a:pt x="15" y="8"/>
                    <a:pt x="15" y="7"/>
                  </a:cubicBezTo>
                  <a:cubicBezTo>
                    <a:pt x="16" y="5"/>
                    <a:pt x="13" y="3"/>
                    <a:pt x="9" y="2"/>
                  </a:cubicBezTo>
                  <a:cubicBezTo>
                    <a:pt x="5" y="0"/>
                    <a:pt x="1" y="0"/>
                    <a:pt x="1" y="1"/>
                  </a:cubicBezTo>
                  <a:cubicBezTo>
                    <a:pt x="0" y="3"/>
                    <a:pt x="3" y="5"/>
                    <a:pt x="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2" name="Freeform 668"/>
            <p:cNvSpPr>
              <a:spLocks/>
            </p:cNvSpPr>
            <p:nvPr/>
          </p:nvSpPr>
          <p:spPr bwMode="auto">
            <a:xfrm>
              <a:off x="2183" y="1931"/>
              <a:ext cx="15" cy="10"/>
            </a:xfrm>
            <a:custGeom>
              <a:avLst/>
              <a:gdLst>
                <a:gd name="T0" fmla="*/ 4 w 9"/>
                <a:gd name="T1" fmla="*/ 5 h 6"/>
                <a:gd name="T2" fmla="*/ 9 w 9"/>
                <a:gd name="T3" fmla="*/ 5 h 6"/>
                <a:gd name="T4" fmla="*/ 6 w 9"/>
                <a:gd name="T5" fmla="*/ 1 h 6"/>
                <a:gd name="T6" fmla="*/ 1 w 9"/>
                <a:gd name="T7" fmla="*/ 1 h 6"/>
                <a:gd name="T8" fmla="*/ 4 w 9"/>
                <a:gd name="T9" fmla="*/ 5 h 6"/>
              </a:gdLst>
              <a:ahLst/>
              <a:cxnLst>
                <a:cxn ang="0">
                  <a:pos x="T0" y="T1"/>
                </a:cxn>
                <a:cxn ang="0">
                  <a:pos x="T2" y="T3"/>
                </a:cxn>
                <a:cxn ang="0">
                  <a:pos x="T4" y="T5"/>
                </a:cxn>
                <a:cxn ang="0">
                  <a:pos x="T6" y="T7"/>
                </a:cxn>
                <a:cxn ang="0">
                  <a:pos x="T8" y="T9"/>
                </a:cxn>
              </a:cxnLst>
              <a:rect l="0" t="0" r="r" b="b"/>
              <a:pathLst>
                <a:path w="9" h="6">
                  <a:moveTo>
                    <a:pt x="4" y="5"/>
                  </a:moveTo>
                  <a:cubicBezTo>
                    <a:pt x="6" y="6"/>
                    <a:pt x="8" y="6"/>
                    <a:pt x="9" y="5"/>
                  </a:cubicBezTo>
                  <a:cubicBezTo>
                    <a:pt x="9" y="4"/>
                    <a:pt x="8" y="3"/>
                    <a:pt x="6" y="1"/>
                  </a:cubicBezTo>
                  <a:cubicBezTo>
                    <a:pt x="3" y="0"/>
                    <a:pt x="1" y="0"/>
                    <a:pt x="1" y="1"/>
                  </a:cubicBezTo>
                  <a:cubicBezTo>
                    <a:pt x="0" y="2"/>
                    <a:pt x="2" y="4"/>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3" name="Freeform 669"/>
            <p:cNvSpPr>
              <a:spLocks/>
            </p:cNvSpPr>
            <p:nvPr/>
          </p:nvSpPr>
          <p:spPr bwMode="auto">
            <a:xfrm>
              <a:off x="2352" y="1874"/>
              <a:ext cx="20" cy="18"/>
            </a:xfrm>
            <a:custGeom>
              <a:avLst/>
              <a:gdLst>
                <a:gd name="T0" fmla="*/ 4 w 12"/>
                <a:gd name="T1" fmla="*/ 8 h 11"/>
                <a:gd name="T2" fmla="*/ 11 w 12"/>
                <a:gd name="T3" fmla="*/ 10 h 11"/>
                <a:gd name="T4" fmla="*/ 8 w 12"/>
                <a:gd name="T5" fmla="*/ 4 h 11"/>
                <a:gd name="T6" fmla="*/ 1 w 12"/>
                <a:gd name="T7" fmla="*/ 1 h 11"/>
                <a:gd name="T8" fmla="*/ 4 w 12"/>
                <a:gd name="T9" fmla="*/ 8 h 11"/>
              </a:gdLst>
              <a:ahLst/>
              <a:cxnLst>
                <a:cxn ang="0">
                  <a:pos x="T0" y="T1"/>
                </a:cxn>
                <a:cxn ang="0">
                  <a:pos x="T2" y="T3"/>
                </a:cxn>
                <a:cxn ang="0">
                  <a:pos x="T4" y="T5"/>
                </a:cxn>
                <a:cxn ang="0">
                  <a:pos x="T6" y="T7"/>
                </a:cxn>
                <a:cxn ang="0">
                  <a:pos x="T8" y="T9"/>
                </a:cxn>
              </a:cxnLst>
              <a:rect l="0" t="0" r="r" b="b"/>
              <a:pathLst>
                <a:path w="12" h="11">
                  <a:moveTo>
                    <a:pt x="4" y="8"/>
                  </a:moveTo>
                  <a:cubicBezTo>
                    <a:pt x="7" y="10"/>
                    <a:pt x="10" y="11"/>
                    <a:pt x="11" y="10"/>
                  </a:cubicBezTo>
                  <a:cubicBezTo>
                    <a:pt x="12" y="9"/>
                    <a:pt x="11" y="6"/>
                    <a:pt x="8" y="4"/>
                  </a:cubicBezTo>
                  <a:cubicBezTo>
                    <a:pt x="5" y="1"/>
                    <a:pt x="2" y="0"/>
                    <a:pt x="1" y="1"/>
                  </a:cubicBezTo>
                  <a:cubicBezTo>
                    <a:pt x="0" y="2"/>
                    <a:pt x="1" y="5"/>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4" name="Freeform 670"/>
            <p:cNvSpPr>
              <a:spLocks/>
            </p:cNvSpPr>
            <p:nvPr/>
          </p:nvSpPr>
          <p:spPr bwMode="auto">
            <a:xfrm>
              <a:off x="2284" y="1951"/>
              <a:ext cx="16" cy="15"/>
            </a:xfrm>
            <a:custGeom>
              <a:avLst/>
              <a:gdLst>
                <a:gd name="T0" fmla="*/ 3 w 10"/>
                <a:gd name="T1" fmla="*/ 6 h 9"/>
                <a:gd name="T2" fmla="*/ 9 w 10"/>
                <a:gd name="T3" fmla="*/ 8 h 9"/>
                <a:gd name="T4" fmla="*/ 6 w 10"/>
                <a:gd name="T5" fmla="*/ 3 h 9"/>
                <a:gd name="T6" fmla="*/ 0 w 10"/>
                <a:gd name="T7" fmla="*/ 1 h 9"/>
                <a:gd name="T8" fmla="*/ 3 w 10"/>
                <a:gd name="T9" fmla="*/ 6 h 9"/>
              </a:gdLst>
              <a:ahLst/>
              <a:cxnLst>
                <a:cxn ang="0">
                  <a:pos x="T0" y="T1"/>
                </a:cxn>
                <a:cxn ang="0">
                  <a:pos x="T2" y="T3"/>
                </a:cxn>
                <a:cxn ang="0">
                  <a:pos x="T4" y="T5"/>
                </a:cxn>
                <a:cxn ang="0">
                  <a:pos x="T6" y="T7"/>
                </a:cxn>
                <a:cxn ang="0">
                  <a:pos x="T8" y="T9"/>
                </a:cxn>
              </a:cxnLst>
              <a:rect l="0" t="0" r="r" b="b"/>
              <a:pathLst>
                <a:path w="10" h="9">
                  <a:moveTo>
                    <a:pt x="3" y="6"/>
                  </a:moveTo>
                  <a:cubicBezTo>
                    <a:pt x="5" y="8"/>
                    <a:pt x="8" y="9"/>
                    <a:pt x="9" y="8"/>
                  </a:cubicBezTo>
                  <a:cubicBezTo>
                    <a:pt x="10" y="7"/>
                    <a:pt x="9" y="5"/>
                    <a:pt x="6" y="3"/>
                  </a:cubicBezTo>
                  <a:cubicBezTo>
                    <a:pt x="4" y="1"/>
                    <a:pt x="1" y="0"/>
                    <a:pt x="0" y="1"/>
                  </a:cubicBezTo>
                  <a:cubicBezTo>
                    <a:pt x="0" y="2"/>
                    <a:pt x="1"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5" name="Freeform 671"/>
            <p:cNvSpPr>
              <a:spLocks/>
            </p:cNvSpPr>
            <p:nvPr/>
          </p:nvSpPr>
          <p:spPr bwMode="auto">
            <a:xfrm>
              <a:off x="2203" y="1902"/>
              <a:ext cx="13" cy="8"/>
            </a:xfrm>
            <a:custGeom>
              <a:avLst/>
              <a:gdLst>
                <a:gd name="T0" fmla="*/ 3 w 8"/>
                <a:gd name="T1" fmla="*/ 3 h 5"/>
                <a:gd name="T2" fmla="*/ 7 w 8"/>
                <a:gd name="T3" fmla="*/ 4 h 5"/>
                <a:gd name="T4" fmla="*/ 4 w 8"/>
                <a:gd name="T5" fmla="*/ 1 h 5"/>
                <a:gd name="T6" fmla="*/ 0 w 8"/>
                <a:gd name="T7" fmla="*/ 0 h 5"/>
                <a:gd name="T8" fmla="*/ 3 w 8"/>
                <a:gd name="T9" fmla="*/ 3 h 5"/>
              </a:gdLst>
              <a:ahLst/>
              <a:cxnLst>
                <a:cxn ang="0">
                  <a:pos x="T0" y="T1"/>
                </a:cxn>
                <a:cxn ang="0">
                  <a:pos x="T2" y="T3"/>
                </a:cxn>
                <a:cxn ang="0">
                  <a:pos x="T4" y="T5"/>
                </a:cxn>
                <a:cxn ang="0">
                  <a:pos x="T6" y="T7"/>
                </a:cxn>
                <a:cxn ang="0">
                  <a:pos x="T8" y="T9"/>
                </a:cxn>
              </a:cxnLst>
              <a:rect l="0" t="0" r="r" b="b"/>
              <a:pathLst>
                <a:path w="8" h="5">
                  <a:moveTo>
                    <a:pt x="3" y="3"/>
                  </a:moveTo>
                  <a:cubicBezTo>
                    <a:pt x="5" y="4"/>
                    <a:pt x="7" y="5"/>
                    <a:pt x="7" y="4"/>
                  </a:cubicBezTo>
                  <a:cubicBezTo>
                    <a:pt x="8" y="3"/>
                    <a:pt x="6" y="2"/>
                    <a:pt x="4" y="1"/>
                  </a:cubicBezTo>
                  <a:cubicBezTo>
                    <a:pt x="3" y="0"/>
                    <a:pt x="1" y="0"/>
                    <a:pt x="0" y="0"/>
                  </a:cubicBezTo>
                  <a:cubicBezTo>
                    <a:pt x="0" y="1"/>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6" name="Freeform 672"/>
            <p:cNvSpPr>
              <a:spLocks/>
            </p:cNvSpPr>
            <p:nvPr/>
          </p:nvSpPr>
          <p:spPr bwMode="auto">
            <a:xfrm>
              <a:off x="2869" y="1951"/>
              <a:ext cx="89" cy="149"/>
            </a:xfrm>
            <a:custGeom>
              <a:avLst/>
              <a:gdLst>
                <a:gd name="T0" fmla="*/ 0 w 54"/>
                <a:gd name="T1" fmla="*/ 42 h 91"/>
                <a:gd name="T2" fmla="*/ 0 w 54"/>
                <a:gd name="T3" fmla="*/ 44 h 91"/>
                <a:gd name="T4" fmla="*/ 10 w 54"/>
                <a:gd name="T5" fmla="*/ 41 h 91"/>
                <a:gd name="T6" fmla="*/ 20 w 54"/>
                <a:gd name="T7" fmla="*/ 91 h 91"/>
                <a:gd name="T8" fmla="*/ 46 w 54"/>
                <a:gd name="T9" fmla="*/ 85 h 91"/>
                <a:gd name="T10" fmla="*/ 29 w 54"/>
                <a:gd name="T11" fmla="*/ 10 h 91"/>
                <a:gd name="T12" fmla="*/ 54 w 54"/>
                <a:gd name="T13" fmla="*/ 2 h 91"/>
                <a:gd name="T14" fmla="*/ 54 w 54"/>
                <a:gd name="T15" fmla="*/ 0 h 91"/>
                <a:gd name="T16" fmla="*/ 28 w 54"/>
                <a:gd name="T17" fmla="*/ 9 h 91"/>
                <a:gd name="T18" fmla="*/ 46 w 54"/>
                <a:gd name="T19" fmla="*/ 84 h 91"/>
                <a:gd name="T20" fmla="*/ 20 w 54"/>
                <a:gd name="T21" fmla="*/ 89 h 91"/>
                <a:gd name="T22" fmla="*/ 10 w 54"/>
                <a:gd name="T23" fmla="*/ 39 h 91"/>
                <a:gd name="T24" fmla="*/ 0 w 54"/>
                <a:gd name="T25" fmla="*/ 4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91">
                  <a:moveTo>
                    <a:pt x="0" y="42"/>
                  </a:moveTo>
                  <a:cubicBezTo>
                    <a:pt x="0" y="43"/>
                    <a:pt x="0" y="43"/>
                    <a:pt x="0" y="44"/>
                  </a:cubicBezTo>
                  <a:cubicBezTo>
                    <a:pt x="3" y="43"/>
                    <a:pt x="7" y="42"/>
                    <a:pt x="10" y="41"/>
                  </a:cubicBezTo>
                  <a:cubicBezTo>
                    <a:pt x="14" y="57"/>
                    <a:pt x="17" y="74"/>
                    <a:pt x="20" y="91"/>
                  </a:cubicBezTo>
                  <a:cubicBezTo>
                    <a:pt x="29" y="89"/>
                    <a:pt x="38" y="87"/>
                    <a:pt x="46" y="85"/>
                  </a:cubicBezTo>
                  <a:cubicBezTo>
                    <a:pt x="42" y="60"/>
                    <a:pt x="36" y="35"/>
                    <a:pt x="29" y="10"/>
                  </a:cubicBezTo>
                  <a:cubicBezTo>
                    <a:pt x="37" y="8"/>
                    <a:pt x="46" y="5"/>
                    <a:pt x="54" y="2"/>
                  </a:cubicBezTo>
                  <a:cubicBezTo>
                    <a:pt x="54" y="1"/>
                    <a:pt x="54" y="1"/>
                    <a:pt x="54" y="0"/>
                  </a:cubicBezTo>
                  <a:cubicBezTo>
                    <a:pt x="45" y="3"/>
                    <a:pt x="36" y="6"/>
                    <a:pt x="28" y="9"/>
                  </a:cubicBezTo>
                  <a:cubicBezTo>
                    <a:pt x="35" y="33"/>
                    <a:pt x="41" y="58"/>
                    <a:pt x="46" y="84"/>
                  </a:cubicBezTo>
                  <a:cubicBezTo>
                    <a:pt x="37" y="85"/>
                    <a:pt x="29" y="87"/>
                    <a:pt x="20" y="89"/>
                  </a:cubicBezTo>
                  <a:cubicBezTo>
                    <a:pt x="17" y="72"/>
                    <a:pt x="14" y="55"/>
                    <a:pt x="10" y="39"/>
                  </a:cubicBezTo>
                  <a:cubicBezTo>
                    <a:pt x="6" y="40"/>
                    <a:pt x="3" y="41"/>
                    <a:pt x="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7" name="Freeform 673"/>
            <p:cNvSpPr>
              <a:spLocks/>
            </p:cNvSpPr>
            <p:nvPr/>
          </p:nvSpPr>
          <p:spPr bwMode="auto">
            <a:xfrm>
              <a:off x="2955" y="1945"/>
              <a:ext cx="6" cy="16"/>
            </a:xfrm>
            <a:custGeom>
              <a:avLst/>
              <a:gdLst>
                <a:gd name="T0" fmla="*/ 1 w 4"/>
                <a:gd name="T1" fmla="*/ 5 h 10"/>
                <a:gd name="T2" fmla="*/ 3 w 4"/>
                <a:gd name="T3" fmla="*/ 10 h 10"/>
                <a:gd name="T4" fmla="*/ 3 w 4"/>
                <a:gd name="T5" fmla="*/ 5 h 10"/>
                <a:gd name="T6" fmla="*/ 0 w 4"/>
                <a:gd name="T7" fmla="*/ 0 h 10"/>
                <a:gd name="T8" fmla="*/ 1 w 4"/>
                <a:gd name="T9" fmla="*/ 5 h 10"/>
              </a:gdLst>
              <a:ahLst/>
              <a:cxnLst>
                <a:cxn ang="0">
                  <a:pos x="T0" y="T1"/>
                </a:cxn>
                <a:cxn ang="0">
                  <a:pos x="T2" y="T3"/>
                </a:cxn>
                <a:cxn ang="0">
                  <a:pos x="T4" y="T5"/>
                </a:cxn>
                <a:cxn ang="0">
                  <a:pos x="T6" y="T7"/>
                </a:cxn>
                <a:cxn ang="0">
                  <a:pos x="T8" y="T9"/>
                </a:cxn>
              </a:cxnLst>
              <a:rect l="0" t="0" r="r" b="b"/>
              <a:pathLst>
                <a:path w="4" h="10">
                  <a:moveTo>
                    <a:pt x="1" y="5"/>
                  </a:moveTo>
                  <a:cubicBezTo>
                    <a:pt x="2" y="8"/>
                    <a:pt x="3" y="10"/>
                    <a:pt x="3" y="10"/>
                  </a:cubicBezTo>
                  <a:cubicBezTo>
                    <a:pt x="4" y="10"/>
                    <a:pt x="4" y="7"/>
                    <a:pt x="3" y="5"/>
                  </a:cubicBezTo>
                  <a:cubicBezTo>
                    <a:pt x="2" y="2"/>
                    <a:pt x="1" y="0"/>
                    <a:pt x="0" y="0"/>
                  </a:cubicBezTo>
                  <a:cubicBezTo>
                    <a:pt x="0" y="0"/>
                    <a:pt x="0" y="3"/>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8" name="Freeform 674"/>
            <p:cNvSpPr>
              <a:spLocks/>
            </p:cNvSpPr>
            <p:nvPr/>
          </p:nvSpPr>
          <p:spPr bwMode="auto">
            <a:xfrm>
              <a:off x="2912" y="1959"/>
              <a:ext cx="7" cy="17"/>
            </a:xfrm>
            <a:custGeom>
              <a:avLst/>
              <a:gdLst>
                <a:gd name="T0" fmla="*/ 1 w 4"/>
                <a:gd name="T1" fmla="*/ 5 h 10"/>
                <a:gd name="T2" fmla="*/ 4 w 4"/>
                <a:gd name="T3" fmla="*/ 10 h 10"/>
                <a:gd name="T4" fmla="*/ 3 w 4"/>
                <a:gd name="T5" fmla="*/ 4 h 10"/>
                <a:gd name="T6" fmla="*/ 1 w 4"/>
                <a:gd name="T7" fmla="*/ 0 h 10"/>
                <a:gd name="T8" fmla="*/ 1 w 4"/>
                <a:gd name="T9" fmla="*/ 5 h 10"/>
              </a:gdLst>
              <a:ahLst/>
              <a:cxnLst>
                <a:cxn ang="0">
                  <a:pos x="T0" y="T1"/>
                </a:cxn>
                <a:cxn ang="0">
                  <a:pos x="T2" y="T3"/>
                </a:cxn>
                <a:cxn ang="0">
                  <a:pos x="T4" y="T5"/>
                </a:cxn>
                <a:cxn ang="0">
                  <a:pos x="T6" y="T7"/>
                </a:cxn>
                <a:cxn ang="0">
                  <a:pos x="T8" y="T9"/>
                </a:cxn>
              </a:cxnLst>
              <a:rect l="0" t="0" r="r" b="b"/>
              <a:pathLst>
                <a:path w="4" h="10">
                  <a:moveTo>
                    <a:pt x="1" y="5"/>
                  </a:moveTo>
                  <a:cubicBezTo>
                    <a:pt x="2" y="8"/>
                    <a:pt x="3" y="10"/>
                    <a:pt x="4" y="10"/>
                  </a:cubicBezTo>
                  <a:cubicBezTo>
                    <a:pt x="4" y="9"/>
                    <a:pt x="4" y="7"/>
                    <a:pt x="3" y="4"/>
                  </a:cubicBezTo>
                  <a:cubicBezTo>
                    <a:pt x="3" y="2"/>
                    <a:pt x="2" y="0"/>
                    <a:pt x="1" y="0"/>
                  </a:cubicBezTo>
                  <a:cubicBezTo>
                    <a:pt x="0" y="0"/>
                    <a:pt x="1" y="2"/>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9" name="Freeform 675"/>
            <p:cNvSpPr>
              <a:spLocks/>
            </p:cNvSpPr>
            <p:nvPr/>
          </p:nvSpPr>
          <p:spPr bwMode="auto">
            <a:xfrm>
              <a:off x="2868" y="2015"/>
              <a:ext cx="5" cy="13"/>
            </a:xfrm>
            <a:custGeom>
              <a:avLst/>
              <a:gdLst>
                <a:gd name="T0" fmla="*/ 1 w 3"/>
                <a:gd name="T1" fmla="*/ 4 h 8"/>
                <a:gd name="T2" fmla="*/ 2 w 3"/>
                <a:gd name="T3" fmla="*/ 8 h 8"/>
                <a:gd name="T4" fmla="*/ 2 w 3"/>
                <a:gd name="T5" fmla="*/ 3 h 8"/>
                <a:gd name="T6" fmla="*/ 0 w 3"/>
                <a:gd name="T7" fmla="*/ 0 h 8"/>
                <a:gd name="T8" fmla="*/ 1 w 3"/>
                <a:gd name="T9" fmla="*/ 4 h 8"/>
              </a:gdLst>
              <a:ahLst/>
              <a:cxnLst>
                <a:cxn ang="0">
                  <a:pos x="T0" y="T1"/>
                </a:cxn>
                <a:cxn ang="0">
                  <a:pos x="T2" y="T3"/>
                </a:cxn>
                <a:cxn ang="0">
                  <a:pos x="T4" y="T5"/>
                </a:cxn>
                <a:cxn ang="0">
                  <a:pos x="T6" y="T7"/>
                </a:cxn>
                <a:cxn ang="0">
                  <a:pos x="T8" y="T9"/>
                </a:cxn>
              </a:cxnLst>
              <a:rect l="0" t="0" r="r" b="b"/>
              <a:pathLst>
                <a:path w="3" h="8">
                  <a:moveTo>
                    <a:pt x="1" y="4"/>
                  </a:moveTo>
                  <a:cubicBezTo>
                    <a:pt x="1" y="6"/>
                    <a:pt x="2" y="8"/>
                    <a:pt x="2" y="8"/>
                  </a:cubicBezTo>
                  <a:cubicBezTo>
                    <a:pt x="3" y="7"/>
                    <a:pt x="3" y="5"/>
                    <a:pt x="2" y="3"/>
                  </a:cubicBezTo>
                  <a:cubicBezTo>
                    <a:pt x="2" y="1"/>
                    <a:pt x="1" y="0"/>
                    <a:pt x="0" y="0"/>
                  </a:cubicBezTo>
                  <a:cubicBezTo>
                    <a:pt x="0" y="0"/>
                    <a:pt x="0" y="2"/>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0" name="Freeform 676"/>
            <p:cNvSpPr>
              <a:spLocks/>
            </p:cNvSpPr>
            <p:nvPr/>
          </p:nvSpPr>
          <p:spPr bwMode="auto">
            <a:xfrm>
              <a:off x="2943" y="2081"/>
              <a:ext cx="3" cy="16"/>
            </a:xfrm>
            <a:custGeom>
              <a:avLst/>
              <a:gdLst>
                <a:gd name="T0" fmla="*/ 0 w 2"/>
                <a:gd name="T1" fmla="*/ 6 h 10"/>
                <a:gd name="T2" fmla="*/ 2 w 2"/>
                <a:gd name="T3" fmla="*/ 10 h 10"/>
                <a:gd name="T4" fmla="*/ 2 w 2"/>
                <a:gd name="T5" fmla="*/ 5 h 10"/>
                <a:gd name="T6" fmla="*/ 0 w 2"/>
                <a:gd name="T7" fmla="*/ 0 h 10"/>
                <a:gd name="T8" fmla="*/ 0 w 2"/>
                <a:gd name="T9" fmla="*/ 6 h 10"/>
              </a:gdLst>
              <a:ahLst/>
              <a:cxnLst>
                <a:cxn ang="0">
                  <a:pos x="T0" y="T1"/>
                </a:cxn>
                <a:cxn ang="0">
                  <a:pos x="T2" y="T3"/>
                </a:cxn>
                <a:cxn ang="0">
                  <a:pos x="T4" y="T5"/>
                </a:cxn>
                <a:cxn ang="0">
                  <a:pos x="T6" y="T7"/>
                </a:cxn>
                <a:cxn ang="0">
                  <a:pos x="T8" y="T9"/>
                </a:cxn>
              </a:cxnLst>
              <a:rect l="0" t="0" r="r" b="b"/>
              <a:pathLst>
                <a:path w="2" h="10">
                  <a:moveTo>
                    <a:pt x="0" y="6"/>
                  </a:moveTo>
                  <a:cubicBezTo>
                    <a:pt x="0" y="8"/>
                    <a:pt x="1" y="10"/>
                    <a:pt x="2" y="10"/>
                  </a:cubicBezTo>
                  <a:cubicBezTo>
                    <a:pt x="2" y="10"/>
                    <a:pt x="2" y="8"/>
                    <a:pt x="2" y="5"/>
                  </a:cubicBezTo>
                  <a:cubicBezTo>
                    <a:pt x="2" y="2"/>
                    <a:pt x="1" y="0"/>
                    <a:pt x="0" y="0"/>
                  </a:cubicBezTo>
                  <a:cubicBezTo>
                    <a:pt x="0" y="0"/>
                    <a:pt x="0" y="3"/>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1" name="Freeform 677"/>
            <p:cNvSpPr>
              <a:spLocks/>
            </p:cNvSpPr>
            <p:nvPr/>
          </p:nvSpPr>
          <p:spPr bwMode="auto">
            <a:xfrm>
              <a:off x="2900" y="2090"/>
              <a:ext cx="5" cy="15"/>
            </a:xfrm>
            <a:custGeom>
              <a:avLst/>
              <a:gdLst>
                <a:gd name="T0" fmla="*/ 0 w 3"/>
                <a:gd name="T1" fmla="*/ 5 h 9"/>
                <a:gd name="T2" fmla="*/ 2 w 3"/>
                <a:gd name="T3" fmla="*/ 9 h 9"/>
                <a:gd name="T4" fmla="*/ 2 w 3"/>
                <a:gd name="T5" fmla="*/ 4 h 9"/>
                <a:gd name="T6" fmla="*/ 0 w 3"/>
                <a:gd name="T7" fmla="*/ 0 h 9"/>
                <a:gd name="T8" fmla="*/ 0 w 3"/>
                <a:gd name="T9" fmla="*/ 5 h 9"/>
              </a:gdLst>
              <a:ahLst/>
              <a:cxnLst>
                <a:cxn ang="0">
                  <a:pos x="T0" y="T1"/>
                </a:cxn>
                <a:cxn ang="0">
                  <a:pos x="T2" y="T3"/>
                </a:cxn>
                <a:cxn ang="0">
                  <a:pos x="T4" y="T5"/>
                </a:cxn>
                <a:cxn ang="0">
                  <a:pos x="T6" y="T7"/>
                </a:cxn>
                <a:cxn ang="0">
                  <a:pos x="T8" y="T9"/>
                </a:cxn>
              </a:cxnLst>
              <a:rect l="0" t="0" r="r" b="b"/>
              <a:pathLst>
                <a:path w="3" h="9">
                  <a:moveTo>
                    <a:pt x="0" y="5"/>
                  </a:moveTo>
                  <a:cubicBezTo>
                    <a:pt x="0" y="7"/>
                    <a:pt x="1" y="9"/>
                    <a:pt x="2" y="9"/>
                  </a:cubicBezTo>
                  <a:cubicBezTo>
                    <a:pt x="2" y="9"/>
                    <a:pt x="3" y="7"/>
                    <a:pt x="2" y="4"/>
                  </a:cubicBezTo>
                  <a:cubicBezTo>
                    <a:pt x="2" y="2"/>
                    <a:pt x="1" y="0"/>
                    <a:pt x="0" y="0"/>
                  </a:cubicBezTo>
                  <a:cubicBezTo>
                    <a:pt x="0" y="0"/>
                    <a:pt x="0"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2" name="Freeform 678"/>
            <p:cNvSpPr>
              <a:spLocks/>
            </p:cNvSpPr>
            <p:nvPr/>
          </p:nvSpPr>
          <p:spPr bwMode="auto">
            <a:xfrm>
              <a:off x="2882" y="2013"/>
              <a:ext cx="5" cy="10"/>
            </a:xfrm>
            <a:custGeom>
              <a:avLst/>
              <a:gdLst>
                <a:gd name="T0" fmla="*/ 1 w 3"/>
                <a:gd name="T1" fmla="*/ 3 h 6"/>
                <a:gd name="T2" fmla="*/ 2 w 3"/>
                <a:gd name="T3" fmla="*/ 6 h 6"/>
                <a:gd name="T4" fmla="*/ 2 w 3"/>
                <a:gd name="T5" fmla="*/ 3 h 6"/>
                <a:gd name="T6" fmla="*/ 1 w 3"/>
                <a:gd name="T7" fmla="*/ 0 h 6"/>
                <a:gd name="T8" fmla="*/ 1 w 3"/>
                <a:gd name="T9" fmla="*/ 3 h 6"/>
              </a:gdLst>
              <a:ahLst/>
              <a:cxnLst>
                <a:cxn ang="0">
                  <a:pos x="T0" y="T1"/>
                </a:cxn>
                <a:cxn ang="0">
                  <a:pos x="T2" y="T3"/>
                </a:cxn>
                <a:cxn ang="0">
                  <a:pos x="T4" y="T5"/>
                </a:cxn>
                <a:cxn ang="0">
                  <a:pos x="T6" y="T7"/>
                </a:cxn>
                <a:cxn ang="0">
                  <a:pos x="T8" y="T9"/>
                </a:cxn>
              </a:cxnLst>
              <a:rect l="0" t="0" r="r" b="b"/>
              <a:pathLst>
                <a:path w="3" h="6">
                  <a:moveTo>
                    <a:pt x="1" y="3"/>
                  </a:moveTo>
                  <a:cubicBezTo>
                    <a:pt x="1" y="4"/>
                    <a:pt x="2" y="6"/>
                    <a:pt x="2" y="6"/>
                  </a:cubicBezTo>
                  <a:cubicBezTo>
                    <a:pt x="3" y="5"/>
                    <a:pt x="3" y="4"/>
                    <a:pt x="2" y="3"/>
                  </a:cubicBezTo>
                  <a:cubicBezTo>
                    <a:pt x="2" y="1"/>
                    <a:pt x="1" y="0"/>
                    <a:pt x="1" y="0"/>
                  </a:cubicBezTo>
                  <a:cubicBezTo>
                    <a:pt x="0" y="0"/>
                    <a:pt x="1" y="1"/>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3" name="Freeform 679"/>
            <p:cNvSpPr>
              <a:spLocks/>
            </p:cNvSpPr>
            <p:nvPr/>
          </p:nvSpPr>
          <p:spPr bwMode="auto">
            <a:xfrm>
              <a:off x="2717" y="2143"/>
              <a:ext cx="98" cy="113"/>
            </a:xfrm>
            <a:custGeom>
              <a:avLst/>
              <a:gdLst>
                <a:gd name="T0" fmla="*/ 0 w 60"/>
                <a:gd name="T1" fmla="*/ 28 h 69"/>
                <a:gd name="T2" fmla="*/ 0 w 60"/>
                <a:gd name="T3" fmla="*/ 30 h 69"/>
                <a:gd name="T4" fmla="*/ 9 w 60"/>
                <a:gd name="T5" fmla="*/ 29 h 69"/>
                <a:gd name="T6" fmla="*/ 11 w 60"/>
                <a:gd name="T7" fmla="*/ 69 h 69"/>
                <a:gd name="T8" fmla="*/ 38 w 60"/>
                <a:gd name="T9" fmla="*/ 69 h 69"/>
                <a:gd name="T10" fmla="*/ 34 w 60"/>
                <a:gd name="T11" fmla="*/ 6 h 69"/>
                <a:gd name="T12" fmla="*/ 60 w 60"/>
                <a:gd name="T13" fmla="*/ 2 h 69"/>
                <a:gd name="T14" fmla="*/ 60 w 60"/>
                <a:gd name="T15" fmla="*/ 0 h 69"/>
                <a:gd name="T16" fmla="*/ 33 w 60"/>
                <a:gd name="T17" fmla="*/ 5 h 69"/>
                <a:gd name="T18" fmla="*/ 38 w 60"/>
                <a:gd name="T19" fmla="*/ 67 h 69"/>
                <a:gd name="T20" fmla="*/ 12 w 60"/>
                <a:gd name="T21" fmla="*/ 68 h 69"/>
                <a:gd name="T22" fmla="*/ 10 w 60"/>
                <a:gd name="T23" fmla="*/ 27 h 69"/>
                <a:gd name="T24" fmla="*/ 0 w 60"/>
                <a:gd name="T25"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69">
                  <a:moveTo>
                    <a:pt x="0" y="28"/>
                  </a:moveTo>
                  <a:cubicBezTo>
                    <a:pt x="0" y="29"/>
                    <a:pt x="0" y="29"/>
                    <a:pt x="0" y="30"/>
                  </a:cubicBezTo>
                  <a:cubicBezTo>
                    <a:pt x="3" y="29"/>
                    <a:pt x="6" y="29"/>
                    <a:pt x="9" y="29"/>
                  </a:cubicBezTo>
                  <a:cubicBezTo>
                    <a:pt x="11" y="42"/>
                    <a:pt x="11" y="56"/>
                    <a:pt x="11" y="69"/>
                  </a:cubicBezTo>
                  <a:cubicBezTo>
                    <a:pt x="20" y="69"/>
                    <a:pt x="29" y="69"/>
                    <a:pt x="38" y="69"/>
                  </a:cubicBezTo>
                  <a:cubicBezTo>
                    <a:pt x="38" y="48"/>
                    <a:pt x="36" y="27"/>
                    <a:pt x="34" y="6"/>
                  </a:cubicBezTo>
                  <a:cubicBezTo>
                    <a:pt x="42" y="5"/>
                    <a:pt x="51" y="4"/>
                    <a:pt x="60" y="2"/>
                  </a:cubicBezTo>
                  <a:cubicBezTo>
                    <a:pt x="60" y="2"/>
                    <a:pt x="60" y="1"/>
                    <a:pt x="60" y="0"/>
                  </a:cubicBezTo>
                  <a:cubicBezTo>
                    <a:pt x="51" y="2"/>
                    <a:pt x="42" y="3"/>
                    <a:pt x="33" y="5"/>
                  </a:cubicBezTo>
                  <a:cubicBezTo>
                    <a:pt x="36" y="25"/>
                    <a:pt x="37" y="46"/>
                    <a:pt x="38" y="67"/>
                  </a:cubicBezTo>
                  <a:cubicBezTo>
                    <a:pt x="29" y="67"/>
                    <a:pt x="20" y="67"/>
                    <a:pt x="12" y="68"/>
                  </a:cubicBezTo>
                  <a:cubicBezTo>
                    <a:pt x="12" y="54"/>
                    <a:pt x="11" y="41"/>
                    <a:pt x="10" y="27"/>
                  </a:cubicBezTo>
                  <a:cubicBezTo>
                    <a:pt x="6" y="28"/>
                    <a:pt x="3" y="28"/>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4" name="Freeform 680"/>
            <p:cNvSpPr>
              <a:spLocks/>
            </p:cNvSpPr>
            <p:nvPr/>
          </p:nvSpPr>
          <p:spPr bwMode="auto">
            <a:xfrm>
              <a:off x="2814" y="2138"/>
              <a:ext cx="3" cy="15"/>
            </a:xfrm>
            <a:custGeom>
              <a:avLst/>
              <a:gdLst>
                <a:gd name="T0" fmla="*/ 0 w 2"/>
                <a:gd name="T1" fmla="*/ 4 h 9"/>
                <a:gd name="T2" fmla="*/ 2 w 2"/>
                <a:gd name="T3" fmla="*/ 9 h 9"/>
                <a:gd name="T4" fmla="*/ 2 w 2"/>
                <a:gd name="T5" fmla="*/ 4 h 9"/>
                <a:gd name="T6" fmla="*/ 0 w 2"/>
                <a:gd name="T7" fmla="*/ 0 h 9"/>
                <a:gd name="T8" fmla="*/ 0 w 2"/>
                <a:gd name="T9" fmla="*/ 4 h 9"/>
              </a:gdLst>
              <a:ahLst/>
              <a:cxnLst>
                <a:cxn ang="0">
                  <a:pos x="T0" y="T1"/>
                </a:cxn>
                <a:cxn ang="0">
                  <a:pos x="T2" y="T3"/>
                </a:cxn>
                <a:cxn ang="0">
                  <a:pos x="T4" y="T5"/>
                </a:cxn>
                <a:cxn ang="0">
                  <a:pos x="T6" y="T7"/>
                </a:cxn>
                <a:cxn ang="0">
                  <a:pos x="T8" y="T9"/>
                </a:cxn>
              </a:cxnLst>
              <a:rect l="0" t="0" r="r" b="b"/>
              <a:pathLst>
                <a:path w="2" h="9">
                  <a:moveTo>
                    <a:pt x="0" y="4"/>
                  </a:moveTo>
                  <a:cubicBezTo>
                    <a:pt x="0" y="7"/>
                    <a:pt x="1" y="9"/>
                    <a:pt x="2" y="9"/>
                  </a:cubicBezTo>
                  <a:cubicBezTo>
                    <a:pt x="2" y="8"/>
                    <a:pt x="2" y="7"/>
                    <a:pt x="2" y="4"/>
                  </a:cubicBezTo>
                  <a:cubicBezTo>
                    <a:pt x="2" y="2"/>
                    <a:pt x="1" y="0"/>
                    <a:pt x="0" y="0"/>
                  </a:cubicBezTo>
                  <a:cubicBezTo>
                    <a:pt x="0"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5" name="Freeform 681"/>
            <p:cNvSpPr>
              <a:spLocks/>
            </p:cNvSpPr>
            <p:nvPr/>
          </p:nvSpPr>
          <p:spPr bwMode="auto">
            <a:xfrm>
              <a:off x="2769" y="2144"/>
              <a:ext cx="5" cy="15"/>
            </a:xfrm>
            <a:custGeom>
              <a:avLst/>
              <a:gdLst>
                <a:gd name="T0" fmla="*/ 0 w 3"/>
                <a:gd name="T1" fmla="*/ 5 h 9"/>
                <a:gd name="T2" fmla="*/ 2 w 3"/>
                <a:gd name="T3" fmla="*/ 9 h 9"/>
                <a:gd name="T4" fmla="*/ 3 w 3"/>
                <a:gd name="T5" fmla="*/ 4 h 9"/>
                <a:gd name="T6" fmla="*/ 1 w 3"/>
                <a:gd name="T7" fmla="*/ 1 h 9"/>
                <a:gd name="T8" fmla="*/ 0 w 3"/>
                <a:gd name="T9" fmla="*/ 5 h 9"/>
              </a:gdLst>
              <a:ahLst/>
              <a:cxnLst>
                <a:cxn ang="0">
                  <a:pos x="T0" y="T1"/>
                </a:cxn>
                <a:cxn ang="0">
                  <a:pos x="T2" y="T3"/>
                </a:cxn>
                <a:cxn ang="0">
                  <a:pos x="T4" y="T5"/>
                </a:cxn>
                <a:cxn ang="0">
                  <a:pos x="T6" y="T7"/>
                </a:cxn>
                <a:cxn ang="0">
                  <a:pos x="T8" y="T9"/>
                </a:cxn>
              </a:cxnLst>
              <a:rect l="0" t="0" r="r" b="b"/>
              <a:pathLst>
                <a:path w="3" h="9">
                  <a:moveTo>
                    <a:pt x="0" y="5"/>
                  </a:moveTo>
                  <a:cubicBezTo>
                    <a:pt x="1" y="7"/>
                    <a:pt x="1" y="9"/>
                    <a:pt x="2" y="9"/>
                  </a:cubicBezTo>
                  <a:cubicBezTo>
                    <a:pt x="3" y="9"/>
                    <a:pt x="3" y="7"/>
                    <a:pt x="3" y="4"/>
                  </a:cubicBezTo>
                  <a:cubicBezTo>
                    <a:pt x="2" y="2"/>
                    <a:pt x="2" y="0"/>
                    <a:pt x="1" y="1"/>
                  </a:cubicBezTo>
                  <a:cubicBezTo>
                    <a:pt x="0" y="1"/>
                    <a:pt x="0"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6" name="Freeform 682"/>
            <p:cNvSpPr>
              <a:spLocks/>
            </p:cNvSpPr>
            <p:nvPr/>
          </p:nvSpPr>
          <p:spPr bwMode="auto">
            <a:xfrm>
              <a:off x="2715" y="2185"/>
              <a:ext cx="3" cy="10"/>
            </a:xfrm>
            <a:custGeom>
              <a:avLst/>
              <a:gdLst>
                <a:gd name="T0" fmla="*/ 0 w 2"/>
                <a:gd name="T1" fmla="*/ 3 h 6"/>
                <a:gd name="T2" fmla="*/ 1 w 2"/>
                <a:gd name="T3" fmla="*/ 6 h 6"/>
                <a:gd name="T4" fmla="*/ 2 w 2"/>
                <a:gd name="T5" fmla="*/ 3 h 6"/>
                <a:gd name="T6" fmla="*/ 1 w 2"/>
                <a:gd name="T7" fmla="*/ 0 h 6"/>
                <a:gd name="T8" fmla="*/ 0 w 2"/>
                <a:gd name="T9" fmla="*/ 3 h 6"/>
              </a:gdLst>
              <a:ahLst/>
              <a:cxnLst>
                <a:cxn ang="0">
                  <a:pos x="T0" y="T1"/>
                </a:cxn>
                <a:cxn ang="0">
                  <a:pos x="T2" y="T3"/>
                </a:cxn>
                <a:cxn ang="0">
                  <a:pos x="T4" y="T5"/>
                </a:cxn>
                <a:cxn ang="0">
                  <a:pos x="T6" y="T7"/>
                </a:cxn>
                <a:cxn ang="0">
                  <a:pos x="T8" y="T9"/>
                </a:cxn>
              </a:cxnLst>
              <a:rect l="0" t="0" r="r" b="b"/>
              <a:pathLst>
                <a:path w="2" h="6">
                  <a:moveTo>
                    <a:pt x="0" y="3"/>
                  </a:moveTo>
                  <a:cubicBezTo>
                    <a:pt x="0" y="5"/>
                    <a:pt x="1" y="6"/>
                    <a:pt x="1" y="6"/>
                  </a:cubicBezTo>
                  <a:cubicBezTo>
                    <a:pt x="2" y="6"/>
                    <a:pt x="2" y="5"/>
                    <a:pt x="2" y="3"/>
                  </a:cubicBezTo>
                  <a:cubicBezTo>
                    <a:pt x="2" y="1"/>
                    <a:pt x="1" y="0"/>
                    <a:pt x="1" y="0"/>
                  </a:cubicBezTo>
                  <a:cubicBezTo>
                    <a:pt x="0"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7" name="Freeform 683"/>
            <p:cNvSpPr>
              <a:spLocks/>
            </p:cNvSpPr>
            <p:nvPr/>
          </p:nvSpPr>
          <p:spPr bwMode="auto">
            <a:xfrm>
              <a:off x="2777" y="2248"/>
              <a:ext cx="4" cy="13"/>
            </a:xfrm>
            <a:custGeom>
              <a:avLst/>
              <a:gdLst>
                <a:gd name="T0" fmla="*/ 0 w 2"/>
                <a:gd name="T1" fmla="*/ 4 h 8"/>
                <a:gd name="T2" fmla="*/ 1 w 2"/>
                <a:gd name="T3" fmla="*/ 8 h 8"/>
                <a:gd name="T4" fmla="*/ 2 w 2"/>
                <a:gd name="T5" fmla="*/ 4 h 8"/>
                <a:gd name="T6" fmla="*/ 1 w 2"/>
                <a:gd name="T7" fmla="*/ 0 h 8"/>
                <a:gd name="T8" fmla="*/ 0 w 2"/>
                <a:gd name="T9" fmla="*/ 4 h 8"/>
              </a:gdLst>
              <a:ahLst/>
              <a:cxnLst>
                <a:cxn ang="0">
                  <a:pos x="T0" y="T1"/>
                </a:cxn>
                <a:cxn ang="0">
                  <a:pos x="T2" y="T3"/>
                </a:cxn>
                <a:cxn ang="0">
                  <a:pos x="T4" y="T5"/>
                </a:cxn>
                <a:cxn ang="0">
                  <a:pos x="T6" y="T7"/>
                </a:cxn>
                <a:cxn ang="0">
                  <a:pos x="T8" y="T9"/>
                </a:cxn>
              </a:cxnLst>
              <a:rect l="0" t="0" r="r" b="b"/>
              <a:pathLst>
                <a:path w="2" h="8">
                  <a:moveTo>
                    <a:pt x="0" y="4"/>
                  </a:moveTo>
                  <a:cubicBezTo>
                    <a:pt x="0" y="6"/>
                    <a:pt x="0" y="8"/>
                    <a:pt x="1" y="8"/>
                  </a:cubicBezTo>
                  <a:cubicBezTo>
                    <a:pt x="1" y="8"/>
                    <a:pt x="2" y="6"/>
                    <a:pt x="2" y="4"/>
                  </a:cubicBezTo>
                  <a:cubicBezTo>
                    <a:pt x="2" y="1"/>
                    <a:pt x="1" y="0"/>
                    <a:pt x="1" y="0"/>
                  </a:cubicBezTo>
                  <a:cubicBezTo>
                    <a:pt x="0"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8" name="Freeform 684"/>
            <p:cNvSpPr>
              <a:spLocks/>
            </p:cNvSpPr>
            <p:nvPr/>
          </p:nvSpPr>
          <p:spPr bwMode="auto">
            <a:xfrm>
              <a:off x="2733" y="2249"/>
              <a:ext cx="5" cy="13"/>
            </a:xfrm>
            <a:custGeom>
              <a:avLst/>
              <a:gdLst>
                <a:gd name="T0" fmla="*/ 0 w 3"/>
                <a:gd name="T1" fmla="*/ 4 h 8"/>
                <a:gd name="T2" fmla="*/ 2 w 3"/>
                <a:gd name="T3" fmla="*/ 8 h 8"/>
                <a:gd name="T4" fmla="*/ 3 w 3"/>
                <a:gd name="T5" fmla="*/ 4 h 8"/>
                <a:gd name="T6" fmla="*/ 1 w 3"/>
                <a:gd name="T7" fmla="*/ 0 h 8"/>
                <a:gd name="T8" fmla="*/ 0 w 3"/>
                <a:gd name="T9" fmla="*/ 4 h 8"/>
              </a:gdLst>
              <a:ahLst/>
              <a:cxnLst>
                <a:cxn ang="0">
                  <a:pos x="T0" y="T1"/>
                </a:cxn>
                <a:cxn ang="0">
                  <a:pos x="T2" y="T3"/>
                </a:cxn>
                <a:cxn ang="0">
                  <a:pos x="T4" y="T5"/>
                </a:cxn>
                <a:cxn ang="0">
                  <a:pos x="T6" y="T7"/>
                </a:cxn>
                <a:cxn ang="0">
                  <a:pos x="T8" y="T9"/>
                </a:cxn>
              </a:cxnLst>
              <a:rect l="0" t="0" r="r" b="b"/>
              <a:pathLst>
                <a:path w="3" h="8">
                  <a:moveTo>
                    <a:pt x="0" y="4"/>
                  </a:moveTo>
                  <a:cubicBezTo>
                    <a:pt x="0" y="6"/>
                    <a:pt x="1" y="7"/>
                    <a:pt x="2" y="8"/>
                  </a:cubicBezTo>
                  <a:cubicBezTo>
                    <a:pt x="2" y="7"/>
                    <a:pt x="3" y="6"/>
                    <a:pt x="3" y="4"/>
                  </a:cubicBezTo>
                  <a:cubicBezTo>
                    <a:pt x="3" y="1"/>
                    <a:pt x="2" y="0"/>
                    <a:pt x="1" y="0"/>
                  </a:cubicBezTo>
                  <a:cubicBezTo>
                    <a:pt x="1" y="0"/>
                    <a:pt x="0" y="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9" name="Freeform 685"/>
            <p:cNvSpPr>
              <a:spLocks/>
            </p:cNvSpPr>
            <p:nvPr/>
          </p:nvSpPr>
          <p:spPr bwMode="auto">
            <a:xfrm>
              <a:off x="2731" y="2185"/>
              <a:ext cx="2" cy="9"/>
            </a:xfrm>
            <a:custGeom>
              <a:avLst/>
              <a:gdLst>
                <a:gd name="T0" fmla="*/ 0 w 1"/>
                <a:gd name="T1" fmla="*/ 2 h 5"/>
                <a:gd name="T2" fmla="*/ 1 w 1"/>
                <a:gd name="T3" fmla="*/ 5 h 5"/>
                <a:gd name="T4" fmla="*/ 1 w 1"/>
                <a:gd name="T5" fmla="*/ 2 h 5"/>
                <a:gd name="T6" fmla="*/ 0 w 1"/>
                <a:gd name="T7" fmla="*/ 0 h 5"/>
                <a:gd name="T8" fmla="*/ 0 w 1"/>
                <a:gd name="T9" fmla="*/ 2 h 5"/>
              </a:gdLst>
              <a:ahLst/>
              <a:cxnLst>
                <a:cxn ang="0">
                  <a:pos x="T0" y="T1"/>
                </a:cxn>
                <a:cxn ang="0">
                  <a:pos x="T2" y="T3"/>
                </a:cxn>
                <a:cxn ang="0">
                  <a:pos x="T4" y="T5"/>
                </a:cxn>
                <a:cxn ang="0">
                  <a:pos x="T6" y="T7"/>
                </a:cxn>
                <a:cxn ang="0">
                  <a:pos x="T8" y="T9"/>
                </a:cxn>
              </a:cxnLst>
              <a:rect l="0" t="0" r="r" b="b"/>
              <a:pathLst>
                <a:path w="1" h="5">
                  <a:moveTo>
                    <a:pt x="0" y="2"/>
                  </a:moveTo>
                  <a:cubicBezTo>
                    <a:pt x="0" y="4"/>
                    <a:pt x="0" y="5"/>
                    <a:pt x="1" y="5"/>
                  </a:cubicBezTo>
                  <a:cubicBezTo>
                    <a:pt x="1" y="5"/>
                    <a:pt x="1" y="4"/>
                    <a:pt x="1" y="2"/>
                  </a:cubicBezTo>
                  <a:cubicBezTo>
                    <a:pt x="1" y="1"/>
                    <a:pt x="1"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0" name="Freeform 686"/>
            <p:cNvSpPr>
              <a:spLocks/>
            </p:cNvSpPr>
            <p:nvPr/>
          </p:nvSpPr>
          <p:spPr bwMode="auto">
            <a:xfrm>
              <a:off x="2436" y="1910"/>
              <a:ext cx="89" cy="130"/>
            </a:xfrm>
            <a:custGeom>
              <a:avLst/>
              <a:gdLst>
                <a:gd name="T0" fmla="*/ 0 w 54"/>
                <a:gd name="T1" fmla="*/ 54 h 79"/>
                <a:gd name="T2" fmla="*/ 1 w 54"/>
                <a:gd name="T3" fmla="*/ 55 h 79"/>
                <a:gd name="T4" fmla="*/ 10 w 54"/>
                <a:gd name="T5" fmla="*/ 49 h 79"/>
                <a:gd name="T6" fmla="*/ 26 w 54"/>
                <a:gd name="T7" fmla="*/ 79 h 79"/>
                <a:gd name="T8" fmla="*/ 54 w 54"/>
                <a:gd name="T9" fmla="*/ 65 h 79"/>
                <a:gd name="T10" fmla="*/ 27 w 54"/>
                <a:gd name="T11" fmla="*/ 19 h 79"/>
                <a:gd name="T12" fmla="*/ 52 w 54"/>
                <a:gd name="T13" fmla="*/ 1 h 79"/>
                <a:gd name="T14" fmla="*/ 52 w 54"/>
                <a:gd name="T15" fmla="*/ 0 h 79"/>
                <a:gd name="T16" fmla="*/ 26 w 54"/>
                <a:gd name="T17" fmla="*/ 18 h 79"/>
                <a:gd name="T18" fmla="*/ 53 w 54"/>
                <a:gd name="T19" fmla="*/ 64 h 79"/>
                <a:gd name="T20" fmla="*/ 26 w 54"/>
                <a:gd name="T21" fmla="*/ 77 h 79"/>
                <a:gd name="T22" fmla="*/ 10 w 54"/>
                <a:gd name="T23" fmla="*/ 48 h 79"/>
                <a:gd name="T24" fmla="*/ 0 w 54"/>
                <a:gd name="T25"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79">
                  <a:moveTo>
                    <a:pt x="0" y="54"/>
                  </a:moveTo>
                  <a:cubicBezTo>
                    <a:pt x="1" y="55"/>
                    <a:pt x="1" y="55"/>
                    <a:pt x="1" y="55"/>
                  </a:cubicBezTo>
                  <a:cubicBezTo>
                    <a:pt x="4" y="53"/>
                    <a:pt x="7" y="51"/>
                    <a:pt x="10" y="49"/>
                  </a:cubicBezTo>
                  <a:cubicBezTo>
                    <a:pt x="16" y="59"/>
                    <a:pt x="22" y="69"/>
                    <a:pt x="26" y="79"/>
                  </a:cubicBezTo>
                  <a:cubicBezTo>
                    <a:pt x="35" y="74"/>
                    <a:pt x="45" y="69"/>
                    <a:pt x="54" y="65"/>
                  </a:cubicBezTo>
                  <a:cubicBezTo>
                    <a:pt x="46" y="49"/>
                    <a:pt x="37" y="34"/>
                    <a:pt x="27" y="19"/>
                  </a:cubicBezTo>
                  <a:cubicBezTo>
                    <a:pt x="36" y="13"/>
                    <a:pt x="44" y="7"/>
                    <a:pt x="52" y="1"/>
                  </a:cubicBezTo>
                  <a:cubicBezTo>
                    <a:pt x="52" y="1"/>
                    <a:pt x="52" y="0"/>
                    <a:pt x="52" y="0"/>
                  </a:cubicBezTo>
                  <a:cubicBezTo>
                    <a:pt x="43" y="6"/>
                    <a:pt x="35" y="12"/>
                    <a:pt x="26" y="18"/>
                  </a:cubicBezTo>
                  <a:cubicBezTo>
                    <a:pt x="36" y="33"/>
                    <a:pt x="45" y="48"/>
                    <a:pt x="53" y="64"/>
                  </a:cubicBezTo>
                  <a:cubicBezTo>
                    <a:pt x="44" y="68"/>
                    <a:pt x="35" y="73"/>
                    <a:pt x="26" y="77"/>
                  </a:cubicBezTo>
                  <a:cubicBezTo>
                    <a:pt x="22" y="67"/>
                    <a:pt x="16" y="58"/>
                    <a:pt x="10" y="48"/>
                  </a:cubicBezTo>
                  <a:cubicBezTo>
                    <a:pt x="7" y="50"/>
                    <a:pt x="4" y="52"/>
                    <a:pt x="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1" name="Freeform 687"/>
            <p:cNvSpPr>
              <a:spLocks/>
            </p:cNvSpPr>
            <p:nvPr/>
          </p:nvSpPr>
          <p:spPr bwMode="auto">
            <a:xfrm>
              <a:off x="2517" y="1905"/>
              <a:ext cx="9" cy="12"/>
            </a:xfrm>
            <a:custGeom>
              <a:avLst/>
              <a:gdLst>
                <a:gd name="T0" fmla="*/ 2 w 6"/>
                <a:gd name="T1" fmla="*/ 4 h 7"/>
                <a:gd name="T2" fmla="*/ 5 w 6"/>
                <a:gd name="T3" fmla="*/ 6 h 7"/>
                <a:gd name="T4" fmla="*/ 4 w 6"/>
                <a:gd name="T5" fmla="*/ 3 h 7"/>
                <a:gd name="T6" fmla="*/ 1 w 6"/>
                <a:gd name="T7" fmla="*/ 0 h 7"/>
                <a:gd name="T8" fmla="*/ 2 w 6"/>
                <a:gd name="T9" fmla="*/ 4 h 7"/>
              </a:gdLst>
              <a:ahLst/>
              <a:cxnLst>
                <a:cxn ang="0">
                  <a:pos x="T0" y="T1"/>
                </a:cxn>
                <a:cxn ang="0">
                  <a:pos x="T2" y="T3"/>
                </a:cxn>
                <a:cxn ang="0">
                  <a:pos x="T4" y="T5"/>
                </a:cxn>
                <a:cxn ang="0">
                  <a:pos x="T6" y="T7"/>
                </a:cxn>
                <a:cxn ang="0">
                  <a:pos x="T8" y="T9"/>
                </a:cxn>
              </a:cxnLst>
              <a:rect l="0" t="0" r="r" b="b"/>
              <a:pathLst>
                <a:path w="6" h="7">
                  <a:moveTo>
                    <a:pt x="2" y="4"/>
                  </a:moveTo>
                  <a:cubicBezTo>
                    <a:pt x="3" y="6"/>
                    <a:pt x="4" y="7"/>
                    <a:pt x="5" y="6"/>
                  </a:cubicBezTo>
                  <a:cubicBezTo>
                    <a:pt x="6" y="6"/>
                    <a:pt x="5" y="4"/>
                    <a:pt x="4" y="3"/>
                  </a:cubicBezTo>
                  <a:cubicBezTo>
                    <a:pt x="3" y="1"/>
                    <a:pt x="1" y="0"/>
                    <a:pt x="1" y="0"/>
                  </a:cubicBezTo>
                  <a:cubicBezTo>
                    <a:pt x="0" y="1"/>
                    <a:pt x="1"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2" name="Freeform 688"/>
            <p:cNvSpPr>
              <a:spLocks/>
            </p:cNvSpPr>
            <p:nvPr/>
          </p:nvSpPr>
          <p:spPr bwMode="auto">
            <a:xfrm>
              <a:off x="2476" y="1935"/>
              <a:ext cx="8" cy="11"/>
            </a:xfrm>
            <a:custGeom>
              <a:avLst/>
              <a:gdLst>
                <a:gd name="T0" fmla="*/ 2 w 5"/>
                <a:gd name="T1" fmla="*/ 4 h 7"/>
                <a:gd name="T2" fmla="*/ 5 w 5"/>
                <a:gd name="T3" fmla="*/ 6 h 7"/>
                <a:gd name="T4" fmla="*/ 4 w 5"/>
                <a:gd name="T5" fmla="*/ 3 h 7"/>
                <a:gd name="T6" fmla="*/ 1 w 5"/>
                <a:gd name="T7" fmla="*/ 1 h 7"/>
                <a:gd name="T8" fmla="*/ 2 w 5"/>
                <a:gd name="T9" fmla="*/ 4 h 7"/>
              </a:gdLst>
              <a:ahLst/>
              <a:cxnLst>
                <a:cxn ang="0">
                  <a:pos x="T0" y="T1"/>
                </a:cxn>
                <a:cxn ang="0">
                  <a:pos x="T2" y="T3"/>
                </a:cxn>
                <a:cxn ang="0">
                  <a:pos x="T4" y="T5"/>
                </a:cxn>
                <a:cxn ang="0">
                  <a:pos x="T6" y="T7"/>
                </a:cxn>
                <a:cxn ang="0">
                  <a:pos x="T8" y="T9"/>
                </a:cxn>
              </a:cxnLst>
              <a:rect l="0" t="0" r="r" b="b"/>
              <a:pathLst>
                <a:path w="5" h="7">
                  <a:moveTo>
                    <a:pt x="2" y="4"/>
                  </a:moveTo>
                  <a:cubicBezTo>
                    <a:pt x="3" y="6"/>
                    <a:pt x="4" y="7"/>
                    <a:pt x="5" y="6"/>
                  </a:cubicBezTo>
                  <a:cubicBezTo>
                    <a:pt x="5" y="6"/>
                    <a:pt x="5" y="4"/>
                    <a:pt x="4" y="3"/>
                  </a:cubicBezTo>
                  <a:cubicBezTo>
                    <a:pt x="3" y="1"/>
                    <a:pt x="1" y="0"/>
                    <a:pt x="1" y="1"/>
                  </a:cubicBezTo>
                  <a:cubicBezTo>
                    <a:pt x="0" y="1"/>
                    <a:pt x="1"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3" name="Freeform 689"/>
            <p:cNvSpPr>
              <a:spLocks/>
            </p:cNvSpPr>
            <p:nvPr/>
          </p:nvSpPr>
          <p:spPr bwMode="auto">
            <a:xfrm>
              <a:off x="2435" y="1995"/>
              <a:ext cx="6" cy="9"/>
            </a:xfrm>
            <a:custGeom>
              <a:avLst/>
              <a:gdLst>
                <a:gd name="T0" fmla="*/ 1 w 4"/>
                <a:gd name="T1" fmla="*/ 3 h 5"/>
                <a:gd name="T2" fmla="*/ 3 w 4"/>
                <a:gd name="T3" fmla="*/ 5 h 5"/>
                <a:gd name="T4" fmla="*/ 3 w 4"/>
                <a:gd name="T5" fmla="*/ 2 h 5"/>
                <a:gd name="T6" fmla="*/ 1 w 4"/>
                <a:gd name="T7" fmla="*/ 1 h 5"/>
                <a:gd name="T8" fmla="*/ 1 w 4"/>
                <a:gd name="T9" fmla="*/ 3 h 5"/>
              </a:gdLst>
              <a:ahLst/>
              <a:cxnLst>
                <a:cxn ang="0">
                  <a:pos x="T0" y="T1"/>
                </a:cxn>
                <a:cxn ang="0">
                  <a:pos x="T2" y="T3"/>
                </a:cxn>
                <a:cxn ang="0">
                  <a:pos x="T4" y="T5"/>
                </a:cxn>
                <a:cxn ang="0">
                  <a:pos x="T6" y="T7"/>
                </a:cxn>
                <a:cxn ang="0">
                  <a:pos x="T8" y="T9"/>
                </a:cxn>
              </a:cxnLst>
              <a:rect l="0" t="0" r="r" b="b"/>
              <a:pathLst>
                <a:path w="4" h="5">
                  <a:moveTo>
                    <a:pt x="1" y="3"/>
                  </a:moveTo>
                  <a:cubicBezTo>
                    <a:pt x="2" y="4"/>
                    <a:pt x="3" y="5"/>
                    <a:pt x="3" y="5"/>
                  </a:cubicBezTo>
                  <a:cubicBezTo>
                    <a:pt x="4" y="4"/>
                    <a:pt x="4" y="3"/>
                    <a:pt x="3" y="2"/>
                  </a:cubicBezTo>
                  <a:cubicBezTo>
                    <a:pt x="2" y="1"/>
                    <a:pt x="1" y="0"/>
                    <a:pt x="1" y="1"/>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4" name="Freeform 690"/>
            <p:cNvSpPr>
              <a:spLocks/>
            </p:cNvSpPr>
            <p:nvPr/>
          </p:nvSpPr>
          <p:spPr bwMode="auto">
            <a:xfrm>
              <a:off x="2520" y="2010"/>
              <a:ext cx="6" cy="12"/>
            </a:xfrm>
            <a:custGeom>
              <a:avLst/>
              <a:gdLst>
                <a:gd name="T0" fmla="*/ 1 w 4"/>
                <a:gd name="T1" fmla="*/ 4 h 7"/>
                <a:gd name="T2" fmla="*/ 4 w 4"/>
                <a:gd name="T3" fmla="*/ 6 h 7"/>
                <a:gd name="T4" fmla="*/ 3 w 4"/>
                <a:gd name="T5" fmla="*/ 3 h 7"/>
                <a:gd name="T6" fmla="*/ 1 w 4"/>
                <a:gd name="T7" fmla="*/ 0 h 7"/>
                <a:gd name="T8" fmla="*/ 1 w 4"/>
                <a:gd name="T9" fmla="*/ 4 h 7"/>
              </a:gdLst>
              <a:ahLst/>
              <a:cxnLst>
                <a:cxn ang="0">
                  <a:pos x="T0" y="T1"/>
                </a:cxn>
                <a:cxn ang="0">
                  <a:pos x="T2" y="T3"/>
                </a:cxn>
                <a:cxn ang="0">
                  <a:pos x="T4" y="T5"/>
                </a:cxn>
                <a:cxn ang="0">
                  <a:pos x="T6" y="T7"/>
                </a:cxn>
                <a:cxn ang="0">
                  <a:pos x="T8" y="T9"/>
                </a:cxn>
              </a:cxnLst>
              <a:rect l="0" t="0" r="r" b="b"/>
              <a:pathLst>
                <a:path w="4" h="7">
                  <a:moveTo>
                    <a:pt x="1" y="4"/>
                  </a:moveTo>
                  <a:cubicBezTo>
                    <a:pt x="2" y="5"/>
                    <a:pt x="3" y="7"/>
                    <a:pt x="4" y="6"/>
                  </a:cubicBezTo>
                  <a:cubicBezTo>
                    <a:pt x="4" y="6"/>
                    <a:pt x="4" y="4"/>
                    <a:pt x="3" y="3"/>
                  </a:cubicBezTo>
                  <a:cubicBezTo>
                    <a:pt x="3" y="1"/>
                    <a:pt x="1" y="0"/>
                    <a:pt x="1" y="0"/>
                  </a:cubicBezTo>
                  <a:cubicBezTo>
                    <a:pt x="0" y="0"/>
                    <a:pt x="0" y="2"/>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5" name="Freeform 691"/>
            <p:cNvSpPr>
              <a:spLocks/>
            </p:cNvSpPr>
            <p:nvPr/>
          </p:nvSpPr>
          <p:spPr bwMode="auto">
            <a:xfrm>
              <a:off x="2476" y="2033"/>
              <a:ext cx="6" cy="10"/>
            </a:xfrm>
            <a:custGeom>
              <a:avLst/>
              <a:gdLst>
                <a:gd name="T0" fmla="*/ 1 w 4"/>
                <a:gd name="T1" fmla="*/ 4 h 6"/>
                <a:gd name="T2" fmla="*/ 3 w 4"/>
                <a:gd name="T3" fmla="*/ 6 h 6"/>
                <a:gd name="T4" fmla="*/ 3 w 4"/>
                <a:gd name="T5" fmla="*/ 2 h 6"/>
                <a:gd name="T6" fmla="*/ 1 w 4"/>
                <a:gd name="T7" fmla="*/ 0 h 6"/>
                <a:gd name="T8" fmla="*/ 1 w 4"/>
                <a:gd name="T9" fmla="*/ 4 h 6"/>
              </a:gdLst>
              <a:ahLst/>
              <a:cxnLst>
                <a:cxn ang="0">
                  <a:pos x="T0" y="T1"/>
                </a:cxn>
                <a:cxn ang="0">
                  <a:pos x="T2" y="T3"/>
                </a:cxn>
                <a:cxn ang="0">
                  <a:pos x="T4" y="T5"/>
                </a:cxn>
                <a:cxn ang="0">
                  <a:pos x="T6" y="T7"/>
                </a:cxn>
                <a:cxn ang="0">
                  <a:pos x="T8" y="T9"/>
                </a:cxn>
              </a:cxnLst>
              <a:rect l="0" t="0" r="r" b="b"/>
              <a:pathLst>
                <a:path w="4" h="6">
                  <a:moveTo>
                    <a:pt x="1" y="4"/>
                  </a:moveTo>
                  <a:cubicBezTo>
                    <a:pt x="2" y="5"/>
                    <a:pt x="3" y="6"/>
                    <a:pt x="3" y="6"/>
                  </a:cubicBezTo>
                  <a:cubicBezTo>
                    <a:pt x="4" y="6"/>
                    <a:pt x="4" y="4"/>
                    <a:pt x="3" y="2"/>
                  </a:cubicBezTo>
                  <a:cubicBezTo>
                    <a:pt x="3" y="1"/>
                    <a:pt x="1" y="0"/>
                    <a:pt x="1" y="0"/>
                  </a:cubicBezTo>
                  <a:cubicBezTo>
                    <a:pt x="0" y="1"/>
                    <a:pt x="0" y="2"/>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6" name="Freeform 692"/>
            <p:cNvSpPr>
              <a:spLocks/>
            </p:cNvSpPr>
            <p:nvPr/>
          </p:nvSpPr>
          <p:spPr bwMode="auto">
            <a:xfrm>
              <a:off x="2451" y="1987"/>
              <a:ext cx="5" cy="7"/>
            </a:xfrm>
            <a:custGeom>
              <a:avLst/>
              <a:gdLst>
                <a:gd name="T0" fmla="*/ 1 w 3"/>
                <a:gd name="T1" fmla="*/ 3 h 4"/>
                <a:gd name="T2" fmla="*/ 2 w 3"/>
                <a:gd name="T3" fmla="*/ 4 h 4"/>
                <a:gd name="T4" fmla="*/ 2 w 3"/>
                <a:gd name="T5" fmla="*/ 2 h 4"/>
                <a:gd name="T6" fmla="*/ 0 w 3"/>
                <a:gd name="T7" fmla="*/ 0 h 4"/>
                <a:gd name="T8" fmla="*/ 1 w 3"/>
                <a:gd name="T9" fmla="*/ 3 h 4"/>
              </a:gdLst>
              <a:ahLst/>
              <a:cxnLst>
                <a:cxn ang="0">
                  <a:pos x="T0" y="T1"/>
                </a:cxn>
                <a:cxn ang="0">
                  <a:pos x="T2" y="T3"/>
                </a:cxn>
                <a:cxn ang="0">
                  <a:pos x="T4" y="T5"/>
                </a:cxn>
                <a:cxn ang="0">
                  <a:pos x="T6" y="T7"/>
                </a:cxn>
                <a:cxn ang="0">
                  <a:pos x="T8" y="T9"/>
                </a:cxn>
              </a:cxnLst>
              <a:rect l="0" t="0" r="r" b="b"/>
              <a:pathLst>
                <a:path w="3" h="4">
                  <a:moveTo>
                    <a:pt x="1" y="3"/>
                  </a:moveTo>
                  <a:cubicBezTo>
                    <a:pt x="1" y="3"/>
                    <a:pt x="2" y="4"/>
                    <a:pt x="2" y="4"/>
                  </a:cubicBezTo>
                  <a:cubicBezTo>
                    <a:pt x="3" y="4"/>
                    <a:pt x="3" y="3"/>
                    <a:pt x="2" y="2"/>
                  </a:cubicBezTo>
                  <a:cubicBezTo>
                    <a:pt x="1" y="1"/>
                    <a:pt x="1" y="0"/>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7" name="Freeform 693"/>
            <p:cNvSpPr>
              <a:spLocks/>
            </p:cNvSpPr>
            <p:nvPr/>
          </p:nvSpPr>
          <p:spPr bwMode="auto">
            <a:xfrm>
              <a:off x="2809" y="2072"/>
              <a:ext cx="67" cy="479"/>
            </a:xfrm>
            <a:custGeom>
              <a:avLst/>
              <a:gdLst>
                <a:gd name="T0" fmla="*/ 0 w 41"/>
                <a:gd name="T1" fmla="*/ 292 h 292"/>
                <a:gd name="T2" fmla="*/ 1 w 41"/>
                <a:gd name="T3" fmla="*/ 292 h 292"/>
                <a:gd name="T4" fmla="*/ 13 w 41"/>
                <a:gd name="T5" fmla="*/ 249 h 292"/>
                <a:gd name="T6" fmla="*/ 25 w 41"/>
                <a:gd name="T7" fmla="*/ 252 h 292"/>
                <a:gd name="T8" fmla="*/ 41 w 41"/>
                <a:gd name="T9" fmla="*/ 124 h 292"/>
                <a:gd name="T10" fmla="*/ 23 w 41"/>
                <a:gd name="T11" fmla="*/ 124 h 292"/>
                <a:gd name="T12" fmla="*/ 11 w 41"/>
                <a:gd name="T13" fmla="*/ 0 h 292"/>
                <a:gd name="T14" fmla="*/ 11 w 41"/>
                <a:gd name="T15" fmla="*/ 0 h 292"/>
                <a:gd name="T16" fmla="*/ 23 w 41"/>
                <a:gd name="T17" fmla="*/ 126 h 292"/>
                <a:gd name="T18" fmla="*/ 41 w 41"/>
                <a:gd name="T19" fmla="*/ 126 h 292"/>
                <a:gd name="T20" fmla="*/ 25 w 41"/>
                <a:gd name="T21" fmla="*/ 250 h 292"/>
                <a:gd name="T22" fmla="*/ 13 w 41"/>
                <a:gd name="T23" fmla="*/ 247 h 292"/>
                <a:gd name="T24" fmla="*/ 0 w 41"/>
                <a:gd name="T25"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92">
                  <a:moveTo>
                    <a:pt x="0" y="292"/>
                  </a:moveTo>
                  <a:cubicBezTo>
                    <a:pt x="0" y="292"/>
                    <a:pt x="0" y="292"/>
                    <a:pt x="1" y="292"/>
                  </a:cubicBezTo>
                  <a:cubicBezTo>
                    <a:pt x="5" y="278"/>
                    <a:pt x="9" y="264"/>
                    <a:pt x="13" y="249"/>
                  </a:cubicBezTo>
                  <a:cubicBezTo>
                    <a:pt x="17" y="250"/>
                    <a:pt x="21" y="251"/>
                    <a:pt x="25" y="252"/>
                  </a:cubicBezTo>
                  <a:cubicBezTo>
                    <a:pt x="35" y="210"/>
                    <a:pt x="41" y="167"/>
                    <a:pt x="41" y="124"/>
                  </a:cubicBezTo>
                  <a:cubicBezTo>
                    <a:pt x="35" y="124"/>
                    <a:pt x="29" y="124"/>
                    <a:pt x="23" y="124"/>
                  </a:cubicBezTo>
                  <a:cubicBezTo>
                    <a:pt x="24" y="82"/>
                    <a:pt x="20" y="41"/>
                    <a:pt x="11" y="0"/>
                  </a:cubicBezTo>
                  <a:cubicBezTo>
                    <a:pt x="11" y="0"/>
                    <a:pt x="11" y="0"/>
                    <a:pt x="11" y="0"/>
                  </a:cubicBezTo>
                  <a:cubicBezTo>
                    <a:pt x="19" y="41"/>
                    <a:pt x="23" y="84"/>
                    <a:pt x="23" y="126"/>
                  </a:cubicBezTo>
                  <a:cubicBezTo>
                    <a:pt x="29" y="126"/>
                    <a:pt x="35" y="126"/>
                    <a:pt x="41" y="126"/>
                  </a:cubicBezTo>
                  <a:cubicBezTo>
                    <a:pt x="40" y="168"/>
                    <a:pt x="35" y="210"/>
                    <a:pt x="25" y="250"/>
                  </a:cubicBezTo>
                  <a:cubicBezTo>
                    <a:pt x="21" y="249"/>
                    <a:pt x="17" y="248"/>
                    <a:pt x="13" y="247"/>
                  </a:cubicBezTo>
                  <a:cubicBezTo>
                    <a:pt x="9" y="262"/>
                    <a:pt x="5" y="277"/>
                    <a:pt x="0" y="2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8" name="Freeform 694"/>
            <p:cNvSpPr>
              <a:spLocks/>
            </p:cNvSpPr>
            <p:nvPr/>
          </p:nvSpPr>
          <p:spPr bwMode="auto">
            <a:xfrm>
              <a:off x="2823" y="2064"/>
              <a:ext cx="7" cy="17"/>
            </a:xfrm>
            <a:custGeom>
              <a:avLst/>
              <a:gdLst>
                <a:gd name="T0" fmla="*/ 3 w 4"/>
                <a:gd name="T1" fmla="*/ 10 h 10"/>
                <a:gd name="T2" fmla="*/ 3 w 4"/>
                <a:gd name="T3" fmla="*/ 5 h 10"/>
                <a:gd name="T4" fmla="*/ 1 w 4"/>
                <a:gd name="T5" fmla="*/ 0 h 10"/>
                <a:gd name="T6" fmla="*/ 1 w 4"/>
                <a:gd name="T7" fmla="*/ 5 h 10"/>
                <a:gd name="T8" fmla="*/ 3 w 4"/>
                <a:gd name="T9" fmla="*/ 10 h 10"/>
              </a:gdLst>
              <a:ahLst/>
              <a:cxnLst>
                <a:cxn ang="0">
                  <a:pos x="T0" y="T1"/>
                </a:cxn>
                <a:cxn ang="0">
                  <a:pos x="T2" y="T3"/>
                </a:cxn>
                <a:cxn ang="0">
                  <a:pos x="T4" y="T5"/>
                </a:cxn>
                <a:cxn ang="0">
                  <a:pos x="T6" y="T7"/>
                </a:cxn>
                <a:cxn ang="0">
                  <a:pos x="T8" y="T9"/>
                </a:cxn>
              </a:cxnLst>
              <a:rect l="0" t="0" r="r" b="b"/>
              <a:pathLst>
                <a:path w="4" h="10">
                  <a:moveTo>
                    <a:pt x="3" y="10"/>
                  </a:moveTo>
                  <a:cubicBezTo>
                    <a:pt x="4" y="10"/>
                    <a:pt x="4" y="7"/>
                    <a:pt x="3" y="5"/>
                  </a:cubicBezTo>
                  <a:cubicBezTo>
                    <a:pt x="2" y="2"/>
                    <a:pt x="1" y="0"/>
                    <a:pt x="1" y="0"/>
                  </a:cubicBezTo>
                  <a:cubicBezTo>
                    <a:pt x="0" y="0"/>
                    <a:pt x="0" y="3"/>
                    <a:pt x="1" y="5"/>
                  </a:cubicBezTo>
                  <a:cubicBezTo>
                    <a:pt x="1" y="8"/>
                    <a:pt x="2" y="10"/>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9" name="Freeform 695"/>
            <p:cNvSpPr>
              <a:spLocks/>
            </p:cNvSpPr>
            <p:nvPr/>
          </p:nvSpPr>
          <p:spPr bwMode="auto">
            <a:xfrm>
              <a:off x="2843" y="2269"/>
              <a:ext cx="5" cy="16"/>
            </a:xfrm>
            <a:custGeom>
              <a:avLst/>
              <a:gdLst>
                <a:gd name="T0" fmla="*/ 2 w 3"/>
                <a:gd name="T1" fmla="*/ 10 h 10"/>
                <a:gd name="T2" fmla="*/ 3 w 3"/>
                <a:gd name="T3" fmla="*/ 5 h 10"/>
                <a:gd name="T4" fmla="*/ 2 w 3"/>
                <a:gd name="T5" fmla="*/ 0 h 10"/>
                <a:gd name="T6" fmla="*/ 1 w 3"/>
                <a:gd name="T7" fmla="*/ 5 h 10"/>
                <a:gd name="T8" fmla="*/ 2 w 3"/>
                <a:gd name="T9" fmla="*/ 10 h 10"/>
              </a:gdLst>
              <a:ahLst/>
              <a:cxnLst>
                <a:cxn ang="0">
                  <a:pos x="T0" y="T1"/>
                </a:cxn>
                <a:cxn ang="0">
                  <a:pos x="T2" y="T3"/>
                </a:cxn>
                <a:cxn ang="0">
                  <a:pos x="T4" y="T5"/>
                </a:cxn>
                <a:cxn ang="0">
                  <a:pos x="T6" y="T7"/>
                </a:cxn>
                <a:cxn ang="0">
                  <a:pos x="T8" y="T9"/>
                </a:cxn>
              </a:cxnLst>
              <a:rect l="0" t="0" r="r" b="b"/>
              <a:pathLst>
                <a:path w="3" h="10">
                  <a:moveTo>
                    <a:pt x="2" y="10"/>
                  </a:moveTo>
                  <a:cubicBezTo>
                    <a:pt x="2" y="10"/>
                    <a:pt x="3" y="7"/>
                    <a:pt x="3" y="5"/>
                  </a:cubicBezTo>
                  <a:cubicBezTo>
                    <a:pt x="3" y="2"/>
                    <a:pt x="3" y="0"/>
                    <a:pt x="2" y="0"/>
                  </a:cubicBezTo>
                  <a:cubicBezTo>
                    <a:pt x="1" y="0"/>
                    <a:pt x="1" y="2"/>
                    <a:pt x="1" y="5"/>
                  </a:cubicBezTo>
                  <a:cubicBezTo>
                    <a:pt x="0" y="7"/>
                    <a:pt x="1" y="10"/>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0" name="Freeform 696"/>
            <p:cNvSpPr>
              <a:spLocks/>
            </p:cNvSpPr>
            <p:nvPr/>
          </p:nvSpPr>
          <p:spPr bwMode="auto">
            <a:xfrm>
              <a:off x="2807" y="2543"/>
              <a:ext cx="5" cy="14"/>
            </a:xfrm>
            <a:custGeom>
              <a:avLst/>
              <a:gdLst>
                <a:gd name="T0" fmla="*/ 0 w 3"/>
                <a:gd name="T1" fmla="*/ 9 h 9"/>
                <a:gd name="T2" fmla="*/ 3 w 3"/>
                <a:gd name="T3" fmla="*/ 5 h 9"/>
                <a:gd name="T4" fmla="*/ 3 w 3"/>
                <a:gd name="T5" fmla="*/ 1 h 9"/>
                <a:gd name="T6" fmla="*/ 1 w 3"/>
                <a:gd name="T7" fmla="*/ 4 h 9"/>
                <a:gd name="T8" fmla="*/ 0 w 3"/>
                <a:gd name="T9" fmla="*/ 9 h 9"/>
              </a:gdLst>
              <a:ahLst/>
              <a:cxnLst>
                <a:cxn ang="0">
                  <a:pos x="T0" y="T1"/>
                </a:cxn>
                <a:cxn ang="0">
                  <a:pos x="T2" y="T3"/>
                </a:cxn>
                <a:cxn ang="0">
                  <a:pos x="T4" y="T5"/>
                </a:cxn>
                <a:cxn ang="0">
                  <a:pos x="T6" y="T7"/>
                </a:cxn>
                <a:cxn ang="0">
                  <a:pos x="T8" y="T9"/>
                </a:cxn>
              </a:cxnLst>
              <a:rect l="0" t="0" r="r" b="b"/>
              <a:pathLst>
                <a:path w="3" h="9">
                  <a:moveTo>
                    <a:pt x="0" y="9"/>
                  </a:moveTo>
                  <a:cubicBezTo>
                    <a:pt x="1" y="9"/>
                    <a:pt x="2" y="7"/>
                    <a:pt x="3" y="5"/>
                  </a:cubicBezTo>
                  <a:cubicBezTo>
                    <a:pt x="3" y="3"/>
                    <a:pt x="3" y="1"/>
                    <a:pt x="3" y="1"/>
                  </a:cubicBezTo>
                  <a:cubicBezTo>
                    <a:pt x="2" y="0"/>
                    <a:pt x="1" y="2"/>
                    <a:pt x="1" y="4"/>
                  </a:cubicBezTo>
                  <a:cubicBezTo>
                    <a:pt x="0" y="6"/>
                    <a:pt x="0" y="8"/>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1" name="Oval 697"/>
            <p:cNvSpPr>
              <a:spLocks noChangeArrowheads="1"/>
            </p:cNvSpPr>
            <p:nvPr/>
          </p:nvSpPr>
          <p:spPr bwMode="auto">
            <a:xfrm>
              <a:off x="2874" y="2267"/>
              <a:ext cx="3" cy="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2" name="Freeform 698"/>
            <p:cNvSpPr>
              <a:spLocks/>
            </p:cNvSpPr>
            <p:nvPr/>
          </p:nvSpPr>
          <p:spPr bwMode="auto">
            <a:xfrm>
              <a:off x="2846" y="2477"/>
              <a:ext cx="7" cy="17"/>
            </a:xfrm>
            <a:custGeom>
              <a:avLst/>
              <a:gdLst>
                <a:gd name="T0" fmla="*/ 1 w 4"/>
                <a:gd name="T1" fmla="*/ 10 h 10"/>
                <a:gd name="T2" fmla="*/ 3 w 4"/>
                <a:gd name="T3" fmla="*/ 5 h 10"/>
                <a:gd name="T4" fmla="*/ 3 w 4"/>
                <a:gd name="T5" fmla="*/ 0 h 10"/>
                <a:gd name="T6" fmla="*/ 1 w 4"/>
                <a:gd name="T7" fmla="*/ 5 h 10"/>
                <a:gd name="T8" fmla="*/ 1 w 4"/>
                <a:gd name="T9" fmla="*/ 10 h 10"/>
              </a:gdLst>
              <a:ahLst/>
              <a:cxnLst>
                <a:cxn ang="0">
                  <a:pos x="T0" y="T1"/>
                </a:cxn>
                <a:cxn ang="0">
                  <a:pos x="T2" y="T3"/>
                </a:cxn>
                <a:cxn ang="0">
                  <a:pos x="T4" y="T5"/>
                </a:cxn>
                <a:cxn ang="0">
                  <a:pos x="T6" y="T7"/>
                </a:cxn>
                <a:cxn ang="0">
                  <a:pos x="T8" y="T9"/>
                </a:cxn>
              </a:cxnLst>
              <a:rect l="0" t="0" r="r" b="b"/>
              <a:pathLst>
                <a:path w="4" h="10">
                  <a:moveTo>
                    <a:pt x="1" y="10"/>
                  </a:moveTo>
                  <a:cubicBezTo>
                    <a:pt x="1" y="10"/>
                    <a:pt x="2" y="8"/>
                    <a:pt x="3" y="5"/>
                  </a:cubicBezTo>
                  <a:cubicBezTo>
                    <a:pt x="4" y="2"/>
                    <a:pt x="4" y="0"/>
                    <a:pt x="3" y="0"/>
                  </a:cubicBezTo>
                  <a:cubicBezTo>
                    <a:pt x="2" y="0"/>
                    <a:pt x="1" y="2"/>
                    <a:pt x="1" y="5"/>
                  </a:cubicBezTo>
                  <a:cubicBezTo>
                    <a:pt x="0" y="7"/>
                    <a:pt x="0" y="10"/>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3" name="Freeform 699"/>
            <p:cNvSpPr>
              <a:spLocks/>
            </p:cNvSpPr>
            <p:nvPr/>
          </p:nvSpPr>
          <p:spPr bwMode="auto">
            <a:xfrm>
              <a:off x="2828" y="2475"/>
              <a:ext cx="4" cy="10"/>
            </a:xfrm>
            <a:custGeom>
              <a:avLst/>
              <a:gdLst>
                <a:gd name="T0" fmla="*/ 0 w 2"/>
                <a:gd name="T1" fmla="*/ 6 h 6"/>
                <a:gd name="T2" fmla="*/ 2 w 2"/>
                <a:gd name="T3" fmla="*/ 3 h 6"/>
                <a:gd name="T4" fmla="*/ 1 w 2"/>
                <a:gd name="T5" fmla="*/ 0 h 6"/>
                <a:gd name="T6" fmla="*/ 0 w 2"/>
                <a:gd name="T7" fmla="*/ 3 h 6"/>
                <a:gd name="T8" fmla="*/ 0 w 2"/>
                <a:gd name="T9" fmla="*/ 6 h 6"/>
              </a:gdLst>
              <a:ahLst/>
              <a:cxnLst>
                <a:cxn ang="0">
                  <a:pos x="T0" y="T1"/>
                </a:cxn>
                <a:cxn ang="0">
                  <a:pos x="T2" y="T3"/>
                </a:cxn>
                <a:cxn ang="0">
                  <a:pos x="T4" y="T5"/>
                </a:cxn>
                <a:cxn ang="0">
                  <a:pos x="T6" y="T7"/>
                </a:cxn>
                <a:cxn ang="0">
                  <a:pos x="T8" y="T9"/>
                </a:cxn>
              </a:cxnLst>
              <a:rect l="0" t="0" r="r" b="b"/>
              <a:pathLst>
                <a:path w="2" h="6">
                  <a:moveTo>
                    <a:pt x="0" y="6"/>
                  </a:moveTo>
                  <a:cubicBezTo>
                    <a:pt x="0" y="6"/>
                    <a:pt x="1" y="5"/>
                    <a:pt x="2" y="3"/>
                  </a:cubicBezTo>
                  <a:cubicBezTo>
                    <a:pt x="2" y="1"/>
                    <a:pt x="2" y="0"/>
                    <a:pt x="1" y="0"/>
                  </a:cubicBezTo>
                  <a:cubicBezTo>
                    <a:pt x="1" y="0"/>
                    <a:pt x="0" y="1"/>
                    <a:pt x="0" y="3"/>
                  </a:cubicBezTo>
                  <a:cubicBezTo>
                    <a:pt x="0" y="4"/>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4" name="Freeform 700"/>
            <p:cNvSpPr>
              <a:spLocks/>
            </p:cNvSpPr>
            <p:nvPr/>
          </p:nvSpPr>
          <p:spPr bwMode="auto">
            <a:xfrm>
              <a:off x="2418" y="2433"/>
              <a:ext cx="164" cy="298"/>
            </a:xfrm>
            <a:custGeom>
              <a:avLst/>
              <a:gdLst>
                <a:gd name="T0" fmla="*/ 100 w 100"/>
                <a:gd name="T1" fmla="*/ 0 h 182"/>
                <a:gd name="T2" fmla="*/ 100 w 100"/>
                <a:gd name="T3" fmla="*/ 0 h 182"/>
                <a:gd name="T4" fmla="*/ 91 w 100"/>
                <a:gd name="T5" fmla="*/ 30 h 182"/>
                <a:gd name="T6" fmla="*/ 79 w 100"/>
                <a:gd name="T7" fmla="*/ 26 h 182"/>
                <a:gd name="T8" fmla="*/ 42 w 100"/>
                <a:gd name="T9" fmla="*/ 102 h 182"/>
                <a:gd name="T10" fmla="*/ 57 w 100"/>
                <a:gd name="T11" fmla="*/ 113 h 182"/>
                <a:gd name="T12" fmla="*/ 0 w 100"/>
                <a:gd name="T13" fmla="*/ 182 h 182"/>
                <a:gd name="T14" fmla="*/ 1 w 100"/>
                <a:gd name="T15" fmla="*/ 182 h 182"/>
                <a:gd name="T16" fmla="*/ 58 w 100"/>
                <a:gd name="T17" fmla="*/ 112 h 182"/>
                <a:gd name="T18" fmla="*/ 43 w 100"/>
                <a:gd name="T19" fmla="*/ 101 h 182"/>
                <a:gd name="T20" fmla="*/ 79 w 100"/>
                <a:gd name="T21" fmla="*/ 27 h 182"/>
                <a:gd name="T22" fmla="*/ 91 w 100"/>
                <a:gd name="T23" fmla="*/ 32 h 182"/>
                <a:gd name="T24" fmla="*/ 100 w 100"/>
                <a:gd name="T25"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82">
                  <a:moveTo>
                    <a:pt x="100" y="0"/>
                  </a:moveTo>
                  <a:cubicBezTo>
                    <a:pt x="100" y="0"/>
                    <a:pt x="100" y="0"/>
                    <a:pt x="100" y="0"/>
                  </a:cubicBezTo>
                  <a:cubicBezTo>
                    <a:pt x="97" y="10"/>
                    <a:pt x="94" y="20"/>
                    <a:pt x="91" y="30"/>
                  </a:cubicBezTo>
                  <a:cubicBezTo>
                    <a:pt x="87" y="29"/>
                    <a:pt x="83" y="27"/>
                    <a:pt x="79" y="26"/>
                  </a:cubicBezTo>
                  <a:cubicBezTo>
                    <a:pt x="70" y="53"/>
                    <a:pt x="57" y="78"/>
                    <a:pt x="42" y="102"/>
                  </a:cubicBezTo>
                  <a:cubicBezTo>
                    <a:pt x="47" y="106"/>
                    <a:pt x="52" y="109"/>
                    <a:pt x="57" y="113"/>
                  </a:cubicBezTo>
                  <a:cubicBezTo>
                    <a:pt x="41" y="138"/>
                    <a:pt x="22" y="161"/>
                    <a:pt x="0" y="182"/>
                  </a:cubicBezTo>
                  <a:cubicBezTo>
                    <a:pt x="0" y="182"/>
                    <a:pt x="0" y="182"/>
                    <a:pt x="1" y="182"/>
                  </a:cubicBezTo>
                  <a:cubicBezTo>
                    <a:pt x="23" y="161"/>
                    <a:pt x="42" y="138"/>
                    <a:pt x="58" y="112"/>
                  </a:cubicBezTo>
                  <a:cubicBezTo>
                    <a:pt x="53" y="108"/>
                    <a:pt x="48" y="105"/>
                    <a:pt x="43" y="101"/>
                  </a:cubicBezTo>
                  <a:cubicBezTo>
                    <a:pt x="58" y="78"/>
                    <a:pt x="70" y="53"/>
                    <a:pt x="79" y="27"/>
                  </a:cubicBezTo>
                  <a:cubicBezTo>
                    <a:pt x="83" y="29"/>
                    <a:pt x="87" y="30"/>
                    <a:pt x="91" y="32"/>
                  </a:cubicBezTo>
                  <a:cubicBezTo>
                    <a:pt x="94" y="21"/>
                    <a:pt x="98" y="11"/>
                    <a:pt x="1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5" name="Freeform 701"/>
            <p:cNvSpPr>
              <a:spLocks/>
            </p:cNvSpPr>
            <p:nvPr/>
          </p:nvSpPr>
          <p:spPr bwMode="auto">
            <a:xfrm>
              <a:off x="2413" y="2726"/>
              <a:ext cx="10" cy="10"/>
            </a:xfrm>
            <a:custGeom>
              <a:avLst/>
              <a:gdLst>
                <a:gd name="T0" fmla="*/ 6 w 6"/>
                <a:gd name="T1" fmla="*/ 1 h 6"/>
                <a:gd name="T2" fmla="*/ 2 w 6"/>
                <a:gd name="T3" fmla="*/ 2 h 6"/>
                <a:gd name="T4" fmla="*/ 1 w 6"/>
                <a:gd name="T5" fmla="*/ 6 h 6"/>
                <a:gd name="T6" fmla="*/ 4 w 6"/>
                <a:gd name="T7" fmla="*/ 4 h 6"/>
                <a:gd name="T8" fmla="*/ 6 w 6"/>
                <a:gd name="T9" fmla="*/ 1 h 6"/>
              </a:gdLst>
              <a:ahLst/>
              <a:cxnLst>
                <a:cxn ang="0">
                  <a:pos x="T0" y="T1"/>
                </a:cxn>
                <a:cxn ang="0">
                  <a:pos x="T2" y="T3"/>
                </a:cxn>
                <a:cxn ang="0">
                  <a:pos x="T4" y="T5"/>
                </a:cxn>
                <a:cxn ang="0">
                  <a:pos x="T6" y="T7"/>
                </a:cxn>
                <a:cxn ang="0">
                  <a:pos x="T8" y="T9"/>
                </a:cxn>
              </a:cxnLst>
              <a:rect l="0" t="0" r="r" b="b"/>
              <a:pathLst>
                <a:path w="6" h="6">
                  <a:moveTo>
                    <a:pt x="6" y="1"/>
                  </a:moveTo>
                  <a:cubicBezTo>
                    <a:pt x="6" y="0"/>
                    <a:pt x="4" y="1"/>
                    <a:pt x="2" y="2"/>
                  </a:cubicBezTo>
                  <a:cubicBezTo>
                    <a:pt x="1" y="4"/>
                    <a:pt x="0" y="5"/>
                    <a:pt x="1" y="6"/>
                  </a:cubicBezTo>
                  <a:cubicBezTo>
                    <a:pt x="1" y="6"/>
                    <a:pt x="3" y="5"/>
                    <a:pt x="4" y="4"/>
                  </a:cubicBezTo>
                  <a:cubicBezTo>
                    <a:pt x="6" y="3"/>
                    <a:pt x="6" y="1"/>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6" name="Freeform 702"/>
            <p:cNvSpPr>
              <a:spLocks/>
            </p:cNvSpPr>
            <p:nvPr/>
          </p:nvSpPr>
          <p:spPr bwMode="auto">
            <a:xfrm>
              <a:off x="2508" y="2611"/>
              <a:ext cx="9" cy="12"/>
            </a:xfrm>
            <a:custGeom>
              <a:avLst/>
              <a:gdLst>
                <a:gd name="T0" fmla="*/ 4 w 5"/>
                <a:gd name="T1" fmla="*/ 1 h 7"/>
                <a:gd name="T2" fmla="*/ 2 w 5"/>
                <a:gd name="T3" fmla="*/ 3 h 7"/>
                <a:gd name="T4" fmla="*/ 1 w 5"/>
                <a:gd name="T5" fmla="*/ 7 h 7"/>
                <a:gd name="T6" fmla="*/ 4 w 5"/>
                <a:gd name="T7" fmla="*/ 4 h 7"/>
                <a:gd name="T8" fmla="*/ 4 w 5"/>
                <a:gd name="T9" fmla="*/ 1 h 7"/>
              </a:gdLst>
              <a:ahLst/>
              <a:cxnLst>
                <a:cxn ang="0">
                  <a:pos x="T0" y="T1"/>
                </a:cxn>
                <a:cxn ang="0">
                  <a:pos x="T2" y="T3"/>
                </a:cxn>
                <a:cxn ang="0">
                  <a:pos x="T4" y="T5"/>
                </a:cxn>
                <a:cxn ang="0">
                  <a:pos x="T6" y="T7"/>
                </a:cxn>
                <a:cxn ang="0">
                  <a:pos x="T8" y="T9"/>
                </a:cxn>
              </a:cxnLst>
              <a:rect l="0" t="0" r="r" b="b"/>
              <a:pathLst>
                <a:path w="5" h="7">
                  <a:moveTo>
                    <a:pt x="4" y="1"/>
                  </a:moveTo>
                  <a:cubicBezTo>
                    <a:pt x="4" y="0"/>
                    <a:pt x="3" y="1"/>
                    <a:pt x="2" y="3"/>
                  </a:cubicBezTo>
                  <a:cubicBezTo>
                    <a:pt x="1" y="5"/>
                    <a:pt x="0" y="6"/>
                    <a:pt x="1" y="7"/>
                  </a:cubicBezTo>
                  <a:cubicBezTo>
                    <a:pt x="1" y="7"/>
                    <a:pt x="3" y="6"/>
                    <a:pt x="4" y="4"/>
                  </a:cubicBezTo>
                  <a:cubicBezTo>
                    <a:pt x="5" y="3"/>
                    <a:pt x="5"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7" name="Freeform 703"/>
            <p:cNvSpPr>
              <a:spLocks/>
            </p:cNvSpPr>
            <p:nvPr/>
          </p:nvSpPr>
          <p:spPr bwMode="auto">
            <a:xfrm>
              <a:off x="2581" y="2430"/>
              <a:ext cx="3" cy="9"/>
            </a:xfrm>
            <a:custGeom>
              <a:avLst/>
              <a:gdLst>
                <a:gd name="T0" fmla="*/ 2 w 2"/>
                <a:gd name="T1" fmla="*/ 0 h 6"/>
                <a:gd name="T2" fmla="*/ 0 w 2"/>
                <a:gd name="T3" fmla="*/ 2 h 6"/>
                <a:gd name="T4" fmla="*/ 0 w 2"/>
                <a:gd name="T5" fmla="*/ 5 h 6"/>
                <a:gd name="T6" fmla="*/ 2 w 2"/>
                <a:gd name="T7" fmla="*/ 3 h 6"/>
                <a:gd name="T8" fmla="*/ 2 w 2"/>
                <a:gd name="T9" fmla="*/ 0 h 6"/>
              </a:gdLst>
              <a:ahLst/>
              <a:cxnLst>
                <a:cxn ang="0">
                  <a:pos x="T0" y="T1"/>
                </a:cxn>
                <a:cxn ang="0">
                  <a:pos x="T2" y="T3"/>
                </a:cxn>
                <a:cxn ang="0">
                  <a:pos x="T4" y="T5"/>
                </a:cxn>
                <a:cxn ang="0">
                  <a:pos x="T6" y="T7"/>
                </a:cxn>
                <a:cxn ang="0">
                  <a:pos x="T8" y="T9"/>
                </a:cxn>
              </a:cxnLst>
              <a:rect l="0" t="0" r="r" b="b"/>
              <a:pathLst>
                <a:path w="2" h="6">
                  <a:moveTo>
                    <a:pt x="2" y="0"/>
                  </a:moveTo>
                  <a:cubicBezTo>
                    <a:pt x="1" y="0"/>
                    <a:pt x="1" y="1"/>
                    <a:pt x="0" y="2"/>
                  </a:cubicBezTo>
                  <a:cubicBezTo>
                    <a:pt x="0" y="4"/>
                    <a:pt x="0" y="5"/>
                    <a:pt x="0" y="5"/>
                  </a:cubicBezTo>
                  <a:cubicBezTo>
                    <a:pt x="1" y="6"/>
                    <a:pt x="2" y="4"/>
                    <a:pt x="2" y="3"/>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8" name="Freeform 704"/>
            <p:cNvSpPr>
              <a:spLocks/>
            </p:cNvSpPr>
            <p:nvPr/>
          </p:nvSpPr>
          <p:spPr bwMode="auto">
            <a:xfrm>
              <a:off x="2484" y="2595"/>
              <a:ext cx="8" cy="12"/>
            </a:xfrm>
            <a:custGeom>
              <a:avLst/>
              <a:gdLst>
                <a:gd name="T0" fmla="*/ 4 w 5"/>
                <a:gd name="T1" fmla="*/ 0 h 7"/>
                <a:gd name="T2" fmla="*/ 1 w 5"/>
                <a:gd name="T3" fmla="*/ 3 h 7"/>
                <a:gd name="T4" fmla="*/ 0 w 5"/>
                <a:gd name="T5" fmla="*/ 6 h 7"/>
                <a:gd name="T6" fmla="*/ 3 w 5"/>
                <a:gd name="T7" fmla="*/ 4 h 7"/>
                <a:gd name="T8" fmla="*/ 4 w 5"/>
                <a:gd name="T9" fmla="*/ 0 h 7"/>
              </a:gdLst>
              <a:ahLst/>
              <a:cxnLst>
                <a:cxn ang="0">
                  <a:pos x="T0" y="T1"/>
                </a:cxn>
                <a:cxn ang="0">
                  <a:pos x="T2" y="T3"/>
                </a:cxn>
                <a:cxn ang="0">
                  <a:pos x="T4" y="T5"/>
                </a:cxn>
                <a:cxn ang="0">
                  <a:pos x="T6" y="T7"/>
                </a:cxn>
                <a:cxn ang="0">
                  <a:pos x="T8" y="T9"/>
                </a:cxn>
              </a:cxnLst>
              <a:rect l="0" t="0" r="r" b="b"/>
              <a:pathLst>
                <a:path w="5" h="7">
                  <a:moveTo>
                    <a:pt x="4" y="0"/>
                  </a:moveTo>
                  <a:cubicBezTo>
                    <a:pt x="4" y="0"/>
                    <a:pt x="2" y="1"/>
                    <a:pt x="1" y="3"/>
                  </a:cubicBezTo>
                  <a:cubicBezTo>
                    <a:pt x="0" y="4"/>
                    <a:pt x="0" y="6"/>
                    <a:pt x="0" y="6"/>
                  </a:cubicBezTo>
                  <a:cubicBezTo>
                    <a:pt x="1" y="7"/>
                    <a:pt x="2" y="6"/>
                    <a:pt x="3" y="4"/>
                  </a:cubicBezTo>
                  <a:cubicBezTo>
                    <a:pt x="4" y="2"/>
                    <a:pt x="5"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9" name="Freeform 705"/>
            <p:cNvSpPr>
              <a:spLocks/>
            </p:cNvSpPr>
            <p:nvPr/>
          </p:nvSpPr>
          <p:spPr bwMode="auto">
            <a:xfrm>
              <a:off x="2544" y="2471"/>
              <a:ext cx="7" cy="11"/>
            </a:xfrm>
            <a:custGeom>
              <a:avLst/>
              <a:gdLst>
                <a:gd name="T0" fmla="*/ 3 w 4"/>
                <a:gd name="T1" fmla="*/ 0 h 7"/>
                <a:gd name="T2" fmla="*/ 1 w 4"/>
                <a:gd name="T3" fmla="*/ 3 h 7"/>
                <a:gd name="T4" fmla="*/ 1 w 4"/>
                <a:gd name="T5" fmla="*/ 6 h 7"/>
                <a:gd name="T6" fmla="*/ 3 w 4"/>
                <a:gd name="T7" fmla="*/ 3 h 7"/>
                <a:gd name="T8" fmla="*/ 3 w 4"/>
                <a:gd name="T9" fmla="*/ 0 h 7"/>
              </a:gdLst>
              <a:ahLst/>
              <a:cxnLst>
                <a:cxn ang="0">
                  <a:pos x="T0" y="T1"/>
                </a:cxn>
                <a:cxn ang="0">
                  <a:pos x="T2" y="T3"/>
                </a:cxn>
                <a:cxn ang="0">
                  <a:pos x="T4" y="T5"/>
                </a:cxn>
                <a:cxn ang="0">
                  <a:pos x="T6" y="T7"/>
                </a:cxn>
                <a:cxn ang="0">
                  <a:pos x="T8" y="T9"/>
                </a:cxn>
              </a:cxnLst>
              <a:rect l="0" t="0" r="r" b="b"/>
              <a:pathLst>
                <a:path w="4" h="7">
                  <a:moveTo>
                    <a:pt x="3" y="0"/>
                  </a:moveTo>
                  <a:cubicBezTo>
                    <a:pt x="3" y="0"/>
                    <a:pt x="1" y="1"/>
                    <a:pt x="1" y="3"/>
                  </a:cubicBezTo>
                  <a:cubicBezTo>
                    <a:pt x="0" y="4"/>
                    <a:pt x="0" y="6"/>
                    <a:pt x="1" y="6"/>
                  </a:cubicBezTo>
                  <a:cubicBezTo>
                    <a:pt x="2" y="7"/>
                    <a:pt x="2" y="5"/>
                    <a:pt x="3" y="3"/>
                  </a:cubicBezTo>
                  <a:cubicBezTo>
                    <a:pt x="4" y="2"/>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0" name="Freeform 706"/>
            <p:cNvSpPr>
              <a:spLocks/>
            </p:cNvSpPr>
            <p:nvPr/>
          </p:nvSpPr>
          <p:spPr bwMode="auto">
            <a:xfrm>
              <a:off x="2566" y="2479"/>
              <a:ext cx="3" cy="8"/>
            </a:xfrm>
            <a:custGeom>
              <a:avLst/>
              <a:gdLst>
                <a:gd name="T0" fmla="*/ 1 w 2"/>
                <a:gd name="T1" fmla="*/ 0 h 5"/>
                <a:gd name="T2" fmla="*/ 0 w 2"/>
                <a:gd name="T3" fmla="*/ 2 h 5"/>
                <a:gd name="T4" fmla="*/ 0 w 2"/>
                <a:gd name="T5" fmla="*/ 5 h 5"/>
                <a:gd name="T6" fmla="*/ 1 w 2"/>
                <a:gd name="T7" fmla="*/ 3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cubicBezTo>
                    <a:pt x="1" y="0"/>
                    <a:pt x="1" y="1"/>
                    <a:pt x="0" y="2"/>
                  </a:cubicBezTo>
                  <a:cubicBezTo>
                    <a:pt x="0" y="3"/>
                    <a:pt x="0" y="4"/>
                    <a:pt x="0" y="5"/>
                  </a:cubicBezTo>
                  <a:cubicBezTo>
                    <a:pt x="0" y="5"/>
                    <a:pt x="1" y="4"/>
                    <a:pt x="1" y="3"/>
                  </a:cubicBezTo>
                  <a:cubicBezTo>
                    <a:pt x="2" y="2"/>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1" name="Freeform 707"/>
            <p:cNvSpPr>
              <a:spLocks/>
            </p:cNvSpPr>
            <p:nvPr/>
          </p:nvSpPr>
          <p:spPr bwMode="auto">
            <a:xfrm>
              <a:off x="2295" y="1972"/>
              <a:ext cx="108" cy="153"/>
            </a:xfrm>
            <a:custGeom>
              <a:avLst/>
              <a:gdLst>
                <a:gd name="T0" fmla="*/ 0 w 66"/>
                <a:gd name="T1" fmla="*/ 0 h 93"/>
                <a:gd name="T2" fmla="*/ 0 w 66"/>
                <a:gd name="T3" fmla="*/ 0 h 93"/>
                <a:gd name="T4" fmla="*/ 12 w 66"/>
                <a:gd name="T5" fmla="*/ 13 h 93"/>
                <a:gd name="T6" fmla="*/ 5 w 66"/>
                <a:gd name="T7" fmla="*/ 19 h 93"/>
                <a:gd name="T8" fmla="*/ 33 w 66"/>
                <a:gd name="T9" fmla="*/ 56 h 93"/>
                <a:gd name="T10" fmla="*/ 45 w 66"/>
                <a:gd name="T11" fmla="*/ 49 h 93"/>
                <a:gd name="T12" fmla="*/ 66 w 66"/>
                <a:gd name="T13" fmla="*/ 93 h 93"/>
                <a:gd name="T14" fmla="*/ 66 w 66"/>
                <a:gd name="T15" fmla="*/ 93 h 93"/>
                <a:gd name="T16" fmla="*/ 45 w 66"/>
                <a:gd name="T17" fmla="*/ 48 h 93"/>
                <a:gd name="T18" fmla="*/ 33 w 66"/>
                <a:gd name="T19" fmla="*/ 56 h 93"/>
                <a:gd name="T20" fmla="*/ 6 w 66"/>
                <a:gd name="T21" fmla="*/ 20 h 93"/>
                <a:gd name="T22" fmla="*/ 13 w 66"/>
                <a:gd name="T23" fmla="*/ 13 h 93"/>
                <a:gd name="T24" fmla="*/ 0 w 66"/>
                <a:gd name="T2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3">
                  <a:moveTo>
                    <a:pt x="0" y="0"/>
                  </a:moveTo>
                  <a:cubicBezTo>
                    <a:pt x="0" y="0"/>
                    <a:pt x="0" y="0"/>
                    <a:pt x="0" y="0"/>
                  </a:cubicBezTo>
                  <a:cubicBezTo>
                    <a:pt x="4" y="4"/>
                    <a:pt x="8" y="8"/>
                    <a:pt x="12" y="13"/>
                  </a:cubicBezTo>
                  <a:cubicBezTo>
                    <a:pt x="10" y="15"/>
                    <a:pt x="7" y="17"/>
                    <a:pt x="5" y="19"/>
                  </a:cubicBezTo>
                  <a:cubicBezTo>
                    <a:pt x="16" y="31"/>
                    <a:pt x="25" y="43"/>
                    <a:pt x="33" y="56"/>
                  </a:cubicBezTo>
                  <a:cubicBezTo>
                    <a:pt x="37" y="54"/>
                    <a:pt x="41" y="51"/>
                    <a:pt x="45" y="49"/>
                  </a:cubicBezTo>
                  <a:cubicBezTo>
                    <a:pt x="54" y="63"/>
                    <a:pt x="60" y="77"/>
                    <a:pt x="66" y="93"/>
                  </a:cubicBezTo>
                  <a:cubicBezTo>
                    <a:pt x="66" y="93"/>
                    <a:pt x="66" y="93"/>
                    <a:pt x="66" y="93"/>
                  </a:cubicBezTo>
                  <a:cubicBezTo>
                    <a:pt x="61" y="77"/>
                    <a:pt x="54" y="62"/>
                    <a:pt x="45" y="48"/>
                  </a:cubicBezTo>
                  <a:cubicBezTo>
                    <a:pt x="41" y="50"/>
                    <a:pt x="37" y="53"/>
                    <a:pt x="33" y="56"/>
                  </a:cubicBezTo>
                  <a:cubicBezTo>
                    <a:pt x="25" y="43"/>
                    <a:pt x="16" y="31"/>
                    <a:pt x="6" y="20"/>
                  </a:cubicBezTo>
                  <a:cubicBezTo>
                    <a:pt x="8" y="17"/>
                    <a:pt x="10" y="15"/>
                    <a:pt x="13" y="13"/>
                  </a:cubicBezTo>
                  <a:cubicBezTo>
                    <a:pt x="9" y="9"/>
                    <a:pt x="4"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2" name="Freeform 708"/>
            <p:cNvSpPr>
              <a:spLocks/>
            </p:cNvSpPr>
            <p:nvPr/>
          </p:nvSpPr>
          <p:spPr bwMode="auto">
            <a:xfrm>
              <a:off x="2402" y="2122"/>
              <a:ext cx="3" cy="6"/>
            </a:xfrm>
            <a:custGeom>
              <a:avLst/>
              <a:gdLst>
                <a:gd name="T0" fmla="*/ 0 w 2"/>
                <a:gd name="T1" fmla="*/ 0 h 4"/>
                <a:gd name="T2" fmla="*/ 0 w 2"/>
                <a:gd name="T3" fmla="*/ 2 h 4"/>
                <a:gd name="T4" fmla="*/ 2 w 2"/>
                <a:gd name="T5" fmla="*/ 3 h 4"/>
                <a:gd name="T6" fmla="*/ 2 w 2"/>
                <a:gd name="T7" fmla="*/ 1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cubicBezTo>
                    <a:pt x="0" y="0"/>
                    <a:pt x="0" y="1"/>
                    <a:pt x="0" y="2"/>
                  </a:cubicBezTo>
                  <a:cubicBezTo>
                    <a:pt x="0" y="3"/>
                    <a:pt x="1" y="4"/>
                    <a:pt x="2" y="3"/>
                  </a:cubicBezTo>
                  <a:cubicBezTo>
                    <a:pt x="2" y="3"/>
                    <a:pt x="2" y="2"/>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3" name="Freeform 709"/>
            <p:cNvSpPr>
              <a:spLocks/>
            </p:cNvSpPr>
            <p:nvPr/>
          </p:nvSpPr>
          <p:spPr bwMode="auto">
            <a:xfrm>
              <a:off x="2367" y="2049"/>
              <a:ext cx="5" cy="5"/>
            </a:xfrm>
            <a:custGeom>
              <a:avLst/>
              <a:gdLst>
                <a:gd name="T0" fmla="*/ 0 w 3"/>
                <a:gd name="T1" fmla="*/ 0 h 3"/>
                <a:gd name="T2" fmla="*/ 0 w 3"/>
                <a:gd name="T3" fmla="*/ 2 h 3"/>
                <a:gd name="T4" fmla="*/ 2 w 3"/>
                <a:gd name="T5" fmla="*/ 3 h 3"/>
                <a:gd name="T6" fmla="*/ 2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0"/>
                    <a:pt x="0" y="1"/>
                    <a:pt x="0" y="2"/>
                  </a:cubicBezTo>
                  <a:cubicBezTo>
                    <a:pt x="1" y="3"/>
                    <a:pt x="2" y="3"/>
                    <a:pt x="2" y="3"/>
                  </a:cubicBezTo>
                  <a:cubicBezTo>
                    <a:pt x="3" y="3"/>
                    <a:pt x="3" y="2"/>
                    <a:pt x="2"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4" name="Freeform 710"/>
            <p:cNvSpPr>
              <a:spLocks/>
            </p:cNvSpPr>
            <p:nvPr/>
          </p:nvSpPr>
          <p:spPr bwMode="auto">
            <a:xfrm>
              <a:off x="2292" y="1971"/>
              <a:ext cx="5" cy="5"/>
            </a:xfrm>
            <a:custGeom>
              <a:avLst/>
              <a:gdLst>
                <a:gd name="T0" fmla="*/ 1 w 3"/>
                <a:gd name="T1" fmla="*/ 0 h 3"/>
                <a:gd name="T2" fmla="*/ 1 w 3"/>
                <a:gd name="T3" fmla="*/ 2 h 3"/>
                <a:gd name="T4" fmla="*/ 3 w 3"/>
                <a:gd name="T5" fmla="*/ 2 h 3"/>
                <a:gd name="T6" fmla="*/ 2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0" y="1"/>
                    <a:pt x="1" y="1"/>
                    <a:pt x="1" y="2"/>
                  </a:cubicBezTo>
                  <a:cubicBezTo>
                    <a:pt x="2" y="3"/>
                    <a:pt x="3" y="3"/>
                    <a:pt x="3" y="2"/>
                  </a:cubicBezTo>
                  <a:cubicBezTo>
                    <a:pt x="3" y="2"/>
                    <a:pt x="3" y="1"/>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5" name="Freeform 711"/>
            <p:cNvSpPr>
              <a:spLocks/>
            </p:cNvSpPr>
            <p:nvPr/>
          </p:nvSpPr>
          <p:spPr bwMode="auto">
            <a:xfrm>
              <a:off x="2348" y="2061"/>
              <a:ext cx="3" cy="6"/>
            </a:xfrm>
            <a:custGeom>
              <a:avLst/>
              <a:gdLst>
                <a:gd name="T0" fmla="*/ 0 w 2"/>
                <a:gd name="T1" fmla="*/ 1 h 4"/>
                <a:gd name="T2" fmla="*/ 0 w 2"/>
                <a:gd name="T3" fmla="*/ 3 h 4"/>
                <a:gd name="T4" fmla="*/ 2 w 2"/>
                <a:gd name="T5" fmla="*/ 4 h 4"/>
                <a:gd name="T6" fmla="*/ 2 w 2"/>
                <a:gd name="T7" fmla="*/ 2 h 4"/>
                <a:gd name="T8" fmla="*/ 0 w 2"/>
                <a:gd name="T9" fmla="*/ 1 h 4"/>
              </a:gdLst>
              <a:ahLst/>
              <a:cxnLst>
                <a:cxn ang="0">
                  <a:pos x="T0" y="T1"/>
                </a:cxn>
                <a:cxn ang="0">
                  <a:pos x="T2" y="T3"/>
                </a:cxn>
                <a:cxn ang="0">
                  <a:pos x="T4" y="T5"/>
                </a:cxn>
                <a:cxn ang="0">
                  <a:pos x="T6" y="T7"/>
                </a:cxn>
                <a:cxn ang="0">
                  <a:pos x="T8" y="T9"/>
                </a:cxn>
              </a:cxnLst>
              <a:rect l="0" t="0" r="r" b="b"/>
              <a:pathLst>
                <a:path w="2" h="4">
                  <a:moveTo>
                    <a:pt x="0" y="1"/>
                  </a:moveTo>
                  <a:cubicBezTo>
                    <a:pt x="0" y="1"/>
                    <a:pt x="0" y="2"/>
                    <a:pt x="0" y="3"/>
                  </a:cubicBezTo>
                  <a:cubicBezTo>
                    <a:pt x="1" y="4"/>
                    <a:pt x="1" y="4"/>
                    <a:pt x="2" y="4"/>
                  </a:cubicBezTo>
                  <a:cubicBezTo>
                    <a:pt x="2" y="3"/>
                    <a:pt x="2" y="3"/>
                    <a:pt x="2"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6" name="Freeform 712"/>
            <p:cNvSpPr>
              <a:spLocks/>
            </p:cNvSpPr>
            <p:nvPr/>
          </p:nvSpPr>
          <p:spPr bwMode="auto">
            <a:xfrm>
              <a:off x="2300" y="2002"/>
              <a:ext cx="7" cy="5"/>
            </a:xfrm>
            <a:custGeom>
              <a:avLst/>
              <a:gdLst>
                <a:gd name="T0" fmla="*/ 1 w 4"/>
                <a:gd name="T1" fmla="*/ 0 h 3"/>
                <a:gd name="T2" fmla="*/ 1 w 4"/>
                <a:gd name="T3" fmla="*/ 2 h 3"/>
                <a:gd name="T4" fmla="*/ 3 w 4"/>
                <a:gd name="T5" fmla="*/ 3 h 3"/>
                <a:gd name="T6" fmla="*/ 3 w 4"/>
                <a:gd name="T7" fmla="*/ 1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0" y="0"/>
                    <a:pt x="1" y="1"/>
                    <a:pt x="1" y="2"/>
                  </a:cubicBezTo>
                  <a:cubicBezTo>
                    <a:pt x="2" y="3"/>
                    <a:pt x="3" y="3"/>
                    <a:pt x="3" y="3"/>
                  </a:cubicBezTo>
                  <a:cubicBezTo>
                    <a:pt x="4" y="2"/>
                    <a:pt x="4" y="2"/>
                    <a:pt x="3"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7" name="Freeform 713"/>
            <p:cNvSpPr>
              <a:spLocks/>
            </p:cNvSpPr>
            <p:nvPr/>
          </p:nvSpPr>
          <p:spPr bwMode="auto">
            <a:xfrm>
              <a:off x="2313" y="1992"/>
              <a:ext cx="3" cy="3"/>
            </a:xfrm>
            <a:custGeom>
              <a:avLst/>
              <a:gdLst>
                <a:gd name="T0" fmla="*/ 0 w 2"/>
                <a:gd name="T1" fmla="*/ 0 h 2"/>
                <a:gd name="T2" fmla="*/ 1 w 2"/>
                <a:gd name="T3" fmla="*/ 1 h 2"/>
                <a:gd name="T4" fmla="*/ 2 w 2"/>
                <a:gd name="T5" fmla="*/ 2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1" y="1"/>
                  </a:cubicBezTo>
                  <a:cubicBezTo>
                    <a:pt x="1" y="2"/>
                    <a:pt x="2" y="2"/>
                    <a:pt x="2" y="2"/>
                  </a:cubicBezTo>
                  <a:cubicBezTo>
                    <a:pt x="2" y="1"/>
                    <a:pt x="2" y="1"/>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8" name="Freeform 714"/>
            <p:cNvSpPr>
              <a:spLocks/>
            </p:cNvSpPr>
            <p:nvPr/>
          </p:nvSpPr>
          <p:spPr bwMode="auto">
            <a:xfrm>
              <a:off x="2433" y="1697"/>
              <a:ext cx="220" cy="243"/>
            </a:xfrm>
            <a:custGeom>
              <a:avLst/>
              <a:gdLst>
                <a:gd name="T0" fmla="*/ 0 w 134"/>
                <a:gd name="T1" fmla="*/ 0 h 148"/>
                <a:gd name="T2" fmla="*/ 0 w 134"/>
                <a:gd name="T3" fmla="*/ 0 h 148"/>
                <a:gd name="T4" fmla="*/ 25 w 134"/>
                <a:gd name="T5" fmla="*/ 19 h 148"/>
                <a:gd name="T6" fmla="*/ 19 w 134"/>
                <a:gd name="T7" fmla="*/ 27 h 148"/>
                <a:gd name="T8" fmla="*/ 78 w 134"/>
                <a:gd name="T9" fmla="*/ 86 h 148"/>
                <a:gd name="T10" fmla="*/ 89 w 134"/>
                <a:gd name="T11" fmla="*/ 77 h 148"/>
                <a:gd name="T12" fmla="*/ 134 w 134"/>
                <a:gd name="T13" fmla="*/ 148 h 148"/>
                <a:gd name="T14" fmla="*/ 134 w 134"/>
                <a:gd name="T15" fmla="*/ 148 h 148"/>
                <a:gd name="T16" fmla="*/ 88 w 134"/>
                <a:gd name="T17" fmla="*/ 76 h 148"/>
                <a:gd name="T18" fmla="*/ 77 w 134"/>
                <a:gd name="T19" fmla="*/ 85 h 148"/>
                <a:gd name="T20" fmla="*/ 20 w 134"/>
                <a:gd name="T21" fmla="*/ 27 h 148"/>
                <a:gd name="T22" fmla="*/ 27 w 134"/>
                <a:gd name="T23" fmla="*/ 20 h 148"/>
                <a:gd name="T24" fmla="*/ 0 w 134"/>
                <a:gd name="T2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48">
                  <a:moveTo>
                    <a:pt x="0" y="0"/>
                  </a:moveTo>
                  <a:cubicBezTo>
                    <a:pt x="0" y="0"/>
                    <a:pt x="0" y="0"/>
                    <a:pt x="0" y="0"/>
                  </a:cubicBezTo>
                  <a:cubicBezTo>
                    <a:pt x="9" y="7"/>
                    <a:pt x="17" y="13"/>
                    <a:pt x="25" y="19"/>
                  </a:cubicBezTo>
                  <a:cubicBezTo>
                    <a:pt x="23" y="22"/>
                    <a:pt x="21" y="24"/>
                    <a:pt x="19" y="27"/>
                  </a:cubicBezTo>
                  <a:cubicBezTo>
                    <a:pt x="41" y="45"/>
                    <a:pt x="61" y="65"/>
                    <a:pt x="78" y="86"/>
                  </a:cubicBezTo>
                  <a:cubicBezTo>
                    <a:pt x="81" y="83"/>
                    <a:pt x="85" y="80"/>
                    <a:pt x="89" y="77"/>
                  </a:cubicBezTo>
                  <a:cubicBezTo>
                    <a:pt x="107" y="99"/>
                    <a:pt x="122" y="123"/>
                    <a:pt x="134" y="148"/>
                  </a:cubicBezTo>
                  <a:cubicBezTo>
                    <a:pt x="134" y="148"/>
                    <a:pt x="134" y="148"/>
                    <a:pt x="134" y="148"/>
                  </a:cubicBezTo>
                  <a:cubicBezTo>
                    <a:pt x="122" y="122"/>
                    <a:pt x="107" y="98"/>
                    <a:pt x="88" y="76"/>
                  </a:cubicBezTo>
                  <a:cubicBezTo>
                    <a:pt x="85" y="79"/>
                    <a:pt x="81" y="82"/>
                    <a:pt x="77" y="85"/>
                  </a:cubicBezTo>
                  <a:cubicBezTo>
                    <a:pt x="61" y="64"/>
                    <a:pt x="42" y="45"/>
                    <a:pt x="20" y="27"/>
                  </a:cubicBezTo>
                  <a:cubicBezTo>
                    <a:pt x="22" y="25"/>
                    <a:pt x="25" y="22"/>
                    <a:pt x="27" y="20"/>
                  </a:cubicBezTo>
                  <a:cubicBezTo>
                    <a:pt x="18" y="13"/>
                    <a:pt x="10"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9" name="Freeform 715"/>
            <p:cNvSpPr>
              <a:spLocks/>
            </p:cNvSpPr>
            <p:nvPr/>
          </p:nvSpPr>
          <p:spPr bwMode="auto">
            <a:xfrm>
              <a:off x="2649" y="1935"/>
              <a:ext cx="7" cy="10"/>
            </a:xfrm>
            <a:custGeom>
              <a:avLst/>
              <a:gdLst>
                <a:gd name="T0" fmla="*/ 1 w 4"/>
                <a:gd name="T1" fmla="*/ 0 h 6"/>
                <a:gd name="T2" fmla="*/ 1 w 4"/>
                <a:gd name="T3" fmla="*/ 3 h 6"/>
                <a:gd name="T4" fmla="*/ 4 w 4"/>
                <a:gd name="T5" fmla="*/ 6 h 6"/>
                <a:gd name="T6" fmla="*/ 3 w 4"/>
                <a:gd name="T7" fmla="*/ 2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0" y="0"/>
                    <a:pt x="0" y="2"/>
                    <a:pt x="1" y="3"/>
                  </a:cubicBezTo>
                  <a:cubicBezTo>
                    <a:pt x="2" y="5"/>
                    <a:pt x="3" y="6"/>
                    <a:pt x="4" y="6"/>
                  </a:cubicBezTo>
                  <a:cubicBezTo>
                    <a:pt x="4" y="6"/>
                    <a:pt x="4" y="4"/>
                    <a:pt x="3" y="2"/>
                  </a:cubicBezTo>
                  <a:cubicBezTo>
                    <a:pt x="2"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0" name="Freeform 716"/>
            <p:cNvSpPr>
              <a:spLocks/>
            </p:cNvSpPr>
            <p:nvPr/>
          </p:nvSpPr>
          <p:spPr bwMode="auto">
            <a:xfrm>
              <a:off x="2574" y="1818"/>
              <a:ext cx="8" cy="10"/>
            </a:xfrm>
            <a:custGeom>
              <a:avLst/>
              <a:gdLst>
                <a:gd name="T0" fmla="*/ 1 w 5"/>
                <a:gd name="T1" fmla="*/ 0 h 6"/>
                <a:gd name="T2" fmla="*/ 2 w 5"/>
                <a:gd name="T3" fmla="*/ 3 h 6"/>
                <a:gd name="T4" fmla="*/ 5 w 5"/>
                <a:gd name="T5" fmla="*/ 5 h 6"/>
                <a:gd name="T6" fmla="*/ 4 w 5"/>
                <a:gd name="T7" fmla="*/ 2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0"/>
                    <a:pt x="1" y="2"/>
                    <a:pt x="2" y="3"/>
                  </a:cubicBezTo>
                  <a:cubicBezTo>
                    <a:pt x="3" y="5"/>
                    <a:pt x="5" y="6"/>
                    <a:pt x="5" y="5"/>
                  </a:cubicBezTo>
                  <a:cubicBezTo>
                    <a:pt x="5" y="5"/>
                    <a:pt x="5" y="3"/>
                    <a:pt x="4" y="2"/>
                  </a:cubicBezTo>
                  <a:cubicBezTo>
                    <a:pt x="3"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1" name="Freeform 717"/>
            <p:cNvSpPr>
              <a:spLocks/>
            </p:cNvSpPr>
            <p:nvPr/>
          </p:nvSpPr>
          <p:spPr bwMode="auto">
            <a:xfrm>
              <a:off x="2430" y="1695"/>
              <a:ext cx="8" cy="7"/>
            </a:xfrm>
            <a:custGeom>
              <a:avLst/>
              <a:gdLst>
                <a:gd name="T0" fmla="*/ 0 w 5"/>
                <a:gd name="T1" fmla="*/ 0 h 4"/>
                <a:gd name="T2" fmla="*/ 2 w 5"/>
                <a:gd name="T3" fmla="*/ 2 h 4"/>
                <a:gd name="T4" fmla="*/ 5 w 5"/>
                <a:gd name="T5" fmla="*/ 3 h 4"/>
                <a:gd name="T6" fmla="*/ 3 w 5"/>
                <a:gd name="T7" fmla="*/ 1 h 4"/>
                <a:gd name="T8" fmla="*/ 0 w 5"/>
                <a:gd name="T9" fmla="*/ 0 h 4"/>
              </a:gdLst>
              <a:ahLst/>
              <a:cxnLst>
                <a:cxn ang="0">
                  <a:pos x="T0" y="T1"/>
                </a:cxn>
                <a:cxn ang="0">
                  <a:pos x="T2" y="T3"/>
                </a:cxn>
                <a:cxn ang="0">
                  <a:pos x="T4" y="T5"/>
                </a:cxn>
                <a:cxn ang="0">
                  <a:pos x="T6" y="T7"/>
                </a:cxn>
                <a:cxn ang="0">
                  <a:pos x="T8" y="T9"/>
                </a:cxn>
              </a:cxnLst>
              <a:rect l="0" t="0" r="r" b="b"/>
              <a:pathLst>
                <a:path w="5" h="4">
                  <a:moveTo>
                    <a:pt x="0" y="0"/>
                  </a:moveTo>
                  <a:cubicBezTo>
                    <a:pt x="0" y="0"/>
                    <a:pt x="1" y="1"/>
                    <a:pt x="2" y="2"/>
                  </a:cubicBezTo>
                  <a:cubicBezTo>
                    <a:pt x="4" y="3"/>
                    <a:pt x="5" y="4"/>
                    <a:pt x="5" y="3"/>
                  </a:cubicBezTo>
                  <a:cubicBezTo>
                    <a:pt x="5" y="3"/>
                    <a:pt x="4" y="2"/>
                    <a:pt x="3" y="1"/>
                  </a:cubicBezTo>
                  <a:cubicBezTo>
                    <a:pt x="2"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2" name="Freeform 718"/>
            <p:cNvSpPr>
              <a:spLocks/>
            </p:cNvSpPr>
            <p:nvPr/>
          </p:nvSpPr>
          <p:spPr bwMode="auto">
            <a:xfrm>
              <a:off x="2556" y="1833"/>
              <a:ext cx="8" cy="10"/>
            </a:xfrm>
            <a:custGeom>
              <a:avLst/>
              <a:gdLst>
                <a:gd name="T0" fmla="*/ 1 w 5"/>
                <a:gd name="T1" fmla="*/ 0 h 6"/>
                <a:gd name="T2" fmla="*/ 2 w 5"/>
                <a:gd name="T3" fmla="*/ 3 h 6"/>
                <a:gd name="T4" fmla="*/ 5 w 5"/>
                <a:gd name="T5" fmla="*/ 5 h 6"/>
                <a:gd name="T6" fmla="*/ 3 w 5"/>
                <a:gd name="T7" fmla="*/ 2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0"/>
                    <a:pt x="1" y="2"/>
                    <a:pt x="2" y="3"/>
                  </a:cubicBezTo>
                  <a:cubicBezTo>
                    <a:pt x="3" y="5"/>
                    <a:pt x="4" y="6"/>
                    <a:pt x="5" y="5"/>
                  </a:cubicBezTo>
                  <a:cubicBezTo>
                    <a:pt x="5" y="5"/>
                    <a:pt x="5" y="3"/>
                    <a:pt x="3" y="2"/>
                  </a:cubicBezTo>
                  <a:cubicBezTo>
                    <a:pt x="2"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3" name="Freeform 719"/>
            <p:cNvSpPr>
              <a:spLocks/>
            </p:cNvSpPr>
            <p:nvPr/>
          </p:nvSpPr>
          <p:spPr bwMode="auto">
            <a:xfrm>
              <a:off x="2459" y="1736"/>
              <a:ext cx="10" cy="9"/>
            </a:xfrm>
            <a:custGeom>
              <a:avLst/>
              <a:gdLst>
                <a:gd name="T0" fmla="*/ 1 w 6"/>
                <a:gd name="T1" fmla="*/ 1 h 5"/>
                <a:gd name="T2" fmla="*/ 3 w 6"/>
                <a:gd name="T3" fmla="*/ 4 h 5"/>
                <a:gd name="T4" fmla="*/ 6 w 6"/>
                <a:gd name="T5" fmla="*/ 5 h 5"/>
                <a:gd name="T6" fmla="*/ 4 w 6"/>
                <a:gd name="T7" fmla="*/ 2 h 5"/>
                <a:gd name="T8" fmla="*/ 1 w 6"/>
                <a:gd name="T9" fmla="*/ 1 h 5"/>
              </a:gdLst>
              <a:ahLst/>
              <a:cxnLst>
                <a:cxn ang="0">
                  <a:pos x="T0" y="T1"/>
                </a:cxn>
                <a:cxn ang="0">
                  <a:pos x="T2" y="T3"/>
                </a:cxn>
                <a:cxn ang="0">
                  <a:pos x="T4" y="T5"/>
                </a:cxn>
                <a:cxn ang="0">
                  <a:pos x="T6" y="T7"/>
                </a:cxn>
                <a:cxn ang="0">
                  <a:pos x="T8" y="T9"/>
                </a:cxn>
              </a:cxnLst>
              <a:rect l="0" t="0" r="r" b="b"/>
              <a:pathLst>
                <a:path w="6" h="5">
                  <a:moveTo>
                    <a:pt x="1" y="1"/>
                  </a:moveTo>
                  <a:cubicBezTo>
                    <a:pt x="0" y="1"/>
                    <a:pt x="1" y="2"/>
                    <a:pt x="3" y="4"/>
                  </a:cubicBezTo>
                  <a:cubicBezTo>
                    <a:pt x="4" y="5"/>
                    <a:pt x="6" y="5"/>
                    <a:pt x="6" y="5"/>
                  </a:cubicBezTo>
                  <a:cubicBezTo>
                    <a:pt x="6" y="5"/>
                    <a:pt x="5" y="3"/>
                    <a:pt x="4" y="2"/>
                  </a:cubicBezTo>
                  <a:cubicBezTo>
                    <a:pt x="2" y="1"/>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4" name="Freeform 720"/>
            <p:cNvSpPr>
              <a:spLocks/>
            </p:cNvSpPr>
            <p:nvPr/>
          </p:nvSpPr>
          <p:spPr bwMode="auto">
            <a:xfrm>
              <a:off x="2472" y="1727"/>
              <a:ext cx="7" cy="5"/>
            </a:xfrm>
            <a:custGeom>
              <a:avLst/>
              <a:gdLst>
                <a:gd name="T0" fmla="*/ 0 w 4"/>
                <a:gd name="T1" fmla="*/ 0 h 3"/>
                <a:gd name="T2" fmla="*/ 1 w 4"/>
                <a:gd name="T3" fmla="*/ 2 h 3"/>
                <a:gd name="T4" fmla="*/ 3 w 4"/>
                <a:gd name="T5" fmla="*/ 3 h 3"/>
                <a:gd name="T6" fmla="*/ 2 w 4"/>
                <a:gd name="T7" fmla="*/ 1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0" y="0"/>
                    <a:pt x="0" y="1"/>
                    <a:pt x="1" y="2"/>
                  </a:cubicBezTo>
                  <a:cubicBezTo>
                    <a:pt x="2" y="3"/>
                    <a:pt x="3" y="3"/>
                    <a:pt x="3" y="3"/>
                  </a:cubicBezTo>
                  <a:cubicBezTo>
                    <a:pt x="4" y="2"/>
                    <a:pt x="3" y="2"/>
                    <a:pt x="2"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5" name="Freeform 721"/>
            <p:cNvSpPr>
              <a:spLocks/>
            </p:cNvSpPr>
            <p:nvPr/>
          </p:nvSpPr>
          <p:spPr bwMode="auto">
            <a:xfrm>
              <a:off x="2487" y="2136"/>
              <a:ext cx="36" cy="290"/>
            </a:xfrm>
            <a:custGeom>
              <a:avLst/>
              <a:gdLst>
                <a:gd name="T0" fmla="*/ 7 w 22"/>
                <a:gd name="T1" fmla="*/ 0 h 177"/>
                <a:gd name="T2" fmla="*/ 7 w 22"/>
                <a:gd name="T3" fmla="*/ 0 h 177"/>
                <a:gd name="T4" fmla="*/ 12 w 22"/>
                <a:gd name="T5" fmla="*/ 26 h 177"/>
                <a:gd name="T6" fmla="*/ 0 w 22"/>
                <a:gd name="T7" fmla="*/ 28 h 177"/>
                <a:gd name="T8" fmla="*/ 3 w 22"/>
                <a:gd name="T9" fmla="*/ 100 h 177"/>
                <a:gd name="T10" fmla="*/ 22 w 22"/>
                <a:gd name="T11" fmla="*/ 101 h 177"/>
                <a:gd name="T12" fmla="*/ 8 w 22"/>
                <a:gd name="T13" fmla="*/ 177 h 177"/>
                <a:gd name="T14" fmla="*/ 9 w 22"/>
                <a:gd name="T15" fmla="*/ 177 h 177"/>
                <a:gd name="T16" fmla="*/ 22 w 22"/>
                <a:gd name="T17" fmla="*/ 100 h 177"/>
                <a:gd name="T18" fmla="*/ 4 w 22"/>
                <a:gd name="T19" fmla="*/ 99 h 177"/>
                <a:gd name="T20" fmla="*/ 0 w 22"/>
                <a:gd name="T21" fmla="*/ 29 h 177"/>
                <a:gd name="T22" fmla="*/ 13 w 22"/>
                <a:gd name="T23" fmla="*/ 27 h 177"/>
                <a:gd name="T24" fmla="*/ 7 w 22"/>
                <a:gd name="T2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77">
                  <a:moveTo>
                    <a:pt x="7" y="0"/>
                  </a:moveTo>
                  <a:cubicBezTo>
                    <a:pt x="7" y="0"/>
                    <a:pt x="7" y="0"/>
                    <a:pt x="7" y="0"/>
                  </a:cubicBezTo>
                  <a:cubicBezTo>
                    <a:pt x="9" y="8"/>
                    <a:pt x="11" y="17"/>
                    <a:pt x="12" y="26"/>
                  </a:cubicBezTo>
                  <a:cubicBezTo>
                    <a:pt x="8" y="27"/>
                    <a:pt x="4" y="27"/>
                    <a:pt x="0" y="28"/>
                  </a:cubicBezTo>
                  <a:cubicBezTo>
                    <a:pt x="4" y="52"/>
                    <a:pt x="5" y="76"/>
                    <a:pt x="3" y="100"/>
                  </a:cubicBezTo>
                  <a:cubicBezTo>
                    <a:pt x="10" y="100"/>
                    <a:pt x="16" y="101"/>
                    <a:pt x="22" y="101"/>
                  </a:cubicBezTo>
                  <a:cubicBezTo>
                    <a:pt x="20" y="126"/>
                    <a:pt x="16" y="152"/>
                    <a:pt x="8" y="177"/>
                  </a:cubicBezTo>
                  <a:cubicBezTo>
                    <a:pt x="9" y="177"/>
                    <a:pt x="9" y="177"/>
                    <a:pt x="9" y="177"/>
                  </a:cubicBezTo>
                  <a:cubicBezTo>
                    <a:pt x="16" y="152"/>
                    <a:pt x="21" y="126"/>
                    <a:pt x="22" y="100"/>
                  </a:cubicBezTo>
                  <a:cubicBezTo>
                    <a:pt x="16" y="99"/>
                    <a:pt x="10" y="99"/>
                    <a:pt x="4" y="99"/>
                  </a:cubicBezTo>
                  <a:cubicBezTo>
                    <a:pt x="5" y="76"/>
                    <a:pt x="4" y="52"/>
                    <a:pt x="0" y="29"/>
                  </a:cubicBezTo>
                  <a:cubicBezTo>
                    <a:pt x="5" y="28"/>
                    <a:pt x="9" y="28"/>
                    <a:pt x="13" y="27"/>
                  </a:cubicBezTo>
                  <a:cubicBezTo>
                    <a:pt x="11" y="18"/>
                    <a:pt x="10" y="9"/>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6" name="Freeform 722"/>
            <p:cNvSpPr>
              <a:spLocks/>
            </p:cNvSpPr>
            <p:nvPr/>
          </p:nvSpPr>
          <p:spPr bwMode="auto">
            <a:xfrm>
              <a:off x="2499" y="2421"/>
              <a:ext cx="4" cy="10"/>
            </a:xfrm>
            <a:custGeom>
              <a:avLst/>
              <a:gdLst>
                <a:gd name="T0" fmla="*/ 3 w 3"/>
                <a:gd name="T1" fmla="*/ 0 h 6"/>
                <a:gd name="T2" fmla="*/ 0 w 3"/>
                <a:gd name="T3" fmla="*/ 2 h 6"/>
                <a:gd name="T4" fmla="*/ 1 w 3"/>
                <a:gd name="T5" fmla="*/ 6 h 6"/>
                <a:gd name="T6" fmla="*/ 3 w 3"/>
                <a:gd name="T7" fmla="*/ 3 h 6"/>
                <a:gd name="T8" fmla="*/ 3 w 3"/>
                <a:gd name="T9" fmla="*/ 0 h 6"/>
              </a:gdLst>
              <a:ahLst/>
              <a:cxnLst>
                <a:cxn ang="0">
                  <a:pos x="T0" y="T1"/>
                </a:cxn>
                <a:cxn ang="0">
                  <a:pos x="T2" y="T3"/>
                </a:cxn>
                <a:cxn ang="0">
                  <a:pos x="T4" y="T5"/>
                </a:cxn>
                <a:cxn ang="0">
                  <a:pos x="T6" y="T7"/>
                </a:cxn>
                <a:cxn ang="0">
                  <a:pos x="T8" y="T9"/>
                </a:cxn>
              </a:cxnLst>
              <a:rect l="0" t="0" r="r" b="b"/>
              <a:pathLst>
                <a:path w="3" h="6">
                  <a:moveTo>
                    <a:pt x="3" y="0"/>
                  </a:moveTo>
                  <a:cubicBezTo>
                    <a:pt x="2" y="0"/>
                    <a:pt x="1" y="1"/>
                    <a:pt x="0" y="2"/>
                  </a:cubicBezTo>
                  <a:cubicBezTo>
                    <a:pt x="0" y="4"/>
                    <a:pt x="0" y="6"/>
                    <a:pt x="1" y="6"/>
                  </a:cubicBezTo>
                  <a:cubicBezTo>
                    <a:pt x="1" y="6"/>
                    <a:pt x="2" y="5"/>
                    <a:pt x="3" y="3"/>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7" name="Freeform 723"/>
            <p:cNvSpPr>
              <a:spLocks/>
            </p:cNvSpPr>
            <p:nvPr/>
          </p:nvSpPr>
          <p:spPr bwMode="auto">
            <a:xfrm>
              <a:off x="2521" y="2297"/>
              <a:ext cx="4" cy="10"/>
            </a:xfrm>
            <a:custGeom>
              <a:avLst/>
              <a:gdLst>
                <a:gd name="T0" fmla="*/ 1 w 2"/>
                <a:gd name="T1" fmla="*/ 0 h 6"/>
                <a:gd name="T2" fmla="*/ 0 w 2"/>
                <a:gd name="T3" fmla="*/ 3 h 6"/>
                <a:gd name="T4" fmla="*/ 1 w 2"/>
                <a:gd name="T5" fmla="*/ 6 h 6"/>
                <a:gd name="T6" fmla="*/ 2 w 2"/>
                <a:gd name="T7" fmla="*/ 3 h 6"/>
                <a:gd name="T8" fmla="*/ 1 w 2"/>
                <a:gd name="T9" fmla="*/ 0 h 6"/>
              </a:gdLst>
              <a:ahLst/>
              <a:cxnLst>
                <a:cxn ang="0">
                  <a:pos x="T0" y="T1"/>
                </a:cxn>
                <a:cxn ang="0">
                  <a:pos x="T2" y="T3"/>
                </a:cxn>
                <a:cxn ang="0">
                  <a:pos x="T4" y="T5"/>
                </a:cxn>
                <a:cxn ang="0">
                  <a:pos x="T6" y="T7"/>
                </a:cxn>
                <a:cxn ang="0">
                  <a:pos x="T8" y="T9"/>
                </a:cxn>
              </a:cxnLst>
              <a:rect l="0" t="0" r="r" b="b"/>
              <a:pathLst>
                <a:path w="2" h="6">
                  <a:moveTo>
                    <a:pt x="1" y="0"/>
                  </a:moveTo>
                  <a:cubicBezTo>
                    <a:pt x="0" y="0"/>
                    <a:pt x="0" y="1"/>
                    <a:pt x="0" y="3"/>
                  </a:cubicBezTo>
                  <a:cubicBezTo>
                    <a:pt x="0" y="4"/>
                    <a:pt x="0" y="6"/>
                    <a:pt x="1" y="6"/>
                  </a:cubicBezTo>
                  <a:cubicBezTo>
                    <a:pt x="1" y="6"/>
                    <a:pt x="2" y="4"/>
                    <a:pt x="2" y="3"/>
                  </a:cubicBezTo>
                  <a:cubicBezTo>
                    <a:pt x="2"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8" name="Freeform 724"/>
            <p:cNvSpPr>
              <a:spLocks/>
            </p:cNvSpPr>
            <p:nvPr/>
          </p:nvSpPr>
          <p:spPr bwMode="auto">
            <a:xfrm>
              <a:off x="2497" y="2133"/>
              <a:ext cx="5" cy="8"/>
            </a:xfrm>
            <a:custGeom>
              <a:avLst/>
              <a:gdLst>
                <a:gd name="T0" fmla="*/ 1 w 3"/>
                <a:gd name="T1" fmla="*/ 0 h 5"/>
                <a:gd name="T2" fmla="*/ 0 w 3"/>
                <a:gd name="T3" fmla="*/ 2 h 5"/>
                <a:gd name="T4" fmla="*/ 2 w 3"/>
                <a:gd name="T5" fmla="*/ 4 h 5"/>
                <a:gd name="T6" fmla="*/ 2 w 3"/>
                <a:gd name="T7" fmla="*/ 2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cubicBezTo>
                    <a:pt x="0" y="0"/>
                    <a:pt x="0" y="1"/>
                    <a:pt x="0" y="2"/>
                  </a:cubicBezTo>
                  <a:cubicBezTo>
                    <a:pt x="1" y="4"/>
                    <a:pt x="1" y="5"/>
                    <a:pt x="2" y="4"/>
                  </a:cubicBezTo>
                  <a:cubicBezTo>
                    <a:pt x="2" y="4"/>
                    <a:pt x="3" y="3"/>
                    <a:pt x="2" y="2"/>
                  </a:cubicBezTo>
                  <a:cubicBezTo>
                    <a:pt x="2"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9" name="Freeform 725"/>
            <p:cNvSpPr>
              <a:spLocks/>
            </p:cNvSpPr>
            <p:nvPr/>
          </p:nvSpPr>
          <p:spPr bwMode="auto">
            <a:xfrm>
              <a:off x="2490" y="2295"/>
              <a:ext cx="5" cy="10"/>
            </a:xfrm>
            <a:custGeom>
              <a:avLst/>
              <a:gdLst>
                <a:gd name="T0" fmla="*/ 2 w 3"/>
                <a:gd name="T1" fmla="*/ 0 h 6"/>
                <a:gd name="T2" fmla="*/ 0 w 3"/>
                <a:gd name="T3" fmla="*/ 3 h 6"/>
                <a:gd name="T4" fmla="*/ 1 w 3"/>
                <a:gd name="T5" fmla="*/ 6 h 6"/>
                <a:gd name="T6" fmla="*/ 3 w 3"/>
                <a:gd name="T7" fmla="*/ 3 h 6"/>
                <a:gd name="T8" fmla="*/ 2 w 3"/>
                <a:gd name="T9" fmla="*/ 0 h 6"/>
              </a:gdLst>
              <a:ahLst/>
              <a:cxnLst>
                <a:cxn ang="0">
                  <a:pos x="T0" y="T1"/>
                </a:cxn>
                <a:cxn ang="0">
                  <a:pos x="T2" y="T3"/>
                </a:cxn>
                <a:cxn ang="0">
                  <a:pos x="T4" y="T5"/>
                </a:cxn>
                <a:cxn ang="0">
                  <a:pos x="T6" y="T7"/>
                </a:cxn>
                <a:cxn ang="0">
                  <a:pos x="T8" y="T9"/>
                </a:cxn>
              </a:cxnLst>
              <a:rect l="0" t="0" r="r" b="b"/>
              <a:pathLst>
                <a:path w="3" h="6">
                  <a:moveTo>
                    <a:pt x="2" y="0"/>
                  </a:moveTo>
                  <a:cubicBezTo>
                    <a:pt x="1" y="0"/>
                    <a:pt x="1" y="1"/>
                    <a:pt x="0" y="3"/>
                  </a:cubicBezTo>
                  <a:cubicBezTo>
                    <a:pt x="0" y="4"/>
                    <a:pt x="1" y="6"/>
                    <a:pt x="1" y="6"/>
                  </a:cubicBezTo>
                  <a:cubicBezTo>
                    <a:pt x="2" y="6"/>
                    <a:pt x="3" y="4"/>
                    <a:pt x="3" y="3"/>
                  </a:cubicBezTo>
                  <a:cubicBezTo>
                    <a:pt x="3"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0" name="Freeform 726"/>
            <p:cNvSpPr>
              <a:spLocks/>
            </p:cNvSpPr>
            <p:nvPr/>
          </p:nvSpPr>
          <p:spPr bwMode="auto">
            <a:xfrm>
              <a:off x="2485" y="2177"/>
              <a:ext cx="5" cy="10"/>
            </a:xfrm>
            <a:custGeom>
              <a:avLst/>
              <a:gdLst>
                <a:gd name="T0" fmla="*/ 1 w 3"/>
                <a:gd name="T1" fmla="*/ 1 h 6"/>
                <a:gd name="T2" fmla="*/ 0 w 3"/>
                <a:gd name="T3" fmla="*/ 4 h 6"/>
                <a:gd name="T4" fmla="*/ 2 w 3"/>
                <a:gd name="T5" fmla="*/ 6 h 6"/>
                <a:gd name="T6" fmla="*/ 2 w 3"/>
                <a:gd name="T7" fmla="*/ 3 h 6"/>
                <a:gd name="T8" fmla="*/ 1 w 3"/>
                <a:gd name="T9" fmla="*/ 1 h 6"/>
              </a:gdLst>
              <a:ahLst/>
              <a:cxnLst>
                <a:cxn ang="0">
                  <a:pos x="T0" y="T1"/>
                </a:cxn>
                <a:cxn ang="0">
                  <a:pos x="T2" y="T3"/>
                </a:cxn>
                <a:cxn ang="0">
                  <a:pos x="T4" y="T5"/>
                </a:cxn>
                <a:cxn ang="0">
                  <a:pos x="T6" y="T7"/>
                </a:cxn>
                <a:cxn ang="0">
                  <a:pos x="T8" y="T9"/>
                </a:cxn>
              </a:cxnLst>
              <a:rect l="0" t="0" r="r" b="b"/>
              <a:pathLst>
                <a:path w="3" h="6">
                  <a:moveTo>
                    <a:pt x="1" y="1"/>
                  </a:moveTo>
                  <a:cubicBezTo>
                    <a:pt x="0" y="1"/>
                    <a:pt x="0" y="2"/>
                    <a:pt x="0" y="4"/>
                  </a:cubicBezTo>
                  <a:cubicBezTo>
                    <a:pt x="0" y="5"/>
                    <a:pt x="1" y="6"/>
                    <a:pt x="2" y="6"/>
                  </a:cubicBezTo>
                  <a:cubicBezTo>
                    <a:pt x="2" y="6"/>
                    <a:pt x="3" y="5"/>
                    <a:pt x="2" y="3"/>
                  </a:cubicBezTo>
                  <a:cubicBezTo>
                    <a:pt x="2" y="2"/>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1" name="Freeform 727"/>
            <p:cNvSpPr>
              <a:spLocks/>
            </p:cNvSpPr>
            <p:nvPr/>
          </p:nvSpPr>
          <p:spPr bwMode="auto">
            <a:xfrm>
              <a:off x="2507" y="2176"/>
              <a:ext cx="1" cy="6"/>
            </a:xfrm>
            <a:custGeom>
              <a:avLst/>
              <a:gdLst>
                <a:gd name="T0" fmla="*/ 0 w 1"/>
                <a:gd name="T1" fmla="*/ 0 h 4"/>
                <a:gd name="T2" fmla="*/ 0 w 1"/>
                <a:gd name="T3" fmla="*/ 2 h 4"/>
                <a:gd name="T4" fmla="*/ 1 w 1"/>
                <a:gd name="T5" fmla="*/ 4 h 4"/>
                <a:gd name="T6" fmla="*/ 1 w 1"/>
                <a:gd name="T7" fmla="*/ 2 h 4"/>
                <a:gd name="T8" fmla="*/ 0 w 1"/>
                <a:gd name="T9" fmla="*/ 0 h 4"/>
              </a:gdLst>
              <a:ahLst/>
              <a:cxnLst>
                <a:cxn ang="0">
                  <a:pos x="T0" y="T1"/>
                </a:cxn>
                <a:cxn ang="0">
                  <a:pos x="T2" y="T3"/>
                </a:cxn>
                <a:cxn ang="0">
                  <a:pos x="T4" y="T5"/>
                </a:cxn>
                <a:cxn ang="0">
                  <a:pos x="T6" y="T7"/>
                </a:cxn>
                <a:cxn ang="0">
                  <a:pos x="T8" y="T9"/>
                </a:cxn>
              </a:cxnLst>
              <a:rect l="0" t="0" r="r" b="b"/>
              <a:pathLst>
                <a:path w="1" h="4">
                  <a:moveTo>
                    <a:pt x="0" y="0"/>
                  </a:moveTo>
                  <a:cubicBezTo>
                    <a:pt x="0" y="0"/>
                    <a:pt x="0" y="1"/>
                    <a:pt x="0" y="2"/>
                  </a:cubicBezTo>
                  <a:cubicBezTo>
                    <a:pt x="0" y="3"/>
                    <a:pt x="0" y="4"/>
                    <a:pt x="1" y="4"/>
                  </a:cubicBezTo>
                  <a:cubicBezTo>
                    <a:pt x="1" y="4"/>
                    <a:pt x="1" y="3"/>
                    <a:pt x="1" y="2"/>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2" name="Freeform 728"/>
            <p:cNvSpPr>
              <a:spLocks/>
            </p:cNvSpPr>
            <p:nvPr/>
          </p:nvSpPr>
          <p:spPr bwMode="auto">
            <a:xfrm>
              <a:off x="2216" y="1912"/>
              <a:ext cx="76" cy="116"/>
            </a:xfrm>
            <a:custGeom>
              <a:avLst/>
              <a:gdLst>
                <a:gd name="T0" fmla="*/ 0 w 46"/>
                <a:gd name="T1" fmla="*/ 64 h 71"/>
                <a:gd name="T2" fmla="*/ 1 w 46"/>
                <a:gd name="T3" fmla="*/ 64 h 71"/>
                <a:gd name="T4" fmla="*/ 8 w 46"/>
                <a:gd name="T5" fmla="*/ 56 h 71"/>
                <a:gd name="T6" fmla="*/ 25 w 46"/>
                <a:gd name="T7" fmla="*/ 71 h 71"/>
                <a:gd name="T8" fmla="*/ 46 w 46"/>
                <a:gd name="T9" fmla="*/ 50 h 71"/>
                <a:gd name="T10" fmla="*/ 17 w 46"/>
                <a:gd name="T11" fmla="*/ 26 h 71"/>
                <a:gd name="T12" fmla="*/ 35 w 46"/>
                <a:gd name="T13" fmla="*/ 1 h 71"/>
                <a:gd name="T14" fmla="*/ 34 w 46"/>
                <a:gd name="T15" fmla="*/ 0 h 71"/>
                <a:gd name="T16" fmla="*/ 16 w 46"/>
                <a:gd name="T17" fmla="*/ 25 h 71"/>
                <a:gd name="T18" fmla="*/ 46 w 46"/>
                <a:gd name="T19" fmla="*/ 49 h 71"/>
                <a:gd name="T20" fmla="*/ 25 w 46"/>
                <a:gd name="T21" fmla="*/ 70 h 71"/>
                <a:gd name="T22" fmla="*/ 7 w 46"/>
                <a:gd name="T23" fmla="*/ 55 h 71"/>
                <a:gd name="T24" fmla="*/ 0 w 46"/>
                <a:gd name="T25"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1">
                  <a:moveTo>
                    <a:pt x="0" y="64"/>
                  </a:moveTo>
                  <a:cubicBezTo>
                    <a:pt x="1" y="64"/>
                    <a:pt x="1" y="64"/>
                    <a:pt x="1" y="64"/>
                  </a:cubicBezTo>
                  <a:cubicBezTo>
                    <a:pt x="3" y="62"/>
                    <a:pt x="5" y="59"/>
                    <a:pt x="8" y="56"/>
                  </a:cubicBezTo>
                  <a:cubicBezTo>
                    <a:pt x="14" y="61"/>
                    <a:pt x="20" y="66"/>
                    <a:pt x="25" y="71"/>
                  </a:cubicBezTo>
                  <a:cubicBezTo>
                    <a:pt x="32" y="64"/>
                    <a:pt x="39" y="57"/>
                    <a:pt x="46" y="50"/>
                  </a:cubicBezTo>
                  <a:cubicBezTo>
                    <a:pt x="38" y="41"/>
                    <a:pt x="28" y="33"/>
                    <a:pt x="17" y="26"/>
                  </a:cubicBezTo>
                  <a:cubicBezTo>
                    <a:pt x="23" y="17"/>
                    <a:pt x="29" y="9"/>
                    <a:pt x="35" y="1"/>
                  </a:cubicBezTo>
                  <a:cubicBezTo>
                    <a:pt x="34" y="1"/>
                    <a:pt x="34" y="1"/>
                    <a:pt x="34" y="0"/>
                  </a:cubicBezTo>
                  <a:cubicBezTo>
                    <a:pt x="28" y="9"/>
                    <a:pt x="22" y="17"/>
                    <a:pt x="16" y="25"/>
                  </a:cubicBezTo>
                  <a:cubicBezTo>
                    <a:pt x="27" y="33"/>
                    <a:pt x="37" y="41"/>
                    <a:pt x="46" y="49"/>
                  </a:cubicBezTo>
                  <a:cubicBezTo>
                    <a:pt x="39" y="56"/>
                    <a:pt x="32" y="63"/>
                    <a:pt x="25" y="70"/>
                  </a:cubicBezTo>
                  <a:cubicBezTo>
                    <a:pt x="20" y="65"/>
                    <a:pt x="14" y="60"/>
                    <a:pt x="7" y="55"/>
                  </a:cubicBezTo>
                  <a:cubicBezTo>
                    <a:pt x="5" y="58"/>
                    <a:pt x="3" y="61"/>
                    <a:pt x="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3" name="Freeform 729"/>
            <p:cNvSpPr>
              <a:spLocks/>
            </p:cNvSpPr>
            <p:nvPr/>
          </p:nvSpPr>
          <p:spPr bwMode="auto">
            <a:xfrm>
              <a:off x="2267" y="1910"/>
              <a:ext cx="10" cy="7"/>
            </a:xfrm>
            <a:custGeom>
              <a:avLst/>
              <a:gdLst>
                <a:gd name="T0" fmla="*/ 3 w 6"/>
                <a:gd name="T1" fmla="*/ 3 h 4"/>
                <a:gd name="T2" fmla="*/ 6 w 6"/>
                <a:gd name="T3" fmla="*/ 3 h 4"/>
                <a:gd name="T4" fmla="*/ 4 w 6"/>
                <a:gd name="T5" fmla="*/ 1 h 4"/>
                <a:gd name="T6" fmla="*/ 1 w 6"/>
                <a:gd name="T7" fmla="*/ 0 h 4"/>
                <a:gd name="T8" fmla="*/ 3 w 6"/>
                <a:gd name="T9" fmla="*/ 3 h 4"/>
              </a:gdLst>
              <a:ahLst/>
              <a:cxnLst>
                <a:cxn ang="0">
                  <a:pos x="T0" y="T1"/>
                </a:cxn>
                <a:cxn ang="0">
                  <a:pos x="T2" y="T3"/>
                </a:cxn>
                <a:cxn ang="0">
                  <a:pos x="T4" y="T5"/>
                </a:cxn>
                <a:cxn ang="0">
                  <a:pos x="T6" y="T7"/>
                </a:cxn>
                <a:cxn ang="0">
                  <a:pos x="T8" y="T9"/>
                </a:cxn>
              </a:cxnLst>
              <a:rect l="0" t="0" r="r" b="b"/>
              <a:pathLst>
                <a:path w="6" h="4">
                  <a:moveTo>
                    <a:pt x="3" y="3"/>
                  </a:moveTo>
                  <a:cubicBezTo>
                    <a:pt x="4" y="4"/>
                    <a:pt x="5" y="4"/>
                    <a:pt x="6" y="3"/>
                  </a:cubicBezTo>
                  <a:cubicBezTo>
                    <a:pt x="6" y="3"/>
                    <a:pt x="5" y="2"/>
                    <a:pt x="4" y="1"/>
                  </a:cubicBezTo>
                  <a:cubicBezTo>
                    <a:pt x="3" y="0"/>
                    <a:pt x="1" y="0"/>
                    <a:pt x="1" y="0"/>
                  </a:cubicBezTo>
                  <a:cubicBezTo>
                    <a:pt x="0" y="1"/>
                    <a:pt x="1" y="2"/>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4" name="Freeform 730"/>
            <p:cNvSpPr>
              <a:spLocks/>
            </p:cNvSpPr>
            <p:nvPr/>
          </p:nvSpPr>
          <p:spPr bwMode="auto">
            <a:xfrm>
              <a:off x="2239" y="1949"/>
              <a:ext cx="8" cy="7"/>
            </a:xfrm>
            <a:custGeom>
              <a:avLst/>
              <a:gdLst>
                <a:gd name="T0" fmla="*/ 2 w 5"/>
                <a:gd name="T1" fmla="*/ 3 h 4"/>
                <a:gd name="T2" fmla="*/ 5 w 5"/>
                <a:gd name="T3" fmla="*/ 4 h 4"/>
                <a:gd name="T4" fmla="*/ 3 w 5"/>
                <a:gd name="T5" fmla="*/ 1 h 4"/>
                <a:gd name="T6" fmla="*/ 0 w 5"/>
                <a:gd name="T7" fmla="*/ 1 h 4"/>
                <a:gd name="T8" fmla="*/ 2 w 5"/>
                <a:gd name="T9" fmla="*/ 3 h 4"/>
              </a:gdLst>
              <a:ahLst/>
              <a:cxnLst>
                <a:cxn ang="0">
                  <a:pos x="T0" y="T1"/>
                </a:cxn>
                <a:cxn ang="0">
                  <a:pos x="T2" y="T3"/>
                </a:cxn>
                <a:cxn ang="0">
                  <a:pos x="T4" y="T5"/>
                </a:cxn>
                <a:cxn ang="0">
                  <a:pos x="T6" y="T7"/>
                </a:cxn>
                <a:cxn ang="0">
                  <a:pos x="T8" y="T9"/>
                </a:cxn>
              </a:cxnLst>
              <a:rect l="0" t="0" r="r" b="b"/>
              <a:pathLst>
                <a:path w="5" h="4">
                  <a:moveTo>
                    <a:pt x="2" y="3"/>
                  </a:moveTo>
                  <a:cubicBezTo>
                    <a:pt x="3" y="4"/>
                    <a:pt x="4" y="4"/>
                    <a:pt x="5" y="4"/>
                  </a:cubicBezTo>
                  <a:cubicBezTo>
                    <a:pt x="5" y="3"/>
                    <a:pt x="4" y="2"/>
                    <a:pt x="3" y="1"/>
                  </a:cubicBezTo>
                  <a:cubicBezTo>
                    <a:pt x="2" y="1"/>
                    <a:pt x="1" y="0"/>
                    <a:pt x="0" y="1"/>
                  </a:cubicBezTo>
                  <a:cubicBezTo>
                    <a:pt x="0" y="1"/>
                    <a:pt x="1"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5" name="Freeform 731"/>
            <p:cNvSpPr>
              <a:spLocks/>
            </p:cNvSpPr>
            <p:nvPr/>
          </p:nvSpPr>
          <p:spPr bwMode="auto">
            <a:xfrm>
              <a:off x="2215" y="2015"/>
              <a:ext cx="6" cy="5"/>
            </a:xfrm>
            <a:custGeom>
              <a:avLst/>
              <a:gdLst>
                <a:gd name="T0" fmla="*/ 1 w 4"/>
                <a:gd name="T1" fmla="*/ 2 h 3"/>
                <a:gd name="T2" fmla="*/ 3 w 4"/>
                <a:gd name="T3" fmla="*/ 2 h 3"/>
                <a:gd name="T4" fmla="*/ 2 w 4"/>
                <a:gd name="T5" fmla="*/ 0 h 3"/>
                <a:gd name="T6" fmla="*/ 0 w 4"/>
                <a:gd name="T7" fmla="*/ 0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2" y="2"/>
                    <a:pt x="3" y="3"/>
                    <a:pt x="3" y="2"/>
                  </a:cubicBezTo>
                  <a:cubicBezTo>
                    <a:pt x="4" y="2"/>
                    <a:pt x="3" y="1"/>
                    <a:pt x="2" y="0"/>
                  </a:cubicBezTo>
                  <a:cubicBezTo>
                    <a:pt x="2" y="0"/>
                    <a:pt x="1" y="0"/>
                    <a:pt x="0" y="0"/>
                  </a:cubicBezTo>
                  <a:cubicBezTo>
                    <a:pt x="0" y="0"/>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6" name="Freeform 732"/>
            <p:cNvSpPr>
              <a:spLocks/>
            </p:cNvSpPr>
            <p:nvPr/>
          </p:nvSpPr>
          <p:spPr bwMode="auto">
            <a:xfrm>
              <a:off x="2288" y="1989"/>
              <a:ext cx="7" cy="8"/>
            </a:xfrm>
            <a:custGeom>
              <a:avLst/>
              <a:gdLst>
                <a:gd name="T0" fmla="*/ 1 w 4"/>
                <a:gd name="T1" fmla="*/ 3 h 5"/>
                <a:gd name="T2" fmla="*/ 4 w 4"/>
                <a:gd name="T3" fmla="*/ 4 h 5"/>
                <a:gd name="T4" fmla="*/ 3 w 4"/>
                <a:gd name="T5" fmla="*/ 2 h 5"/>
                <a:gd name="T6" fmla="*/ 0 w 4"/>
                <a:gd name="T7" fmla="*/ 1 h 5"/>
                <a:gd name="T8" fmla="*/ 1 w 4"/>
                <a:gd name="T9" fmla="*/ 3 h 5"/>
              </a:gdLst>
              <a:ahLst/>
              <a:cxnLst>
                <a:cxn ang="0">
                  <a:pos x="T0" y="T1"/>
                </a:cxn>
                <a:cxn ang="0">
                  <a:pos x="T2" y="T3"/>
                </a:cxn>
                <a:cxn ang="0">
                  <a:pos x="T4" y="T5"/>
                </a:cxn>
                <a:cxn ang="0">
                  <a:pos x="T6" y="T7"/>
                </a:cxn>
                <a:cxn ang="0">
                  <a:pos x="T8" y="T9"/>
                </a:cxn>
              </a:cxnLst>
              <a:rect l="0" t="0" r="r" b="b"/>
              <a:pathLst>
                <a:path w="4" h="5">
                  <a:moveTo>
                    <a:pt x="1" y="3"/>
                  </a:moveTo>
                  <a:cubicBezTo>
                    <a:pt x="2" y="4"/>
                    <a:pt x="3" y="5"/>
                    <a:pt x="4" y="4"/>
                  </a:cubicBezTo>
                  <a:cubicBezTo>
                    <a:pt x="4" y="4"/>
                    <a:pt x="4" y="2"/>
                    <a:pt x="3" y="2"/>
                  </a:cubicBezTo>
                  <a:cubicBezTo>
                    <a:pt x="2" y="0"/>
                    <a:pt x="1" y="0"/>
                    <a:pt x="0" y="1"/>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7" name="Freeform 733"/>
            <p:cNvSpPr>
              <a:spLocks/>
            </p:cNvSpPr>
            <p:nvPr/>
          </p:nvSpPr>
          <p:spPr bwMode="auto">
            <a:xfrm>
              <a:off x="2254" y="2025"/>
              <a:ext cx="7" cy="6"/>
            </a:xfrm>
            <a:custGeom>
              <a:avLst/>
              <a:gdLst>
                <a:gd name="T0" fmla="*/ 1 w 4"/>
                <a:gd name="T1" fmla="*/ 3 h 4"/>
                <a:gd name="T2" fmla="*/ 3 w 4"/>
                <a:gd name="T3" fmla="*/ 3 h 4"/>
                <a:gd name="T4" fmla="*/ 3 w 4"/>
                <a:gd name="T5" fmla="*/ 1 h 4"/>
                <a:gd name="T6" fmla="*/ 0 w 4"/>
                <a:gd name="T7" fmla="*/ 0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2" y="3"/>
                    <a:pt x="3" y="4"/>
                    <a:pt x="3" y="3"/>
                  </a:cubicBezTo>
                  <a:cubicBezTo>
                    <a:pt x="4" y="3"/>
                    <a:pt x="4" y="2"/>
                    <a:pt x="3" y="1"/>
                  </a:cubicBezTo>
                  <a:cubicBezTo>
                    <a:pt x="2" y="0"/>
                    <a:pt x="1" y="0"/>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8" name="Freeform 734"/>
            <p:cNvSpPr>
              <a:spLocks/>
            </p:cNvSpPr>
            <p:nvPr/>
          </p:nvSpPr>
          <p:spPr bwMode="auto">
            <a:xfrm>
              <a:off x="2226" y="2002"/>
              <a:ext cx="5" cy="3"/>
            </a:xfrm>
            <a:custGeom>
              <a:avLst/>
              <a:gdLst>
                <a:gd name="T0" fmla="*/ 1 w 3"/>
                <a:gd name="T1" fmla="*/ 1 h 2"/>
                <a:gd name="T2" fmla="*/ 3 w 3"/>
                <a:gd name="T3" fmla="*/ 2 h 2"/>
                <a:gd name="T4" fmla="*/ 2 w 3"/>
                <a:gd name="T5" fmla="*/ 0 h 2"/>
                <a:gd name="T6" fmla="*/ 0 w 3"/>
                <a:gd name="T7" fmla="*/ 0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2" y="2"/>
                    <a:pt x="3" y="2"/>
                    <a:pt x="3" y="2"/>
                  </a:cubicBezTo>
                  <a:cubicBezTo>
                    <a:pt x="3" y="1"/>
                    <a:pt x="3" y="1"/>
                    <a:pt x="2" y="0"/>
                  </a:cubicBezTo>
                  <a:cubicBezTo>
                    <a:pt x="2" y="0"/>
                    <a:pt x="1"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9" name="Freeform 735"/>
            <p:cNvSpPr>
              <a:spLocks/>
            </p:cNvSpPr>
            <p:nvPr/>
          </p:nvSpPr>
          <p:spPr bwMode="auto">
            <a:xfrm>
              <a:off x="2161" y="1500"/>
              <a:ext cx="689" cy="1080"/>
            </a:xfrm>
            <a:custGeom>
              <a:avLst/>
              <a:gdLst>
                <a:gd name="T0" fmla="*/ 371 w 420"/>
                <a:gd name="T1" fmla="*/ 658 h 659"/>
                <a:gd name="T2" fmla="*/ 372 w 420"/>
                <a:gd name="T3" fmla="*/ 659 h 659"/>
                <a:gd name="T4" fmla="*/ 382 w 420"/>
                <a:gd name="T5" fmla="*/ 301 h 659"/>
                <a:gd name="T6" fmla="*/ 331 w 420"/>
                <a:gd name="T7" fmla="*/ 319 h 659"/>
                <a:gd name="T8" fmla="*/ 129 w 420"/>
                <a:gd name="T9" fmla="*/ 82 h 659"/>
                <a:gd name="T10" fmla="*/ 147 w 420"/>
                <a:gd name="T11" fmla="*/ 49 h 659"/>
                <a:gd name="T12" fmla="*/ 0 w 420"/>
                <a:gd name="T13" fmla="*/ 0 h 659"/>
                <a:gd name="T14" fmla="*/ 0 w 420"/>
                <a:gd name="T15" fmla="*/ 1 h 659"/>
                <a:gd name="T16" fmla="*/ 141 w 420"/>
                <a:gd name="T17" fmla="*/ 48 h 659"/>
                <a:gd name="T18" fmla="*/ 124 w 420"/>
                <a:gd name="T19" fmla="*/ 81 h 659"/>
                <a:gd name="T20" fmla="*/ 331 w 420"/>
                <a:gd name="T21" fmla="*/ 324 h 659"/>
                <a:gd name="T22" fmla="*/ 382 w 420"/>
                <a:gd name="T23" fmla="*/ 306 h 659"/>
                <a:gd name="T24" fmla="*/ 371 w 420"/>
                <a:gd name="T25" fmla="*/ 658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659">
                  <a:moveTo>
                    <a:pt x="371" y="658"/>
                  </a:moveTo>
                  <a:cubicBezTo>
                    <a:pt x="372" y="658"/>
                    <a:pt x="372" y="659"/>
                    <a:pt x="372" y="659"/>
                  </a:cubicBezTo>
                  <a:cubicBezTo>
                    <a:pt x="415" y="545"/>
                    <a:pt x="420" y="416"/>
                    <a:pt x="382" y="301"/>
                  </a:cubicBezTo>
                  <a:cubicBezTo>
                    <a:pt x="365" y="307"/>
                    <a:pt x="348" y="313"/>
                    <a:pt x="331" y="319"/>
                  </a:cubicBezTo>
                  <a:cubicBezTo>
                    <a:pt x="299" y="222"/>
                    <a:pt x="233" y="135"/>
                    <a:pt x="129" y="82"/>
                  </a:cubicBezTo>
                  <a:cubicBezTo>
                    <a:pt x="135" y="71"/>
                    <a:pt x="141" y="60"/>
                    <a:pt x="147" y="49"/>
                  </a:cubicBezTo>
                  <a:cubicBezTo>
                    <a:pt x="104" y="27"/>
                    <a:pt x="55" y="10"/>
                    <a:pt x="0" y="0"/>
                  </a:cubicBezTo>
                  <a:cubicBezTo>
                    <a:pt x="0" y="1"/>
                    <a:pt x="0" y="1"/>
                    <a:pt x="0" y="1"/>
                  </a:cubicBezTo>
                  <a:cubicBezTo>
                    <a:pt x="53" y="11"/>
                    <a:pt x="100" y="27"/>
                    <a:pt x="141" y="48"/>
                  </a:cubicBezTo>
                  <a:cubicBezTo>
                    <a:pt x="135" y="59"/>
                    <a:pt x="130" y="70"/>
                    <a:pt x="124" y="81"/>
                  </a:cubicBezTo>
                  <a:cubicBezTo>
                    <a:pt x="232" y="135"/>
                    <a:pt x="300" y="224"/>
                    <a:pt x="331" y="324"/>
                  </a:cubicBezTo>
                  <a:cubicBezTo>
                    <a:pt x="348" y="318"/>
                    <a:pt x="365" y="312"/>
                    <a:pt x="382" y="306"/>
                  </a:cubicBezTo>
                  <a:cubicBezTo>
                    <a:pt x="418" y="420"/>
                    <a:pt x="413" y="546"/>
                    <a:pt x="371" y="6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0" name="Freeform 736"/>
            <p:cNvSpPr>
              <a:spLocks/>
            </p:cNvSpPr>
            <p:nvPr/>
          </p:nvSpPr>
          <p:spPr bwMode="auto">
            <a:xfrm>
              <a:off x="2759" y="2556"/>
              <a:ext cx="22" cy="47"/>
            </a:xfrm>
            <a:custGeom>
              <a:avLst/>
              <a:gdLst>
                <a:gd name="T0" fmla="*/ 12 w 13"/>
                <a:gd name="T1" fmla="*/ 1 h 29"/>
                <a:gd name="T2" fmla="*/ 3 w 13"/>
                <a:gd name="T3" fmla="*/ 13 h 29"/>
                <a:gd name="T4" fmla="*/ 2 w 13"/>
                <a:gd name="T5" fmla="*/ 28 h 29"/>
                <a:gd name="T6" fmla="*/ 10 w 13"/>
                <a:gd name="T7" fmla="*/ 16 h 29"/>
                <a:gd name="T8" fmla="*/ 12 w 13"/>
                <a:gd name="T9" fmla="*/ 1 h 29"/>
              </a:gdLst>
              <a:ahLst/>
              <a:cxnLst>
                <a:cxn ang="0">
                  <a:pos x="T0" y="T1"/>
                </a:cxn>
                <a:cxn ang="0">
                  <a:pos x="T2" y="T3"/>
                </a:cxn>
                <a:cxn ang="0">
                  <a:pos x="T4" y="T5"/>
                </a:cxn>
                <a:cxn ang="0">
                  <a:pos x="T6" y="T7"/>
                </a:cxn>
                <a:cxn ang="0">
                  <a:pos x="T8" y="T9"/>
                </a:cxn>
              </a:cxnLst>
              <a:rect l="0" t="0" r="r" b="b"/>
              <a:pathLst>
                <a:path w="13" h="29">
                  <a:moveTo>
                    <a:pt x="12" y="1"/>
                  </a:moveTo>
                  <a:cubicBezTo>
                    <a:pt x="10" y="0"/>
                    <a:pt x="6" y="6"/>
                    <a:pt x="3" y="13"/>
                  </a:cubicBezTo>
                  <a:cubicBezTo>
                    <a:pt x="1" y="20"/>
                    <a:pt x="0" y="27"/>
                    <a:pt x="2" y="28"/>
                  </a:cubicBezTo>
                  <a:cubicBezTo>
                    <a:pt x="3" y="29"/>
                    <a:pt x="7" y="23"/>
                    <a:pt x="10" y="16"/>
                  </a:cubicBezTo>
                  <a:cubicBezTo>
                    <a:pt x="13" y="8"/>
                    <a:pt x="13" y="2"/>
                    <a:pt x="1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1" name="Freeform 737"/>
            <p:cNvSpPr>
              <a:spLocks/>
            </p:cNvSpPr>
            <p:nvPr/>
          </p:nvSpPr>
          <p:spPr bwMode="auto">
            <a:xfrm>
              <a:off x="2777" y="1977"/>
              <a:ext cx="22" cy="48"/>
            </a:xfrm>
            <a:custGeom>
              <a:avLst/>
              <a:gdLst>
                <a:gd name="T0" fmla="*/ 2 w 13"/>
                <a:gd name="T1" fmla="*/ 1 h 29"/>
                <a:gd name="T2" fmla="*/ 3 w 13"/>
                <a:gd name="T3" fmla="*/ 15 h 29"/>
                <a:gd name="T4" fmla="*/ 11 w 13"/>
                <a:gd name="T5" fmla="*/ 28 h 29"/>
                <a:gd name="T6" fmla="*/ 10 w 13"/>
                <a:gd name="T7" fmla="*/ 13 h 29"/>
                <a:gd name="T8" fmla="*/ 2 w 13"/>
                <a:gd name="T9" fmla="*/ 1 h 29"/>
              </a:gdLst>
              <a:ahLst/>
              <a:cxnLst>
                <a:cxn ang="0">
                  <a:pos x="T0" y="T1"/>
                </a:cxn>
                <a:cxn ang="0">
                  <a:pos x="T2" y="T3"/>
                </a:cxn>
                <a:cxn ang="0">
                  <a:pos x="T4" y="T5"/>
                </a:cxn>
                <a:cxn ang="0">
                  <a:pos x="T6" y="T7"/>
                </a:cxn>
                <a:cxn ang="0">
                  <a:pos x="T8" y="T9"/>
                </a:cxn>
              </a:cxnLst>
              <a:rect l="0" t="0" r="r" b="b"/>
              <a:pathLst>
                <a:path w="13" h="29">
                  <a:moveTo>
                    <a:pt x="2" y="1"/>
                  </a:moveTo>
                  <a:cubicBezTo>
                    <a:pt x="0" y="1"/>
                    <a:pt x="1" y="8"/>
                    <a:pt x="3" y="15"/>
                  </a:cubicBezTo>
                  <a:cubicBezTo>
                    <a:pt x="6" y="23"/>
                    <a:pt x="9" y="29"/>
                    <a:pt x="11" y="28"/>
                  </a:cubicBezTo>
                  <a:cubicBezTo>
                    <a:pt x="13" y="27"/>
                    <a:pt x="13" y="21"/>
                    <a:pt x="10" y="13"/>
                  </a:cubicBezTo>
                  <a:cubicBezTo>
                    <a:pt x="8" y="5"/>
                    <a:pt x="4"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2" name="Freeform 738"/>
            <p:cNvSpPr>
              <a:spLocks/>
            </p:cNvSpPr>
            <p:nvPr/>
          </p:nvSpPr>
          <p:spPr bwMode="auto">
            <a:xfrm>
              <a:off x="2139" y="1496"/>
              <a:ext cx="49" cy="14"/>
            </a:xfrm>
            <a:custGeom>
              <a:avLst/>
              <a:gdLst>
                <a:gd name="T0" fmla="*/ 0 w 30"/>
                <a:gd name="T1" fmla="*/ 2 h 9"/>
                <a:gd name="T2" fmla="*/ 14 w 30"/>
                <a:gd name="T3" fmla="*/ 7 h 9"/>
                <a:gd name="T4" fmla="*/ 29 w 30"/>
                <a:gd name="T5" fmla="*/ 7 h 9"/>
                <a:gd name="T6" fmla="*/ 15 w 30"/>
                <a:gd name="T7" fmla="*/ 1 h 9"/>
                <a:gd name="T8" fmla="*/ 0 w 30"/>
                <a:gd name="T9" fmla="*/ 2 h 9"/>
              </a:gdLst>
              <a:ahLst/>
              <a:cxnLst>
                <a:cxn ang="0">
                  <a:pos x="T0" y="T1"/>
                </a:cxn>
                <a:cxn ang="0">
                  <a:pos x="T2" y="T3"/>
                </a:cxn>
                <a:cxn ang="0">
                  <a:pos x="T4" y="T5"/>
                </a:cxn>
                <a:cxn ang="0">
                  <a:pos x="T6" y="T7"/>
                </a:cxn>
                <a:cxn ang="0">
                  <a:pos x="T8" y="T9"/>
                </a:cxn>
              </a:cxnLst>
              <a:rect l="0" t="0" r="r" b="b"/>
              <a:pathLst>
                <a:path w="30" h="9">
                  <a:moveTo>
                    <a:pt x="0" y="2"/>
                  </a:moveTo>
                  <a:cubicBezTo>
                    <a:pt x="0" y="3"/>
                    <a:pt x="6" y="6"/>
                    <a:pt x="14" y="7"/>
                  </a:cubicBezTo>
                  <a:cubicBezTo>
                    <a:pt x="22" y="9"/>
                    <a:pt x="29" y="9"/>
                    <a:pt x="29" y="7"/>
                  </a:cubicBezTo>
                  <a:cubicBezTo>
                    <a:pt x="30" y="6"/>
                    <a:pt x="24" y="3"/>
                    <a:pt x="15" y="1"/>
                  </a:cubicBezTo>
                  <a:cubicBezTo>
                    <a:pt x="7" y="0"/>
                    <a:pt x="0"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3" name="Freeform 739"/>
            <p:cNvSpPr>
              <a:spLocks/>
            </p:cNvSpPr>
            <p:nvPr/>
          </p:nvSpPr>
          <p:spPr bwMode="auto">
            <a:xfrm>
              <a:off x="2695" y="2008"/>
              <a:ext cx="20" cy="43"/>
            </a:xfrm>
            <a:custGeom>
              <a:avLst/>
              <a:gdLst>
                <a:gd name="T0" fmla="*/ 2 w 12"/>
                <a:gd name="T1" fmla="*/ 1 h 26"/>
                <a:gd name="T2" fmla="*/ 3 w 12"/>
                <a:gd name="T3" fmla="*/ 14 h 26"/>
                <a:gd name="T4" fmla="*/ 10 w 12"/>
                <a:gd name="T5" fmla="*/ 25 h 26"/>
                <a:gd name="T6" fmla="*/ 9 w 12"/>
                <a:gd name="T7" fmla="*/ 12 h 26"/>
                <a:gd name="T8" fmla="*/ 2 w 12"/>
                <a:gd name="T9" fmla="*/ 1 h 26"/>
              </a:gdLst>
              <a:ahLst/>
              <a:cxnLst>
                <a:cxn ang="0">
                  <a:pos x="T0" y="T1"/>
                </a:cxn>
                <a:cxn ang="0">
                  <a:pos x="T2" y="T3"/>
                </a:cxn>
                <a:cxn ang="0">
                  <a:pos x="T4" y="T5"/>
                </a:cxn>
                <a:cxn ang="0">
                  <a:pos x="T6" y="T7"/>
                </a:cxn>
                <a:cxn ang="0">
                  <a:pos x="T8" y="T9"/>
                </a:cxn>
              </a:cxnLst>
              <a:rect l="0" t="0" r="r" b="b"/>
              <a:pathLst>
                <a:path w="12" h="26">
                  <a:moveTo>
                    <a:pt x="2" y="1"/>
                  </a:moveTo>
                  <a:cubicBezTo>
                    <a:pt x="0" y="2"/>
                    <a:pt x="0" y="8"/>
                    <a:pt x="3" y="14"/>
                  </a:cubicBezTo>
                  <a:cubicBezTo>
                    <a:pt x="5" y="21"/>
                    <a:pt x="8" y="26"/>
                    <a:pt x="10" y="25"/>
                  </a:cubicBezTo>
                  <a:cubicBezTo>
                    <a:pt x="12" y="25"/>
                    <a:pt x="11" y="19"/>
                    <a:pt x="9" y="12"/>
                  </a:cubicBezTo>
                  <a:cubicBezTo>
                    <a:pt x="7" y="5"/>
                    <a:pt x="4"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4" name="Freeform 740"/>
            <p:cNvSpPr>
              <a:spLocks/>
            </p:cNvSpPr>
            <p:nvPr/>
          </p:nvSpPr>
          <p:spPr bwMode="auto">
            <a:xfrm>
              <a:off x="2343" y="1618"/>
              <a:ext cx="46" cy="28"/>
            </a:xfrm>
            <a:custGeom>
              <a:avLst/>
              <a:gdLst>
                <a:gd name="T0" fmla="*/ 0 w 28"/>
                <a:gd name="T1" fmla="*/ 2 h 17"/>
                <a:gd name="T2" fmla="*/ 12 w 28"/>
                <a:gd name="T3" fmla="*/ 12 h 17"/>
                <a:gd name="T4" fmla="*/ 27 w 28"/>
                <a:gd name="T5" fmla="*/ 15 h 17"/>
                <a:gd name="T6" fmla="*/ 15 w 28"/>
                <a:gd name="T7" fmla="*/ 5 h 17"/>
                <a:gd name="T8" fmla="*/ 0 w 28"/>
                <a:gd name="T9" fmla="*/ 2 h 17"/>
              </a:gdLst>
              <a:ahLst/>
              <a:cxnLst>
                <a:cxn ang="0">
                  <a:pos x="T0" y="T1"/>
                </a:cxn>
                <a:cxn ang="0">
                  <a:pos x="T2" y="T3"/>
                </a:cxn>
                <a:cxn ang="0">
                  <a:pos x="T4" y="T5"/>
                </a:cxn>
                <a:cxn ang="0">
                  <a:pos x="T6" y="T7"/>
                </a:cxn>
                <a:cxn ang="0">
                  <a:pos x="T8" y="T9"/>
                </a:cxn>
              </a:cxnLst>
              <a:rect l="0" t="0" r="r" b="b"/>
              <a:pathLst>
                <a:path w="28" h="17">
                  <a:moveTo>
                    <a:pt x="0" y="2"/>
                  </a:moveTo>
                  <a:cubicBezTo>
                    <a:pt x="0" y="4"/>
                    <a:pt x="5" y="8"/>
                    <a:pt x="12" y="12"/>
                  </a:cubicBezTo>
                  <a:cubicBezTo>
                    <a:pt x="19" y="15"/>
                    <a:pt x="26" y="17"/>
                    <a:pt x="27" y="15"/>
                  </a:cubicBezTo>
                  <a:cubicBezTo>
                    <a:pt x="28" y="13"/>
                    <a:pt x="23" y="9"/>
                    <a:pt x="15" y="5"/>
                  </a:cubicBezTo>
                  <a:cubicBezTo>
                    <a:pt x="8" y="2"/>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5" name="Freeform 741"/>
            <p:cNvSpPr>
              <a:spLocks/>
            </p:cNvSpPr>
            <p:nvPr/>
          </p:nvSpPr>
          <p:spPr bwMode="auto">
            <a:xfrm>
              <a:off x="2379" y="1571"/>
              <a:ext cx="31" cy="18"/>
            </a:xfrm>
            <a:custGeom>
              <a:avLst/>
              <a:gdLst>
                <a:gd name="T0" fmla="*/ 0 w 19"/>
                <a:gd name="T1" fmla="*/ 1 h 11"/>
                <a:gd name="T2" fmla="*/ 8 w 19"/>
                <a:gd name="T3" fmla="*/ 7 h 11"/>
                <a:gd name="T4" fmla="*/ 18 w 19"/>
                <a:gd name="T5" fmla="*/ 10 h 11"/>
                <a:gd name="T6" fmla="*/ 11 w 19"/>
                <a:gd name="T7" fmla="*/ 3 h 11"/>
                <a:gd name="T8" fmla="*/ 0 w 19"/>
                <a:gd name="T9" fmla="*/ 1 h 11"/>
              </a:gdLst>
              <a:ahLst/>
              <a:cxnLst>
                <a:cxn ang="0">
                  <a:pos x="T0" y="T1"/>
                </a:cxn>
                <a:cxn ang="0">
                  <a:pos x="T2" y="T3"/>
                </a:cxn>
                <a:cxn ang="0">
                  <a:pos x="T4" y="T5"/>
                </a:cxn>
                <a:cxn ang="0">
                  <a:pos x="T6" y="T7"/>
                </a:cxn>
                <a:cxn ang="0">
                  <a:pos x="T8" y="T9"/>
                </a:cxn>
              </a:cxnLst>
              <a:rect l="0" t="0" r="r" b="b"/>
              <a:pathLst>
                <a:path w="19" h="11">
                  <a:moveTo>
                    <a:pt x="0" y="1"/>
                  </a:moveTo>
                  <a:cubicBezTo>
                    <a:pt x="0" y="2"/>
                    <a:pt x="4" y="5"/>
                    <a:pt x="8" y="7"/>
                  </a:cubicBezTo>
                  <a:cubicBezTo>
                    <a:pt x="13" y="10"/>
                    <a:pt x="18" y="11"/>
                    <a:pt x="18" y="10"/>
                  </a:cubicBezTo>
                  <a:cubicBezTo>
                    <a:pt x="19" y="9"/>
                    <a:pt x="16" y="6"/>
                    <a:pt x="11" y="3"/>
                  </a:cubicBezTo>
                  <a:cubicBezTo>
                    <a:pt x="6" y="1"/>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6" name="Freeform 742"/>
            <p:cNvSpPr>
              <a:spLocks/>
            </p:cNvSpPr>
            <p:nvPr/>
          </p:nvSpPr>
          <p:spPr bwMode="auto">
            <a:xfrm>
              <a:off x="2290" y="1633"/>
              <a:ext cx="76" cy="131"/>
            </a:xfrm>
            <a:custGeom>
              <a:avLst/>
              <a:gdLst>
                <a:gd name="T0" fmla="*/ 2 w 46"/>
                <a:gd name="T1" fmla="*/ 80 h 80"/>
                <a:gd name="T2" fmla="*/ 46 w 46"/>
                <a:gd name="T3" fmla="*/ 1 h 80"/>
                <a:gd name="T4" fmla="*/ 43 w 46"/>
                <a:gd name="T5" fmla="*/ 0 h 80"/>
                <a:gd name="T6" fmla="*/ 0 w 46"/>
                <a:gd name="T7" fmla="*/ 79 h 80"/>
                <a:gd name="T8" fmla="*/ 2 w 46"/>
                <a:gd name="T9" fmla="*/ 80 h 80"/>
              </a:gdLst>
              <a:ahLst/>
              <a:cxnLst>
                <a:cxn ang="0">
                  <a:pos x="T0" y="T1"/>
                </a:cxn>
                <a:cxn ang="0">
                  <a:pos x="T2" y="T3"/>
                </a:cxn>
                <a:cxn ang="0">
                  <a:pos x="T4" y="T5"/>
                </a:cxn>
                <a:cxn ang="0">
                  <a:pos x="T6" y="T7"/>
                </a:cxn>
                <a:cxn ang="0">
                  <a:pos x="T8" y="T9"/>
                </a:cxn>
              </a:cxnLst>
              <a:rect l="0" t="0" r="r" b="b"/>
              <a:pathLst>
                <a:path w="46" h="80">
                  <a:moveTo>
                    <a:pt x="2" y="80"/>
                  </a:moveTo>
                  <a:cubicBezTo>
                    <a:pt x="17" y="54"/>
                    <a:pt x="31" y="28"/>
                    <a:pt x="46" y="1"/>
                  </a:cubicBezTo>
                  <a:cubicBezTo>
                    <a:pt x="45" y="1"/>
                    <a:pt x="44" y="0"/>
                    <a:pt x="43" y="0"/>
                  </a:cubicBezTo>
                  <a:cubicBezTo>
                    <a:pt x="29" y="26"/>
                    <a:pt x="15" y="53"/>
                    <a:pt x="0" y="79"/>
                  </a:cubicBezTo>
                  <a:cubicBezTo>
                    <a:pt x="1" y="80"/>
                    <a:pt x="1" y="80"/>
                    <a:pt x="2"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7" name="Freeform 743"/>
            <p:cNvSpPr>
              <a:spLocks/>
            </p:cNvSpPr>
            <p:nvPr/>
          </p:nvSpPr>
          <p:spPr bwMode="auto">
            <a:xfrm>
              <a:off x="2272" y="1753"/>
              <a:ext cx="39" cy="24"/>
            </a:xfrm>
            <a:custGeom>
              <a:avLst/>
              <a:gdLst>
                <a:gd name="T0" fmla="*/ 10 w 24"/>
                <a:gd name="T1" fmla="*/ 10 h 15"/>
                <a:gd name="T2" fmla="*/ 23 w 24"/>
                <a:gd name="T3" fmla="*/ 13 h 15"/>
                <a:gd name="T4" fmla="*/ 14 w 24"/>
                <a:gd name="T5" fmla="*/ 4 h 15"/>
                <a:gd name="T6" fmla="*/ 0 w 24"/>
                <a:gd name="T7" fmla="*/ 2 h 15"/>
                <a:gd name="T8" fmla="*/ 10 w 24"/>
                <a:gd name="T9" fmla="*/ 10 h 15"/>
              </a:gdLst>
              <a:ahLst/>
              <a:cxnLst>
                <a:cxn ang="0">
                  <a:pos x="T0" y="T1"/>
                </a:cxn>
                <a:cxn ang="0">
                  <a:pos x="T2" y="T3"/>
                </a:cxn>
                <a:cxn ang="0">
                  <a:pos x="T4" y="T5"/>
                </a:cxn>
                <a:cxn ang="0">
                  <a:pos x="T6" y="T7"/>
                </a:cxn>
                <a:cxn ang="0">
                  <a:pos x="T8" y="T9"/>
                </a:cxn>
              </a:cxnLst>
              <a:rect l="0" t="0" r="r" b="b"/>
              <a:pathLst>
                <a:path w="24" h="15">
                  <a:moveTo>
                    <a:pt x="10" y="10"/>
                  </a:moveTo>
                  <a:cubicBezTo>
                    <a:pt x="16" y="13"/>
                    <a:pt x="22" y="15"/>
                    <a:pt x="23" y="13"/>
                  </a:cubicBezTo>
                  <a:cubicBezTo>
                    <a:pt x="24" y="11"/>
                    <a:pt x="20" y="7"/>
                    <a:pt x="14" y="4"/>
                  </a:cubicBezTo>
                  <a:cubicBezTo>
                    <a:pt x="8" y="1"/>
                    <a:pt x="1" y="0"/>
                    <a:pt x="0" y="2"/>
                  </a:cubicBezTo>
                  <a:cubicBezTo>
                    <a:pt x="0" y="3"/>
                    <a:pt x="4" y="7"/>
                    <a:pt x="1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8" name="Freeform 744"/>
            <p:cNvSpPr>
              <a:spLocks/>
            </p:cNvSpPr>
            <p:nvPr/>
          </p:nvSpPr>
          <p:spPr bwMode="auto">
            <a:xfrm>
              <a:off x="2846" y="2205"/>
              <a:ext cx="87" cy="406"/>
            </a:xfrm>
            <a:custGeom>
              <a:avLst/>
              <a:gdLst>
                <a:gd name="T0" fmla="*/ 0 w 53"/>
                <a:gd name="T1" fmla="*/ 248 h 248"/>
                <a:gd name="T2" fmla="*/ 1 w 53"/>
                <a:gd name="T3" fmla="*/ 248 h 248"/>
                <a:gd name="T4" fmla="*/ 39 w 53"/>
                <a:gd name="T5" fmla="*/ 65 h 248"/>
                <a:gd name="T6" fmla="*/ 53 w 53"/>
                <a:gd name="T7" fmla="*/ 3 h 248"/>
                <a:gd name="T8" fmla="*/ 53 w 53"/>
                <a:gd name="T9" fmla="*/ 0 h 248"/>
                <a:gd name="T10" fmla="*/ 38 w 53"/>
                <a:gd name="T11" fmla="*/ 64 h 248"/>
                <a:gd name="T12" fmla="*/ 0 w 53"/>
                <a:gd name="T13" fmla="*/ 248 h 248"/>
              </a:gdLst>
              <a:ahLst/>
              <a:cxnLst>
                <a:cxn ang="0">
                  <a:pos x="T0" y="T1"/>
                </a:cxn>
                <a:cxn ang="0">
                  <a:pos x="T2" y="T3"/>
                </a:cxn>
                <a:cxn ang="0">
                  <a:pos x="T4" y="T5"/>
                </a:cxn>
                <a:cxn ang="0">
                  <a:pos x="T6" y="T7"/>
                </a:cxn>
                <a:cxn ang="0">
                  <a:pos x="T8" y="T9"/>
                </a:cxn>
                <a:cxn ang="0">
                  <a:pos x="T10" y="T11"/>
                </a:cxn>
                <a:cxn ang="0">
                  <a:pos x="T12" y="T13"/>
                </a:cxn>
              </a:cxnLst>
              <a:rect l="0" t="0" r="r" b="b"/>
              <a:pathLst>
                <a:path w="53" h="248">
                  <a:moveTo>
                    <a:pt x="0" y="248"/>
                  </a:moveTo>
                  <a:cubicBezTo>
                    <a:pt x="1" y="248"/>
                    <a:pt x="1" y="248"/>
                    <a:pt x="1" y="248"/>
                  </a:cubicBezTo>
                  <a:cubicBezTo>
                    <a:pt x="23" y="189"/>
                    <a:pt x="36" y="127"/>
                    <a:pt x="39" y="65"/>
                  </a:cubicBezTo>
                  <a:cubicBezTo>
                    <a:pt x="45" y="45"/>
                    <a:pt x="50" y="24"/>
                    <a:pt x="53" y="3"/>
                  </a:cubicBezTo>
                  <a:cubicBezTo>
                    <a:pt x="53" y="2"/>
                    <a:pt x="53" y="1"/>
                    <a:pt x="53" y="0"/>
                  </a:cubicBezTo>
                  <a:cubicBezTo>
                    <a:pt x="49" y="22"/>
                    <a:pt x="44" y="43"/>
                    <a:pt x="38" y="64"/>
                  </a:cubicBezTo>
                  <a:cubicBezTo>
                    <a:pt x="35" y="126"/>
                    <a:pt x="22" y="189"/>
                    <a:pt x="0"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9" name="Freeform 745"/>
            <p:cNvSpPr>
              <a:spLocks/>
            </p:cNvSpPr>
            <p:nvPr/>
          </p:nvSpPr>
          <p:spPr bwMode="auto">
            <a:xfrm>
              <a:off x="2428" y="2459"/>
              <a:ext cx="100" cy="166"/>
            </a:xfrm>
            <a:custGeom>
              <a:avLst/>
              <a:gdLst>
                <a:gd name="T0" fmla="*/ 0 w 61"/>
                <a:gd name="T1" fmla="*/ 94 h 101"/>
                <a:gd name="T2" fmla="*/ 9 w 61"/>
                <a:gd name="T3" fmla="*/ 101 h 101"/>
                <a:gd name="T4" fmla="*/ 61 w 61"/>
                <a:gd name="T5" fmla="*/ 1 h 101"/>
                <a:gd name="T6" fmla="*/ 60 w 61"/>
                <a:gd name="T7" fmla="*/ 0 h 101"/>
                <a:gd name="T8" fmla="*/ 9 w 61"/>
                <a:gd name="T9" fmla="*/ 98 h 101"/>
                <a:gd name="T10" fmla="*/ 1 w 61"/>
                <a:gd name="T11" fmla="*/ 92 h 101"/>
                <a:gd name="T12" fmla="*/ 0 w 61"/>
                <a:gd name="T13" fmla="*/ 94 h 101"/>
              </a:gdLst>
              <a:ahLst/>
              <a:cxnLst>
                <a:cxn ang="0">
                  <a:pos x="T0" y="T1"/>
                </a:cxn>
                <a:cxn ang="0">
                  <a:pos x="T2" y="T3"/>
                </a:cxn>
                <a:cxn ang="0">
                  <a:pos x="T4" y="T5"/>
                </a:cxn>
                <a:cxn ang="0">
                  <a:pos x="T6" y="T7"/>
                </a:cxn>
                <a:cxn ang="0">
                  <a:pos x="T8" y="T9"/>
                </a:cxn>
                <a:cxn ang="0">
                  <a:pos x="T10" y="T11"/>
                </a:cxn>
                <a:cxn ang="0">
                  <a:pos x="T12" y="T13"/>
                </a:cxn>
              </a:cxnLst>
              <a:rect l="0" t="0" r="r" b="b"/>
              <a:pathLst>
                <a:path w="61" h="101">
                  <a:moveTo>
                    <a:pt x="0" y="94"/>
                  </a:moveTo>
                  <a:cubicBezTo>
                    <a:pt x="3" y="96"/>
                    <a:pt x="6" y="98"/>
                    <a:pt x="9" y="101"/>
                  </a:cubicBezTo>
                  <a:cubicBezTo>
                    <a:pt x="31" y="70"/>
                    <a:pt x="49" y="37"/>
                    <a:pt x="61" y="1"/>
                  </a:cubicBezTo>
                  <a:cubicBezTo>
                    <a:pt x="61" y="1"/>
                    <a:pt x="60" y="1"/>
                    <a:pt x="60" y="0"/>
                  </a:cubicBezTo>
                  <a:cubicBezTo>
                    <a:pt x="48" y="36"/>
                    <a:pt x="31" y="69"/>
                    <a:pt x="9" y="98"/>
                  </a:cubicBezTo>
                  <a:cubicBezTo>
                    <a:pt x="7" y="96"/>
                    <a:pt x="4" y="94"/>
                    <a:pt x="1" y="92"/>
                  </a:cubicBezTo>
                  <a:cubicBezTo>
                    <a:pt x="1" y="93"/>
                    <a:pt x="0" y="93"/>
                    <a:pt x="0"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0" name="Freeform 746"/>
            <p:cNvSpPr>
              <a:spLocks/>
            </p:cNvSpPr>
            <p:nvPr/>
          </p:nvSpPr>
          <p:spPr bwMode="auto">
            <a:xfrm>
              <a:off x="2725" y="2344"/>
              <a:ext cx="77" cy="228"/>
            </a:xfrm>
            <a:custGeom>
              <a:avLst/>
              <a:gdLst>
                <a:gd name="T0" fmla="*/ 14 w 47"/>
                <a:gd name="T1" fmla="*/ 139 h 139"/>
                <a:gd name="T2" fmla="*/ 15 w 47"/>
                <a:gd name="T3" fmla="*/ 139 h 139"/>
                <a:gd name="T4" fmla="*/ 47 w 47"/>
                <a:gd name="T5" fmla="*/ 5 h 139"/>
                <a:gd name="T6" fmla="*/ 1 w 47"/>
                <a:gd name="T7" fmla="*/ 0 h 139"/>
                <a:gd name="T8" fmla="*/ 0 w 47"/>
                <a:gd name="T9" fmla="*/ 4 h 139"/>
                <a:gd name="T10" fmla="*/ 46 w 47"/>
                <a:gd name="T11" fmla="*/ 8 h 139"/>
                <a:gd name="T12" fmla="*/ 14 w 47"/>
                <a:gd name="T13" fmla="*/ 139 h 139"/>
              </a:gdLst>
              <a:ahLst/>
              <a:cxnLst>
                <a:cxn ang="0">
                  <a:pos x="T0" y="T1"/>
                </a:cxn>
                <a:cxn ang="0">
                  <a:pos x="T2" y="T3"/>
                </a:cxn>
                <a:cxn ang="0">
                  <a:pos x="T4" y="T5"/>
                </a:cxn>
                <a:cxn ang="0">
                  <a:pos x="T6" y="T7"/>
                </a:cxn>
                <a:cxn ang="0">
                  <a:pos x="T8" y="T9"/>
                </a:cxn>
                <a:cxn ang="0">
                  <a:pos x="T10" y="T11"/>
                </a:cxn>
                <a:cxn ang="0">
                  <a:pos x="T12" y="T13"/>
                </a:cxn>
              </a:cxnLst>
              <a:rect l="0" t="0" r="r" b="b"/>
              <a:pathLst>
                <a:path w="47" h="139">
                  <a:moveTo>
                    <a:pt x="14" y="139"/>
                  </a:moveTo>
                  <a:cubicBezTo>
                    <a:pt x="15" y="139"/>
                    <a:pt x="15" y="139"/>
                    <a:pt x="15" y="139"/>
                  </a:cubicBezTo>
                  <a:cubicBezTo>
                    <a:pt x="32" y="96"/>
                    <a:pt x="42" y="50"/>
                    <a:pt x="47" y="5"/>
                  </a:cubicBezTo>
                  <a:cubicBezTo>
                    <a:pt x="32" y="3"/>
                    <a:pt x="16" y="2"/>
                    <a:pt x="1" y="0"/>
                  </a:cubicBezTo>
                  <a:cubicBezTo>
                    <a:pt x="0" y="1"/>
                    <a:pt x="0" y="2"/>
                    <a:pt x="0" y="4"/>
                  </a:cubicBezTo>
                  <a:cubicBezTo>
                    <a:pt x="15" y="5"/>
                    <a:pt x="30" y="7"/>
                    <a:pt x="46" y="8"/>
                  </a:cubicBezTo>
                  <a:cubicBezTo>
                    <a:pt x="41" y="53"/>
                    <a:pt x="30" y="97"/>
                    <a:pt x="14"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1" name="Freeform 747"/>
            <p:cNvSpPr>
              <a:spLocks/>
            </p:cNvSpPr>
            <p:nvPr/>
          </p:nvSpPr>
          <p:spPr bwMode="auto">
            <a:xfrm>
              <a:off x="2346" y="2167"/>
              <a:ext cx="70" cy="56"/>
            </a:xfrm>
            <a:custGeom>
              <a:avLst/>
              <a:gdLst>
                <a:gd name="T0" fmla="*/ 42 w 43"/>
                <a:gd name="T1" fmla="*/ 34 h 34"/>
                <a:gd name="T2" fmla="*/ 43 w 43"/>
                <a:gd name="T3" fmla="*/ 34 h 34"/>
                <a:gd name="T4" fmla="*/ 39 w 43"/>
                <a:gd name="T5" fmla="*/ 6 h 34"/>
                <a:gd name="T6" fmla="*/ 5 w 43"/>
                <a:gd name="T7" fmla="*/ 14 h 34"/>
                <a:gd name="T8" fmla="*/ 1 w 43"/>
                <a:gd name="T9" fmla="*/ 0 h 34"/>
                <a:gd name="T10" fmla="*/ 0 w 43"/>
                <a:gd name="T11" fmla="*/ 0 h 34"/>
                <a:gd name="T12" fmla="*/ 4 w 43"/>
                <a:gd name="T13" fmla="*/ 16 h 34"/>
                <a:gd name="T14" fmla="*/ 38 w 43"/>
                <a:gd name="T15" fmla="*/ 8 h 34"/>
                <a:gd name="T16" fmla="*/ 42 w 4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4">
                  <a:moveTo>
                    <a:pt x="42" y="34"/>
                  </a:moveTo>
                  <a:cubicBezTo>
                    <a:pt x="43" y="34"/>
                    <a:pt x="43" y="34"/>
                    <a:pt x="43" y="34"/>
                  </a:cubicBezTo>
                  <a:cubicBezTo>
                    <a:pt x="42" y="25"/>
                    <a:pt x="41" y="15"/>
                    <a:pt x="39" y="6"/>
                  </a:cubicBezTo>
                  <a:cubicBezTo>
                    <a:pt x="27" y="9"/>
                    <a:pt x="16" y="12"/>
                    <a:pt x="5" y="14"/>
                  </a:cubicBezTo>
                  <a:cubicBezTo>
                    <a:pt x="4" y="9"/>
                    <a:pt x="3" y="4"/>
                    <a:pt x="1" y="0"/>
                  </a:cubicBezTo>
                  <a:cubicBezTo>
                    <a:pt x="1" y="0"/>
                    <a:pt x="1" y="0"/>
                    <a:pt x="0" y="0"/>
                  </a:cubicBezTo>
                  <a:cubicBezTo>
                    <a:pt x="2" y="5"/>
                    <a:pt x="3" y="11"/>
                    <a:pt x="4" y="16"/>
                  </a:cubicBezTo>
                  <a:cubicBezTo>
                    <a:pt x="16" y="14"/>
                    <a:pt x="27" y="11"/>
                    <a:pt x="38" y="8"/>
                  </a:cubicBezTo>
                  <a:cubicBezTo>
                    <a:pt x="40" y="17"/>
                    <a:pt x="41" y="25"/>
                    <a:pt x="42"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2" name="Freeform 748"/>
            <p:cNvSpPr>
              <a:spLocks/>
            </p:cNvSpPr>
            <p:nvPr/>
          </p:nvSpPr>
          <p:spPr bwMode="auto">
            <a:xfrm>
              <a:off x="2454" y="2251"/>
              <a:ext cx="33" cy="185"/>
            </a:xfrm>
            <a:custGeom>
              <a:avLst/>
              <a:gdLst>
                <a:gd name="T0" fmla="*/ 2 w 20"/>
                <a:gd name="T1" fmla="*/ 110 h 113"/>
                <a:gd name="T2" fmla="*/ 10 w 20"/>
                <a:gd name="T3" fmla="*/ 113 h 113"/>
                <a:gd name="T4" fmla="*/ 11 w 20"/>
                <a:gd name="T5" fmla="*/ 111 h 113"/>
                <a:gd name="T6" fmla="*/ 4 w 20"/>
                <a:gd name="T7" fmla="*/ 109 h 113"/>
                <a:gd name="T8" fmla="*/ 19 w 20"/>
                <a:gd name="T9" fmla="*/ 0 h 113"/>
                <a:gd name="T10" fmla="*/ 0 w 20"/>
                <a:gd name="T11" fmla="*/ 1 h 113"/>
                <a:gd name="T12" fmla="*/ 0 w 20"/>
                <a:gd name="T13" fmla="*/ 3 h 113"/>
                <a:gd name="T14" fmla="*/ 18 w 20"/>
                <a:gd name="T15" fmla="*/ 2 h 113"/>
                <a:gd name="T16" fmla="*/ 2 w 20"/>
                <a:gd name="T17"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13">
                  <a:moveTo>
                    <a:pt x="2" y="110"/>
                  </a:moveTo>
                  <a:cubicBezTo>
                    <a:pt x="5" y="111"/>
                    <a:pt x="7" y="112"/>
                    <a:pt x="10" y="113"/>
                  </a:cubicBezTo>
                  <a:cubicBezTo>
                    <a:pt x="10" y="112"/>
                    <a:pt x="11" y="112"/>
                    <a:pt x="11" y="111"/>
                  </a:cubicBezTo>
                  <a:cubicBezTo>
                    <a:pt x="8" y="110"/>
                    <a:pt x="6" y="109"/>
                    <a:pt x="4" y="109"/>
                  </a:cubicBezTo>
                  <a:cubicBezTo>
                    <a:pt x="15" y="73"/>
                    <a:pt x="20" y="36"/>
                    <a:pt x="19" y="0"/>
                  </a:cubicBezTo>
                  <a:cubicBezTo>
                    <a:pt x="13" y="0"/>
                    <a:pt x="6" y="0"/>
                    <a:pt x="0" y="1"/>
                  </a:cubicBezTo>
                  <a:cubicBezTo>
                    <a:pt x="0" y="1"/>
                    <a:pt x="0" y="2"/>
                    <a:pt x="0" y="3"/>
                  </a:cubicBezTo>
                  <a:cubicBezTo>
                    <a:pt x="6" y="3"/>
                    <a:pt x="12" y="2"/>
                    <a:pt x="18" y="2"/>
                  </a:cubicBezTo>
                  <a:cubicBezTo>
                    <a:pt x="19" y="39"/>
                    <a:pt x="13" y="76"/>
                    <a:pt x="2"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3" name="Freeform 749"/>
            <p:cNvSpPr>
              <a:spLocks/>
            </p:cNvSpPr>
            <p:nvPr/>
          </p:nvSpPr>
          <p:spPr bwMode="auto">
            <a:xfrm>
              <a:off x="2622" y="2338"/>
              <a:ext cx="65" cy="260"/>
            </a:xfrm>
            <a:custGeom>
              <a:avLst/>
              <a:gdLst>
                <a:gd name="T0" fmla="*/ 4 w 40"/>
                <a:gd name="T1" fmla="*/ 158 h 159"/>
                <a:gd name="T2" fmla="*/ 4 w 40"/>
                <a:gd name="T3" fmla="*/ 159 h 159"/>
                <a:gd name="T4" fmla="*/ 40 w 40"/>
                <a:gd name="T5" fmla="*/ 57 h 159"/>
                <a:gd name="T6" fmla="*/ 1 w 40"/>
                <a:gd name="T7" fmla="*/ 48 h 159"/>
                <a:gd name="T8" fmla="*/ 9 w 40"/>
                <a:gd name="T9" fmla="*/ 0 h 159"/>
                <a:gd name="T10" fmla="*/ 8 w 40"/>
                <a:gd name="T11" fmla="*/ 0 h 159"/>
                <a:gd name="T12" fmla="*/ 0 w 40"/>
                <a:gd name="T13" fmla="*/ 51 h 159"/>
                <a:gd name="T14" fmla="*/ 38 w 40"/>
                <a:gd name="T15" fmla="*/ 60 h 159"/>
                <a:gd name="T16" fmla="*/ 4 w 40"/>
                <a:gd name="T17" fmla="*/ 15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59">
                  <a:moveTo>
                    <a:pt x="4" y="158"/>
                  </a:moveTo>
                  <a:cubicBezTo>
                    <a:pt x="4" y="158"/>
                    <a:pt x="4" y="158"/>
                    <a:pt x="4" y="159"/>
                  </a:cubicBezTo>
                  <a:cubicBezTo>
                    <a:pt x="20" y="126"/>
                    <a:pt x="32" y="92"/>
                    <a:pt x="40" y="57"/>
                  </a:cubicBezTo>
                  <a:cubicBezTo>
                    <a:pt x="27" y="54"/>
                    <a:pt x="14" y="51"/>
                    <a:pt x="1" y="48"/>
                  </a:cubicBezTo>
                  <a:cubicBezTo>
                    <a:pt x="5" y="32"/>
                    <a:pt x="7" y="17"/>
                    <a:pt x="9" y="0"/>
                  </a:cubicBezTo>
                  <a:cubicBezTo>
                    <a:pt x="9" y="0"/>
                    <a:pt x="8" y="0"/>
                    <a:pt x="8" y="0"/>
                  </a:cubicBezTo>
                  <a:cubicBezTo>
                    <a:pt x="6" y="17"/>
                    <a:pt x="4" y="34"/>
                    <a:pt x="0" y="51"/>
                  </a:cubicBezTo>
                  <a:cubicBezTo>
                    <a:pt x="12" y="54"/>
                    <a:pt x="25" y="57"/>
                    <a:pt x="38" y="60"/>
                  </a:cubicBezTo>
                  <a:cubicBezTo>
                    <a:pt x="30" y="94"/>
                    <a:pt x="19" y="127"/>
                    <a:pt x="4"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4" name="Freeform 750"/>
            <p:cNvSpPr>
              <a:spLocks/>
            </p:cNvSpPr>
            <p:nvPr/>
          </p:nvSpPr>
          <p:spPr bwMode="auto">
            <a:xfrm>
              <a:off x="2569" y="2300"/>
              <a:ext cx="51" cy="138"/>
            </a:xfrm>
            <a:custGeom>
              <a:avLst/>
              <a:gdLst>
                <a:gd name="T0" fmla="*/ 0 w 31"/>
                <a:gd name="T1" fmla="*/ 81 h 84"/>
                <a:gd name="T2" fmla="*/ 8 w 31"/>
                <a:gd name="T3" fmla="*/ 84 h 84"/>
                <a:gd name="T4" fmla="*/ 8 w 31"/>
                <a:gd name="T5" fmla="*/ 82 h 84"/>
                <a:gd name="T6" fmla="*/ 1 w 31"/>
                <a:gd name="T7" fmla="*/ 80 h 84"/>
                <a:gd name="T8" fmla="*/ 13 w 31"/>
                <a:gd name="T9" fmla="*/ 2 h 84"/>
                <a:gd name="T10" fmla="*/ 31 w 31"/>
                <a:gd name="T11" fmla="*/ 2 h 84"/>
                <a:gd name="T12" fmla="*/ 31 w 31"/>
                <a:gd name="T13" fmla="*/ 0 h 84"/>
                <a:gd name="T14" fmla="*/ 13 w 31"/>
                <a:gd name="T15" fmla="*/ 0 h 84"/>
                <a:gd name="T16" fmla="*/ 0 w 31"/>
                <a:gd name="T17" fmla="*/ 8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84">
                  <a:moveTo>
                    <a:pt x="0" y="81"/>
                  </a:moveTo>
                  <a:cubicBezTo>
                    <a:pt x="2" y="82"/>
                    <a:pt x="5" y="83"/>
                    <a:pt x="8" y="84"/>
                  </a:cubicBezTo>
                  <a:cubicBezTo>
                    <a:pt x="8" y="83"/>
                    <a:pt x="8" y="82"/>
                    <a:pt x="8" y="82"/>
                  </a:cubicBezTo>
                  <a:cubicBezTo>
                    <a:pt x="6" y="81"/>
                    <a:pt x="3" y="80"/>
                    <a:pt x="1" y="80"/>
                  </a:cubicBezTo>
                  <a:cubicBezTo>
                    <a:pt x="8" y="54"/>
                    <a:pt x="12" y="28"/>
                    <a:pt x="13" y="2"/>
                  </a:cubicBezTo>
                  <a:cubicBezTo>
                    <a:pt x="19" y="2"/>
                    <a:pt x="25" y="2"/>
                    <a:pt x="31" y="2"/>
                  </a:cubicBezTo>
                  <a:cubicBezTo>
                    <a:pt x="31" y="2"/>
                    <a:pt x="31" y="1"/>
                    <a:pt x="31" y="0"/>
                  </a:cubicBezTo>
                  <a:cubicBezTo>
                    <a:pt x="25" y="0"/>
                    <a:pt x="19" y="0"/>
                    <a:pt x="13" y="0"/>
                  </a:cubicBezTo>
                  <a:cubicBezTo>
                    <a:pt x="11" y="27"/>
                    <a:pt x="7" y="55"/>
                    <a:pt x="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5" name="Freeform 751"/>
            <p:cNvSpPr>
              <a:spLocks/>
            </p:cNvSpPr>
            <p:nvPr/>
          </p:nvSpPr>
          <p:spPr bwMode="auto">
            <a:xfrm>
              <a:off x="2559" y="1496"/>
              <a:ext cx="397" cy="403"/>
            </a:xfrm>
            <a:custGeom>
              <a:avLst/>
              <a:gdLst>
                <a:gd name="T0" fmla="*/ 241 w 242"/>
                <a:gd name="T1" fmla="*/ 246 h 246"/>
                <a:gd name="T2" fmla="*/ 242 w 242"/>
                <a:gd name="T3" fmla="*/ 246 h 246"/>
                <a:gd name="T4" fmla="*/ 221 w 242"/>
                <a:gd name="T5" fmla="*/ 197 h 246"/>
                <a:gd name="T6" fmla="*/ 186 w 242"/>
                <a:gd name="T7" fmla="*/ 214 h 246"/>
                <a:gd name="T8" fmla="*/ 0 w 242"/>
                <a:gd name="T9" fmla="*/ 0 h 246"/>
                <a:gd name="T10" fmla="*/ 0 w 242"/>
                <a:gd name="T11" fmla="*/ 1 h 246"/>
                <a:gd name="T12" fmla="*/ 187 w 242"/>
                <a:gd name="T13" fmla="*/ 217 h 246"/>
                <a:gd name="T14" fmla="*/ 222 w 242"/>
                <a:gd name="T15" fmla="*/ 200 h 246"/>
                <a:gd name="T16" fmla="*/ 241 w 242"/>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246">
                  <a:moveTo>
                    <a:pt x="241" y="246"/>
                  </a:moveTo>
                  <a:cubicBezTo>
                    <a:pt x="242" y="246"/>
                    <a:pt x="242" y="246"/>
                    <a:pt x="242" y="246"/>
                  </a:cubicBezTo>
                  <a:cubicBezTo>
                    <a:pt x="236" y="229"/>
                    <a:pt x="229" y="213"/>
                    <a:pt x="221" y="197"/>
                  </a:cubicBezTo>
                  <a:cubicBezTo>
                    <a:pt x="210" y="203"/>
                    <a:pt x="198" y="209"/>
                    <a:pt x="186" y="214"/>
                  </a:cubicBezTo>
                  <a:cubicBezTo>
                    <a:pt x="147" y="130"/>
                    <a:pt x="85" y="56"/>
                    <a:pt x="0" y="0"/>
                  </a:cubicBezTo>
                  <a:cubicBezTo>
                    <a:pt x="0" y="0"/>
                    <a:pt x="0" y="1"/>
                    <a:pt x="0" y="1"/>
                  </a:cubicBezTo>
                  <a:cubicBezTo>
                    <a:pt x="86" y="57"/>
                    <a:pt x="148" y="132"/>
                    <a:pt x="187" y="217"/>
                  </a:cubicBezTo>
                  <a:cubicBezTo>
                    <a:pt x="199" y="212"/>
                    <a:pt x="210" y="206"/>
                    <a:pt x="222" y="200"/>
                  </a:cubicBezTo>
                  <a:cubicBezTo>
                    <a:pt x="229" y="215"/>
                    <a:pt x="235" y="231"/>
                    <a:pt x="241"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6" name="Freeform 752"/>
            <p:cNvSpPr>
              <a:spLocks/>
            </p:cNvSpPr>
            <p:nvPr/>
          </p:nvSpPr>
          <p:spPr bwMode="auto">
            <a:xfrm>
              <a:off x="2162" y="1446"/>
              <a:ext cx="261" cy="92"/>
            </a:xfrm>
            <a:custGeom>
              <a:avLst/>
              <a:gdLst>
                <a:gd name="T0" fmla="*/ 132 w 159"/>
                <a:gd name="T1" fmla="*/ 56 h 56"/>
                <a:gd name="T2" fmla="*/ 159 w 159"/>
                <a:gd name="T3" fmla="*/ 2 h 56"/>
                <a:gd name="T4" fmla="*/ 156 w 159"/>
                <a:gd name="T5" fmla="*/ 0 h 56"/>
                <a:gd name="T6" fmla="*/ 130 w 159"/>
                <a:gd name="T7" fmla="*/ 54 h 56"/>
                <a:gd name="T8" fmla="*/ 4 w 159"/>
                <a:gd name="T9" fmla="*/ 15 h 56"/>
                <a:gd name="T10" fmla="*/ 0 w 159"/>
                <a:gd name="T11" fmla="*/ 34 h 56"/>
                <a:gd name="T12" fmla="*/ 4 w 159"/>
                <a:gd name="T13" fmla="*/ 35 h 56"/>
                <a:gd name="T14" fmla="*/ 7 w 159"/>
                <a:gd name="T15" fmla="*/ 17 h 56"/>
                <a:gd name="T16" fmla="*/ 132 w 159"/>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56">
                  <a:moveTo>
                    <a:pt x="132" y="56"/>
                  </a:moveTo>
                  <a:cubicBezTo>
                    <a:pt x="141" y="38"/>
                    <a:pt x="150" y="20"/>
                    <a:pt x="159" y="2"/>
                  </a:cubicBezTo>
                  <a:cubicBezTo>
                    <a:pt x="158" y="1"/>
                    <a:pt x="157" y="1"/>
                    <a:pt x="156" y="0"/>
                  </a:cubicBezTo>
                  <a:cubicBezTo>
                    <a:pt x="147" y="18"/>
                    <a:pt x="139" y="36"/>
                    <a:pt x="130" y="54"/>
                  </a:cubicBezTo>
                  <a:cubicBezTo>
                    <a:pt x="92" y="37"/>
                    <a:pt x="50" y="24"/>
                    <a:pt x="4" y="15"/>
                  </a:cubicBezTo>
                  <a:cubicBezTo>
                    <a:pt x="3" y="22"/>
                    <a:pt x="2" y="28"/>
                    <a:pt x="0" y="34"/>
                  </a:cubicBezTo>
                  <a:cubicBezTo>
                    <a:pt x="2" y="34"/>
                    <a:pt x="3" y="35"/>
                    <a:pt x="4" y="35"/>
                  </a:cubicBezTo>
                  <a:cubicBezTo>
                    <a:pt x="5" y="29"/>
                    <a:pt x="6" y="23"/>
                    <a:pt x="7" y="17"/>
                  </a:cubicBezTo>
                  <a:cubicBezTo>
                    <a:pt x="53" y="26"/>
                    <a:pt x="95" y="39"/>
                    <a:pt x="13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7" name="Freeform 753"/>
            <p:cNvSpPr>
              <a:spLocks/>
            </p:cNvSpPr>
            <p:nvPr/>
          </p:nvSpPr>
          <p:spPr bwMode="auto">
            <a:xfrm>
              <a:off x="2331" y="1777"/>
              <a:ext cx="102" cy="112"/>
            </a:xfrm>
            <a:custGeom>
              <a:avLst/>
              <a:gdLst>
                <a:gd name="T0" fmla="*/ 62 w 62"/>
                <a:gd name="T1" fmla="*/ 32 h 68"/>
                <a:gd name="T2" fmla="*/ 62 w 62"/>
                <a:gd name="T3" fmla="*/ 31 h 68"/>
                <a:gd name="T4" fmla="*/ 22 w 62"/>
                <a:gd name="T5" fmla="*/ 0 h 68"/>
                <a:gd name="T6" fmla="*/ 0 w 62"/>
                <a:gd name="T7" fmla="*/ 30 h 68"/>
                <a:gd name="T8" fmla="*/ 31 w 62"/>
                <a:gd name="T9" fmla="*/ 54 h 68"/>
                <a:gd name="T10" fmla="*/ 20 w 62"/>
                <a:gd name="T11" fmla="*/ 66 h 68"/>
                <a:gd name="T12" fmla="*/ 22 w 62"/>
                <a:gd name="T13" fmla="*/ 68 h 68"/>
                <a:gd name="T14" fmla="*/ 33 w 62"/>
                <a:gd name="T15" fmla="*/ 55 h 68"/>
                <a:gd name="T16" fmla="*/ 3 w 62"/>
                <a:gd name="T17" fmla="*/ 31 h 68"/>
                <a:gd name="T18" fmla="*/ 24 w 62"/>
                <a:gd name="T19" fmla="*/ 2 h 68"/>
                <a:gd name="T20" fmla="*/ 62 w 62"/>
                <a:gd name="T21"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8">
                  <a:moveTo>
                    <a:pt x="62" y="32"/>
                  </a:moveTo>
                  <a:cubicBezTo>
                    <a:pt x="62" y="31"/>
                    <a:pt x="62" y="31"/>
                    <a:pt x="62" y="31"/>
                  </a:cubicBezTo>
                  <a:cubicBezTo>
                    <a:pt x="50" y="20"/>
                    <a:pt x="37" y="9"/>
                    <a:pt x="22" y="0"/>
                  </a:cubicBezTo>
                  <a:cubicBezTo>
                    <a:pt x="15" y="10"/>
                    <a:pt x="7" y="20"/>
                    <a:pt x="0" y="30"/>
                  </a:cubicBezTo>
                  <a:cubicBezTo>
                    <a:pt x="11" y="38"/>
                    <a:pt x="21" y="45"/>
                    <a:pt x="31" y="54"/>
                  </a:cubicBezTo>
                  <a:cubicBezTo>
                    <a:pt x="27" y="58"/>
                    <a:pt x="24" y="62"/>
                    <a:pt x="20" y="66"/>
                  </a:cubicBezTo>
                  <a:cubicBezTo>
                    <a:pt x="21" y="66"/>
                    <a:pt x="21" y="67"/>
                    <a:pt x="22" y="68"/>
                  </a:cubicBezTo>
                  <a:cubicBezTo>
                    <a:pt x="26" y="63"/>
                    <a:pt x="30" y="59"/>
                    <a:pt x="33" y="55"/>
                  </a:cubicBezTo>
                  <a:cubicBezTo>
                    <a:pt x="24" y="46"/>
                    <a:pt x="14" y="39"/>
                    <a:pt x="3" y="31"/>
                  </a:cubicBezTo>
                  <a:cubicBezTo>
                    <a:pt x="10" y="22"/>
                    <a:pt x="17" y="12"/>
                    <a:pt x="24" y="2"/>
                  </a:cubicBezTo>
                  <a:cubicBezTo>
                    <a:pt x="38" y="11"/>
                    <a:pt x="50" y="21"/>
                    <a:pt x="6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8" name="Freeform 754"/>
            <p:cNvSpPr>
              <a:spLocks/>
            </p:cNvSpPr>
            <p:nvPr/>
          </p:nvSpPr>
          <p:spPr bwMode="auto">
            <a:xfrm>
              <a:off x="2203" y="1766"/>
              <a:ext cx="90" cy="44"/>
            </a:xfrm>
            <a:custGeom>
              <a:avLst/>
              <a:gdLst>
                <a:gd name="T0" fmla="*/ 41 w 55"/>
                <a:gd name="T1" fmla="*/ 27 h 27"/>
                <a:gd name="T2" fmla="*/ 55 w 55"/>
                <a:gd name="T3" fmla="*/ 1 h 27"/>
                <a:gd name="T4" fmla="*/ 53 w 55"/>
                <a:gd name="T5" fmla="*/ 0 h 27"/>
                <a:gd name="T6" fmla="*/ 39 w 55"/>
                <a:gd name="T7" fmla="*/ 25 h 27"/>
                <a:gd name="T8" fmla="*/ 11 w 55"/>
                <a:gd name="T9" fmla="*/ 13 h 27"/>
                <a:gd name="T10" fmla="*/ 10 w 55"/>
                <a:gd name="T11" fmla="*/ 17 h 27"/>
                <a:gd name="T12" fmla="*/ 0 w 55"/>
                <a:gd name="T13" fmla="*/ 16 h 27"/>
                <a:gd name="T14" fmla="*/ 1 w 55"/>
                <a:gd name="T15" fmla="*/ 17 h 27"/>
                <a:gd name="T16" fmla="*/ 11 w 55"/>
                <a:gd name="T17" fmla="*/ 19 h 27"/>
                <a:gd name="T18" fmla="*/ 13 w 55"/>
                <a:gd name="T19" fmla="*/ 14 h 27"/>
                <a:gd name="T20" fmla="*/ 41 w 55"/>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27">
                  <a:moveTo>
                    <a:pt x="41" y="27"/>
                  </a:moveTo>
                  <a:cubicBezTo>
                    <a:pt x="46" y="18"/>
                    <a:pt x="51" y="10"/>
                    <a:pt x="55" y="1"/>
                  </a:cubicBezTo>
                  <a:cubicBezTo>
                    <a:pt x="55" y="1"/>
                    <a:pt x="54" y="0"/>
                    <a:pt x="53" y="0"/>
                  </a:cubicBezTo>
                  <a:cubicBezTo>
                    <a:pt x="49" y="9"/>
                    <a:pt x="44" y="17"/>
                    <a:pt x="39" y="25"/>
                  </a:cubicBezTo>
                  <a:cubicBezTo>
                    <a:pt x="30" y="21"/>
                    <a:pt x="21" y="17"/>
                    <a:pt x="11" y="13"/>
                  </a:cubicBezTo>
                  <a:cubicBezTo>
                    <a:pt x="11" y="15"/>
                    <a:pt x="10" y="16"/>
                    <a:pt x="10" y="17"/>
                  </a:cubicBezTo>
                  <a:cubicBezTo>
                    <a:pt x="7" y="17"/>
                    <a:pt x="3" y="16"/>
                    <a:pt x="0" y="16"/>
                  </a:cubicBezTo>
                  <a:cubicBezTo>
                    <a:pt x="0" y="16"/>
                    <a:pt x="1" y="16"/>
                    <a:pt x="1" y="17"/>
                  </a:cubicBezTo>
                  <a:cubicBezTo>
                    <a:pt x="4" y="17"/>
                    <a:pt x="8" y="18"/>
                    <a:pt x="11" y="19"/>
                  </a:cubicBezTo>
                  <a:cubicBezTo>
                    <a:pt x="12" y="17"/>
                    <a:pt x="12" y="16"/>
                    <a:pt x="13" y="14"/>
                  </a:cubicBezTo>
                  <a:cubicBezTo>
                    <a:pt x="23" y="18"/>
                    <a:pt x="32" y="23"/>
                    <a:pt x="4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9" name="Freeform 755"/>
            <p:cNvSpPr>
              <a:spLocks/>
            </p:cNvSpPr>
            <p:nvPr/>
          </p:nvSpPr>
          <p:spPr bwMode="auto">
            <a:xfrm>
              <a:off x="2643" y="1641"/>
              <a:ext cx="102" cy="159"/>
            </a:xfrm>
            <a:custGeom>
              <a:avLst/>
              <a:gdLst>
                <a:gd name="T0" fmla="*/ 62 w 62"/>
                <a:gd name="T1" fmla="*/ 97 h 97"/>
                <a:gd name="T2" fmla="*/ 62 w 62"/>
                <a:gd name="T3" fmla="*/ 97 h 97"/>
                <a:gd name="T4" fmla="*/ 3 w 62"/>
                <a:gd name="T5" fmla="*/ 21 h 97"/>
                <a:gd name="T6" fmla="*/ 23 w 62"/>
                <a:gd name="T7" fmla="*/ 2 h 97"/>
                <a:gd name="T8" fmla="*/ 21 w 62"/>
                <a:gd name="T9" fmla="*/ 0 h 97"/>
                <a:gd name="T10" fmla="*/ 0 w 62"/>
                <a:gd name="T11" fmla="*/ 19 h 97"/>
                <a:gd name="T12" fmla="*/ 62 w 62"/>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62" h="97">
                  <a:moveTo>
                    <a:pt x="62" y="97"/>
                  </a:moveTo>
                  <a:cubicBezTo>
                    <a:pt x="62" y="97"/>
                    <a:pt x="62" y="97"/>
                    <a:pt x="62" y="97"/>
                  </a:cubicBezTo>
                  <a:cubicBezTo>
                    <a:pt x="45" y="70"/>
                    <a:pt x="26" y="45"/>
                    <a:pt x="3" y="21"/>
                  </a:cubicBezTo>
                  <a:cubicBezTo>
                    <a:pt x="10" y="15"/>
                    <a:pt x="16" y="9"/>
                    <a:pt x="23" y="2"/>
                  </a:cubicBezTo>
                  <a:cubicBezTo>
                    <a:pt x="22" y="2"/>
                    <a:pt x="21" y="1"/>
                    <a:pt x="21" y="0"/>
                  </a:cubicBezTo>
                  <a:cubicBezTo>
                    <a:pt x="14" y="7"/>
                    <a:pt x="7" y="13"/>
                    <a:pt x="0" y="19"/>
                  </a:cubicBezTo>
                  <a:cubicBezTo>
                    <a:pt x="24" y="43"/>
                    <a:pt x="44" y="70"/>
                    <a:pt x="62"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0" name="Freeform 756"/>
            <p:cNvSpPr>
              <a:spLocks/>
            </p:cNvSpPr>
            <p:nvPr/>
          </p:nvSpPr>
          <p:spPr bwMode="auto">
            <a:xfrm>
              <a:off x="2590" y="1951"/>
              <a:ext cx="69" cy="48"/>
            </a:xfrm>
            <a:custGeom>
              <a:avLst/>
              <a:gdLst>
                <a:gd name="T0" fmla="*/ 14 w 42"/>
                <a:gd name="T1" fmla="*/ 29 h 29"/>
                <a:gd name="T2" fmla="*/ 42 w 42"/>
                <a:gd name="T3" fmla="*/ 16 h 29"/>
                <a:gd name="T4" fmla="*/ 41 w 42"/>
                <a:gd name="T5" fmla="*/ 14 h 29"/>
                <a:gd name="T6" fmla="*/ 14 w 42"/>
                <a:gd name="T7" fmla="*/ 27 h 29"/>
                <a:gd name="T8" fmla="*/ 1 w 42"/>
                <a:gd name="T9" fmla="*/ 0 h 29"/>
                <a:gd name="T10" fmla="*/ 0 w 42"/>
                <a:gd name="T11" fmla="*/ 0 h 29"/>
                <a:gd name="T12" fmla="*/ 14 w 42"/>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42" h="29">
                  <a:moveTo>
                    <a:pt x="14" y="29"/>
                  </a:moveTo>
                  <a:cubicBezTo>
                    <a:pt x="23" y="25"/>
                    <a:pt x="32" y="20"/>
                    <a:pt x="42" y="16"/>
                  </a:cubicBezTo>
                  <a:cubicBezTo>
                    <a:pt x="41" y="15"/>
                    <a:pt x="41" y="15"/>
                    <a:pt x="41" y="14"/>
                  </a:cubicBezTo>
                  <a:cubicBezTo>
                    <a:pt x="32" y="18"/>
                    <a:pt x="23" y="22"/>
                    <a:pt x="14" y="27"/>
                  </a:cubicBezTo>
                  <a:cubicBezTo>
                    <a:pt x="10" y="18"/>
                    <a:pt x="5" y="8"/>
                    <a:pt x="1" y="0"/>
                  </a:cubicBezTo>
                  <a:cubicBezTo>
                    <a:pt x="0" y="0"/>
                    <a:pt x="0" y="0"/>
                    <a:pt x="0" y="0"/>
                  </a:cubicBezTo>
                  <a:cubicBezTo>
                    <a:pt x="5" y="9"/>
                    <a:pt x="10" y="19"/>
                    <a:pt x="1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1" name="Freeform 757"/>
            <p:cNvSpPr>
              <a:spLocks/>
            </p:cNvSpPr>
            <p:nvPr/>
          </p:nvSpPr>
          <p:spPr bwMode="auto">
            <a:xfrm>
              <a:off x="2128" y="1838"/>
              <a:ext cx="82" cy="100"/>
            </a:xfrm>
            <a:custGeom>
              <a:avLst/>
              <a:gdLst>
                <a:gd name="T0" fmla="*/ 38 w 50"/>
                <a:gd name="T1" fmla="*/ 61 h 61"/>
                <a:gd name="T2" fmla="*/ 39 w 50"/>
                <a:gd name="T3" fmla="*/ 60 h 61"/>
                <a:gd name="T4" fmla="*/ 2 w 50"/>
                <a:gd name="T5" fmla="*/ 46 h 61"/>
                <a:gd name="T6" fmla="*/ 17 w 50"/>
                <a:gd name="T7" fmla="*/ 1 h 61"/>
                <a:gd name="T8" fmla="*/ 50 w 50"/>
                <a:gd name="T9" fmla="*/ 13 h 61"/>
                <a:gd name="T10" fmla="*/ 50 w 50"/>
                <a:gd name="T11" fmla="*/ 13 h 61"/>
                <a:gd name="T12" fmla="*/ 15 w 50"/>
                <a:gd name="T13" fmla="*/ 0 h 61"/>
                <a:gd name="T14" fmla="*/ 0 w 50"/>
                <a:gd name="T15" fmla="*/ 46 h 61"/>
                <a:gd name="T16" fmla="*/ 38 w 50"/>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1">
                  <a:moveTo>
                    <a:pt x="38" y="61"/>
                  </a:moveTo>
                  <a:cubicBezTo>
                    <a:pt x="39" y="60"/>
                    <a:pt x="39" y="60"/>
                    <a:pt x="39" y="60"/>
                  </a:cubicBezTo>
                  <a:cubicBezTo>
                    <a:pt x="27" y="55"/>
                    <a:pt x="15" y="50"/>
                    <a:pt x="2" y="46"/>
                  </a:cubicBezTo>
                  <a:cubicBezTo>
                    <a:pt x="7" y="31"/>
                    <a:pt x="12" y="16"/>
                    <a:pt x="17" y="1"/>
                  </a:cubicBezTo>
                  <a:cubicBezTo>
                    <a:pt x="28" y="5"/>
                    <a:pt x="39" y="9"/>
                    <a:pt x="50" y="13"/>
                  </a:cubicBezTo>
                  <a:cubicBezTo>
                    <a:pt x="50" y="13"/>
                    <a:pt x="50" y="13"/>
                    <a:pt x="50" y="13"/>
                  </a:cubicBezTo>
                  <a:cubicBezTo>
                    <a:pt x="39" y="8"/>
                    <a:pt x="27" y="4"/>
                    <a:pt x="15" y="0"/>
                  </a:cubicBezTo>
                  <a:cubicBezTo>
                    <a:pt x="10" y="15"/>
                    <a:pt x="5" y="31"/>
                    <a:pt x="0" y="46"/>
                  </a:cubicBezTo>
                  <a:cubicBezTo>
                    <a:pt x="14" y="50"/>
                    <a:pt x="27" y="55"/>
                    <a:pt x="3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2" name="Freeform 758"/>
            <p:cNvSpPr>
              <a:spLocks/>
            </p:cNvSpPr>
            <p:nvPr/>
          </p:nvSpPr>
          <p:spPr bwMode="auto">
            <a:xfrm>
              <a:off x="2262" y="2099"/>
              <a:ext cx="68" cy="142"/>
            </a:xfrm>
            <a:custGeom>
              <a:avLst/>
              <a:gdLst>
                <a:gd name="T0" fmla="*/ 30 w 41"/>
                <a:gd name="T1" fmla="*/ 87 h 87"/>
                <a:gd name="T2" fmla="*/ 41 w 41"/>
                <a:gd name="T3" fmla="*/ 85 h 87"/>
                <a:gd name="T4" fmla="*/ 41 w 41"/>
                <a:gd name="T5" fmla="*/ 84 h 87"/>
                <a:gd name="T6" fmla="*/ 31 w 41"/>
                <a:gd name="T7" fmla="*/ 86 h 87"/>
                <a:gd name="T8" fmla="*/ 0 w 41"/>
                <a:gd name="T9" fmla="*/ 0 h 87"/>
                <a:gd name="T10" fmla="*/ 0 w 41"/>
                <a:gd name="T11" fmla="*/ 0 h 87"/>
                <a:gd name="T12" fmla="*/ 30 w 41"/>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41" h="87">
                  <a:moveTo>
                    <a:pt x="30" y="87"/>
                  </a:moveTo>
                  <a:cubicBezTo>
                    <a:pt x="34" y="86"/>
                    <a:pt x="37" y="86"/>
                    <a:pt x="41" y="85"/>
                  </a:cubicBezTo>
                  <a:cubicBezTo>
                    <a:pt x="41" y="85"/>
                    <a:pt x="41" y="85"/>
                    <a:pt x="41" y="84"/>
                  </a:cubicBezTo>
                  <a:cubicBezTo>
                    <a:pt x="37" y="85"/>
                    <a:pt x="34" y="85"/>
                    <a:pt x="31" y="86"/>
                  </a:cubicBezTo>
                  <a:cubicBezTo>
                    <a:pt x="28" y="55"/>
                    <a:pt x="18" y="25"/>
                    <a:pt x="0" y="0"/>
                  </a:cubicBezTo>
                  <a:cubicBezTo>
                    <a:pt x="0" y="0"/>
                    <a:pt x="0" y="0"/>
                    <a:pt x="0" y="0"/>
                  </a:cubicBezTo>
                  <a:cubicBezTo>
                    <a:pt x="17" y="26"/>
                    <a:pt x="27" y="56"/>
                    <a:pt x="30"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3" name="Freeform 759"/>
            <p:cNvSpPr>
              <a:spLocks/>
            </p:cNvSpPr>
            <p:nvPr/>
          </p:nvSpPr>
          <p:spPr bwMode="auto">
            <a:xfrm>
              <a:off x="2264" y="2554"/>
              <a:ext cx="98" cy="103"/>
            </a:xfrm>
            <a:custGeom>
              <a:avLst/>
              <a:gdLst>
                <a:gd name="T0" fmla="*/ 0 w 60"/>
                <a:gd name="T1" fmla="*/ 62 h 63"/>
                <a:gd name="T2" fmla="*/ 0 w 60"/>
                <a:gd name="T3" fmla="*/ 63 h 63"/>
                <a:gd name="T4" fmla="*/ 18 w 60"/>
                <a:gd name="T5" fmla="*/ 49 h 63"/>
                <a:gd name="T6" fmla="*/ 16 w 60"/>
                <a:gd name="T7" fmla="*/ 47 h 63"/>
                <a:gd name="T8" fmla="*/ 60 w 60"/>
                <a:gd name="T9" fmla="*/ 0 h 63"/>
                <a:gd name="T10" fmla="*/ 59 w 60"/>
                <a:gd name="T11" fmla="*/ 0 h 63"/>
                <a:gd name="T12" fmla="*/ 14 w 60"/>
                <a:gd name="T13" fmla="*/ 47 h 63"/>
                <a:gd name="T14" fmla="*/ 16 w 60"/>
                <a:gd name="T15" fmla="*/ 50 h 63"/>
                <a:gd name="T16" fmla="*/ 0 w 60"/>
                <a:gd name="T17"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3">
                  <a:moveTo>
                    <a:pt x="0" y="62"/>
                  </a:moveTo>
                  <a:cubicBezTo>
                    <a:pt x="0" y="62"/>
                    <a:pt x="0" y="62"/>
                    <a:pt x="0" y="63"/>
                  </a:cubicBezTo>
                  <a:cubicBezTo>
                    <a:pt x="6" y="59"/>
                    <a:pt x="12" y="54"/>
                    <a:pt x="18" y="49"/>
                  </a:cubicBezTo>
                  <a:cubicBezTo>
                    <a:pt x="17" y="48"/>
                    <a:pt x="17" y="47"/>
                    <a:pt x="16" y="47"/>
                  </a:cubicBezTo>
                  <a:cubicBezTo>
                    <a:pt x="33" y="33"/>
                    <a:pt x="47" y="17"/>
                    <a:pt x="60" y="0"/>
                  </a:cubicBezTo>
                  <a:cubicBezTo>
                    <a:pt x="60" y="0"/>
                    <a:pt x="59" y="0"/>
                    <a:pt x="59" y="0"/>
                  </a:cubicBezTo>
                  <a:cubicBezTo>
                    <a:pt x="46" y="17"/>
                    <a:pt x="31" y="33"/>
                    <a:pt x="14" y="47"/>
                  </a:cubicBezTo>
                  <a:cubicBezTo>
                    <a:pt x="14" y="48"/>
                    <a:pt x="15" y="49"/>
                    <a:pt x="16" y="50"/>
                  </a:cubicBezTo>
                  <a:cubicBezTo>
                    <a:pt x="11" y="54"/>
                    <a:pt x="5" y="58"/>
                    <a:pt x="0"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4" name="Freeform 760"/>
            <p:cNvSpPr>
              <a:spLocks/>
            </p:cNvSpPr>
            <p:nvPr/>
          </p:nvSpPr>
          <p:spPr bwMode="auto">
            <a:xfrm>
              <a:off x="2512" y="2790"/>
              <a:ext cx="116" cy="98"/>
            </a:xfrm>
            <a:custGeom>
              <a:avLst/>
              <a:gdLst>
                <a:gd name="T0" fmla="*/ 2 w 71"/>
                <a:gd name="T1" fmla="*/ 43 h 60"/>
                <a:gd name="T2" fmla="*/ 16 w 71"/>
                <a:gd name="T3" fmla="*/ 60 h 60"/>
                <a:gd name="T4" fmla="*/ 71 w 71"/>
                <a:gd name="T5" fmla="*/ 1 h 60"/>
                <a:gd name="T6" fmla="*/ 70 w 71"/>
                <a:gd name="T7" fmla="*/ 0 h 60"/>
                <a:gd name="T8" fmla="*/ 19 w 71"/>
                <a:gd name="T9" fmla="*/ 56 h 60"/>
                <a:gd name="T10" fmla="*/ 6 w 71"/>
                <a:gd name="T11" fmla="*/ 42 h 60"/>
                <a:gd name="T12" fmla="*/ 21 w 71"/>
                <a:gd name="T13" fmla="*/ 27 h 60"/>
                <a:gd name="T14" fmla="*/ 3 w 71"/>
                <a:gd name="T15" fmla="*/ 8 h 60"/>
                <a:gd name="T16" fmla="*/ 0 w 71"/>
                <a:gd name="T17" fmla="*/ 11 h 60"/>
                <a:gd name="T18" fmla="*/ 18 w 71"/>
                <a:gd name="T19" fmla="*/ 29 h 60"/>
                <a:gd name="T20" fmla="*/ 2 w 71"/>
                <a:gd name="T21" fmla="*/ 4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60">
                  <a:moveTo>
                    <a:pt x="2" y="43"/>
                  </a:moveTo>
                  <a:cubicBezTo>
                    <a:pt x="7" y="49"/>
                    <a:pt x="12" y="54"/>
                    <a:pt x="16" y="60"/>
                  </a:cubicBezTo>
                  <a:cubicBezTo>
                    <a:pt x="36" y="42"/>
                    <a:pt x="55" y="22"/>
                    <a:pt x="71" y="1"/>
                  </a:cubicBezTo>
                  <a:cubicBezTo>
                    <a:pt x="71" y="1"/>
                    <a:pt x="71" y="0"/>
                    <a:pt x="70" y="0"/>
                  </a:cubicBezTo>
                  <a:cubicBezTo>
                    <a:pt x="55" y="20"/>
                    <a:pt x="37" y="39"/>
                    <a:pt x="19" y="56"/>
                  </a:cubicBezTo>
                  <a:cubicBezTo>
                    <a:pt x="14" y="51"/>
                    <a:pt x="10" y="46"/>
                    <a:pt x="6" y="42"/>
                  </a:cubicBezTo>
                  <a:cubicBezTo>
                    <a:pt x="11" y="37"/>
                    <a:pt x="16" y="32"/>
                    <a:pt x="21" y="27"/>
                  </a:cubicBezTo>
                  <a:cubicBezTo>
                    <a:pt x="15" y="21"/>
                    <a:pt x="9" y="14"/>
                    <a:pt x="3" y="8"/>
                  </a:cubicBezTo>
                  <a:cubicBezTo>
                    <a:pt x="2" y="9"/>
                    <a:pt x="1" y="10"/>
                    <a:pt x="0" y="11"/>
                  </a:cubicBezTo>
                  <a:cubicBezTo>
                    <a:pt x="6" y="17"/>
                    <a:pt x="12" y="23"/>
                    <a:pt x="18" y="29"/>
                  </a:cubicBezTo>
                  <a:cubicBezTo>
                    <a:pt x="13" y="34"/>
                    <a:pt x="8" y="39"/>
                    <a:pt x="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395" name="Oval 394"/>
          <p:cNvSpPr/>
          <p:nvPr/>
        </p:nvSpPr>
        <p:spPr>
          <a:xfrm>
            <a:off x="2623846" y="1372229"/>
            <a:ext cx="2587466" cy="2583790"/>
          </a:xfrm>
          <a:prstGeom prst="ellipse">
            <a:avLst/>
          </a:prstGeom>
          <a:solidFill>
            <a:schemeClr val="bg1"/>
          </a:solidFill>
          <a:ln>
            <a:solidFill>
              <a:srgbClr val="007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6" name="Picture Placeholder 5"/>
          <p:cNvPicPr>
            <a:picLocks noChangeAspect="1"/>
          </p:cNvPicPr>
          <p:nvPr/>
        </p:nvPicPr>
        <p:blipFill rotWithShape="1">
          <a:blip r:embed="rId2" cstate="print">
            <a:extLst>
              <a:ext uri="{28A0092B-C50C-407E-A947-70E740481C1C}">
                <a14:useLocalDpi xmlns:a14="http://schemas.microsoft.com/office/drawing/2010/main" val="0"/>
              </a:ext>
            </a:extLst>
          </a:blip>
          <a:srcRect l="28067" t="10740" r="29808" b="22997"/>
          <a:stretch/>
        </p:blipFill>
        <p:spPr>
          <a:xfrm>
            <a:off x="2619920" y="1356039"/>
            <a:ext cx="2611946" cy="2679350"/>
          </a:xfrm>
          <a:custGeom>
            <a:avLst/>
            <a:gdLst>
              <a:gd name="connsiteX0" fmla="*/ 1793032 w 3586064"/>
              <a:gd name="connsiteY0" fmla="*/ 0 h 3586062"/>
              <a:gd name="connsiteX1" fmla="*/ 3586064 w 3586064"/>
              <a:gd name="connsiteY1" fmla="*/ 1793031 h 3586062"/>
              <a:gd name="connsiteX2" fmla="*/ 1793032 w 3586064"/>
              <a:gd name="connsiteY2" fmla="*/ 3586062 h 3586062"/>
              <a:gd name="connsiteX3" fmla="*/ 0 w 3586064"/>
              <a:gd name="connsiteY3" fmla="*/ 1793031 h 3586062"/>
              <a:gd name="connsiteX4" fmla="*/ 1793032 w 3586064"/>
              <a:gd name="connsiteY4" fmla="*/ 0 h 358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064" h="3586062">
                <a:moveTo>
                  <a:pt x="1793032" y="0"/>
                </a:moveTo>
                <a:cubicBezTo>
                  <a:pt x="2783296" y="0"/>
                  <a:pt x="3586064" y="802767"/>
                  <a:pt x="3586064" y="1793031"/>
                </a:cubicBezTo>
                <a:cubicBezTo>
                  <a:pt x="3586064" y="2783295"/>
                  <a:pt x="2783296" y="3586062"/>
                  <a:pt x="1793032" y="3586062"/>
                </a:cubicBezTo>
                <a:cubicBezTo>
                  <a:pt x="802768" y="3586062"/>
                  <a:pt x="0" y="2783295"/>
                  <a:pt x="0" y="1793031"/>
                </a:cubicBezTo>
                <a:cubicBezTo>
                  <a:pt x="0" y="802767"/>
                  <a:pt x="802768" y="0"/>
                  <a:pt x="1793032" y="0"/>
                </a:cubicBezTo>
                <a:close/>
              </a:path>
            </a:pathLst>
          </a:custGeom>
        </p:spPr>
      </p:pic>
      <p:sp>
        <p:nvSpPr>
          <p:cNvPr id="398" name="TextBox 397"/>
          <p:cNvSpPr txBox="1"/>
          <p:nvPr/>
        </p:nvSpPr>
        <p:spPr>
          <a:xfrm>
            <a:off x="2239757" y="4050393"/>
            <a:ext cx="2969391" cy="646331"/>
          </a:xfrm>
          <a:prstGeom prst="rect">
            <a:avLst/>
          </a:prstGeom>
          <a:noFill/>
        </p:spPr>
        <p:txBody>
          <a:bodyPr wrap="square" rtlCol="0">
            <a:spAutoFit/>
          </a:bodyPr>
          <a:lstStyle/>
          <a:p>
            <a:pPr algn="r" rtl="1"/>
            <a:r>
              <a:rPr lang="fa-IR" sz="3600" b="1" dirty="0">
                <a:latin typeface="Adobe Arabic" panose="02040503050201020203" pitchFamily="18" charset="-78"/>
                <a:cs typeface="Adobe Arabic" panose="02040503050201020203" pitchFamily="18" charset="-78"/>
              </a:rPr>
              <a:t>کیارش فاضل</a:t>
            </a:r>
            <a:endParaRPr lang="en-US" sz="3600" b="1" dirty="0">
              <a:latin typeface="Adobe Arabic" panose="02040503050201020203" pitchFamily="18" charset="-78"/>
              <a:cs typeface="Adobe Arabic" panose="02040503050201020203" pitchFamily="18" charset="-78"/>
            </a:endParaRPr>
          </a:p>
        </p:txBody>
      </p:sp>
      <p:sp>
        <p:nvSpPr>
          <p:cNvPr id="399" name="TextBox 398"/>
          <p:cNvSpPr txBox="1"/>
          <p:nvPr/>
        </p:nvSpPr>
        <p:spPr>
          <a:xfrm>
            <a:off x="1673110" y="4919764"/>
            <a:ext cx="3537956" cy="461665"/>
          </a:xfrm>
          <a:prstGeom prst="rect">
            <a:avLst/>
          </a:prstGeom>
          <a:noFill/>
        </p:spPr>
        <p:txBody>
          <a:bodyPr wrap="square" rtlCol="0">
            <a:spAutoFit/>
          </a:bodyPr>
          <a:lstStyle/>
          <a:p>
            <a:pPr algn="r" rtl="1"/>
            <a:r>
              <a:rPr lang="fa-IR" sz="2400" dirty="0">
                <a:latin typeface="Adobe Arabic" panose="02040503050201020203" pitchFamily="18" charset="-78"/>
                <a:cs typeface="Adobe Arabic" panose="02040503050201020203" pitchFamily="18" charset="-78"/>
              </a:rPr>
              <a:t>تحلیلگر و معامله‌گر بازارهای مالی</a:t>
            </a:r>
          </a:p>
        </p:txBody>
      </p:sp>
      <p:sp>
        <p:nvSpPr>
          <p:cNvPr id="400" name="TextBox 399"/>
          <p:cNvSpPr txBox="1"/>
          <p:nvPr/>
        </p:nvSpPr>
        <p:spPr>
          <a:xfrm>
            <a:off x="1828076" y="4544797"/>
            <a:ext cx="3399511" cy="461665"/>
          </a:xfrm>
          <a:prstGeom prst="rect">
            <a:avLst/>
          </a:prstGeom>
          <a:noFill/>
        </p:spPr>
        <p:txBody>
          <a:bodyPr wrap="square" rtlCol="0">
            <a:spAutoFit/>
          </a:bodyPr>
          <a:lstStyle/>
          <a:p>
            <a:pPr algn="r" rtl="1"/>
            <a:r>
              <a:rPr lang="fa-IR" sz="2400" dirty="0">
                <a:latin typeface="Adobe Arabic" panose="02040503050201020203" pitchFamily="18" charset="-78"/>
                <a:cs typeface="Adobe Arabic" panose="02040503050201020203" pitchFamily="18" charset="-78"/>
              </a:rPr>
              <a:t>کارشناس ارشد اقتصاد از دانشگاه تهران</a:t>
            </a:r>
            <a:endParaRPr lang="en-US" sz="2400" dirty="0">
              <a:latin typeface="Adobe Arabic" panose="02040503050201020203" pitchFamily="18" charset="-78"/>
              <a:cs typeface="Adobe Arabic" panose="02040503050201020203" pitchFamily="18" charset="-78"/>
            </a:endParaRPr>
          </a:p>
        </p:txBody>
      </p:sp>
      <p:sp>
        <p:nvSpPr>
          <p:cNvPr id="401" name="TextBox 400"/>
          <p:cNvSpPr txBox="1"/>
          <p:nvPr/>
        </p:nvSpPr>
        <p:spPr>
          <a:xfrm>
            <a:off x="820885" y="5657051"/>
            <a:ext cx="4383345" cy="461665"/>
          </a:xfrm>
          <a:prstGeom prst="rect">
            <a:avLst/>
          </a:prstGeom>
          <a:noFill/>
        </p:spPr>
        <p:txBody>
          <a:bodyPr wrap="square" rtlCol="0">
            <a:spAutoFit/>
          </a:bodyPr>
          <a:lstStyle/>
          <a:p>
            <a:pPr algn="r" rtl="1"/>
            <a:r>
              <a:rPr lang="fa-IR" sz="2400" dirty="0" smtClean="0">
                <a:latin typeface="Adobe Arabic" panose="02040503050201020203" pitchFamily="18" charset="-78"/>
                <a:cs typeface="Adobe Arabic" panose="02040503050201020203" pitchFamily="18" charset="-78"/>
              </a:rPr>
              <a:t>مدیر عامل کلینیک سرمایه</a:t>
            </a:r>
            <a:endParaRPr lang="en-US" sz="2400" dirty="0">
              <a:latin typeface="Adobe Arabic" panose="02040503050201020203" pitchFamily="18" charset="-78"/>
              <a:cs typeface="Adobe Arabic" panose="02040503050201020203" pitchFamily="18" charset="-78"/>
            </a:endParaRPr>
          </a:p>
        </p:txBody>
      </p:sp>
      <p:sp>
        <p:nvSpPr>
          <p:cNvPr id="402" name="TextBox 401"/>
          <p:cNvSpPr txBox="1"/>
          <p:nvPr/>
        </p:nvSpPr>
        <p:spPr>
          <a:xfrm>
            <a:off x="820885" y="5969922"/>
            <a:ext cx="4383344" cy="461665"/>
          </a:xfrm>
          <a:prstGeom prst="rect">
            <a:avLst/>
          </a:prstGeom>
          <a:noFill/>
        </p:spPr>
        <p:txBody>
          <a:bodyPr wrap="square" rtlCol="0">
            <a:spAutoFit/>
          </a:bodyPr>
          <a:lstStyle/>
          <a:p>
            <a:pPr algn="r" rtl="1"/>
            <a:r>
              <a:rPr lang="fa-IR" sz="2400" dirty="0" smtClean="0">
                <a:latin typeface="Adobe Arabic" panose="02040503050201020203" pitchFamily="18" charset="-78"/>
                <a:cs typeface="Adobe Arabic" panose="02040503050201020203" pitchFamily="18" charset="-78"/>
              </a:rPr>
              <a:t>مربی سرمایه‌گذاری</a:t>
            </a:r>
            <a:endParaRPr lang="en-US" sz="2400" dirty="0">
              <a:latin typeface="Adobe Arabic" panose="02040503050201020203" pitchFamily="18" charset="-78"/>
              <a:cs typeface="Adobe Arabic" panose="02040503050201020203" pitchFamily="18" charset="-78"/>
            </a:endParaRPr>
          </a:p>
        </p:txBody>
      </p:sp>
      <p:sp>
        <p:nvSpPr>
          <p:cNvPr id="405" name="TextBox 404"/>
          <p:cNvSpPr txBox="1"/>
          <p:nvPr/>
        </p:nvSpPr>
        <p:spPr>
          <a:xfrm>
            <a:off x="2957140" y="5255370"/>
            <a:ext cx="2249334" cy="461665"/>
          </a:xfrm>
          <a:prstGeom prst="rect">
            <a:avLst/>
          </a:prstGeom>
          <a:noFill/>
        </p:spPr>
        <p:txBody>
          <a:bodyPr wrap="none" rtlCol="0">
            <a:spAutoFit/>
          </a:bodyPr>
          <a:lstStyle/>
          <a:p>
            <a:r>
              <a:rPr lang="fa-IR" sz="2400" dirty="0" smtClean="0">
                <a:latin typeface="Adobe Arabic" panose="02040503050201020203" pitchFamily="18" charset="-78"/>
                <a:cs typeface="Adobe Arabic" panose="02040503050201020203" pitchFamily="18" charset="-78"/>
              </a:rPr>
              <a:t>مشاور معامله‌گران متعالی</a:t>
            </a:r>
            <a:endParaRPr lang="en-US" sz="2400" dirty="0">
              <a:latin typeface="Adobe Arabic" panose="02040503050201020203" pitchFamily="18" charset="-78"/>
              <a:cs typeface="Adobe Arabic" panose="02040503050201020203" pitchFamily="18"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203" y="733276"/>
            <a:ext cx="5675376" cy="5669280"/>
          </a:xfrm>
          <a:prstGeom prst="rect">
            <a:avLst/>
          </a:prstGeom>
        </p:spPr>
      </p:pic>
      <p:sp>
        <p:nvSpPr>
          <p:cNvPr id="397" name="TextBox 396"/>
          <p:cNvSpPr txBox="1"/>
          <p:nvPr/>
        </p:nvSpPr>
        <p:spPr>
          <a:xfrm>
            <a:off x="4744371" y="187741"/>
            <a:ext cx="2047355" cy="923330"/>
          </a:xfrm>
          <a:prstGeom prst="rect">
            <a:avLst/>
          </a:prstGeom>
          <a:noFill/>
        </p:spPr>
        <p:txBody>
          <a:bodyPr wrap="none" rtlCol="0">
            <a:spAutoFit/>
          </a:bodyPr>
          <a:lstStyle/>
          <a:p>
            <a:r>
              <a:rPr lang="fa-IR" sz="5400" b="1" dirty="0">
                <a:latin typeface="Adobe Arabic" panose="02040503050201020203" pitchFamily="18" charset="-78"/>
                <a:cs typeface="Adobe Arabic" panose="02040503050201020203" pitchFamily="18" charset="-78"/>
              </a:rPr>
              <a:t>به نام خدا</a:t>
            </a:r>
            <a:endParaRPr lang="en-US" sz="54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5513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p:cTn id="7" dur="500" fill="hold"/>
                                        <p:tgtEl>
                                          <p:spTgt spid="207"/>
                                        </p:tgtEl>
                                        <p:attrNameLst>
                                          <p:attrName>ppt_w</p:attrName>
                                        </p:attrNameLst>
                                      </p:cBhvr>
                                      <p:tavLst>
                                        <p:tav tm="0">
                                          <p:val>
                                            <p:fltVal val="0"/>
                                          </p:val>
                                        </p:tav>
                                        <p:tav tm="100000">
                                          <p:val>
                                            <p:strVal val="#ppt_w"/>
                                          </p:val>
                                        </p:tav>
                                      </p:tavLst>
                                    </p:anim>
                                    <p:anim calcmode="lin" valueType="num">
                                      <p:cBhvr>
                                        <p:cTn id="8" dur="500" fill="hold"/>
                                        <p:tgtEl>
                                          <p:spTgt spid="207"/>
                                        </p:tgtEl>
                                        <p:attrNameLst>
                                          <p:attrName>ppt_h</p:attrName>
                                        </p:attrNameLst>
                                      </p:cBhvr>
                                      <p:tavLst>
                                        <p:tav tm="0">
                                          <p:val>
                                            <p:fltVal val="0"/>
                                          </p:val>
                                        </p:tav>
                                        <p:tav tm="100000">
                                          <p:val>
                                            <p:strVal val="#ppt_h"/>
                                          </p:val>
                                        </p:tav>
                                      </p:tavLst>
                                    </p:anim>
                                    <p:animEffect transition="in" filter="fade">
                                      <p:cBhvr>
                                        <p:cTn id="9"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40953"/>
            <a:ext cx="10515600" cy="4351338"/>
          </a:xfrm>
        </p:spPr>
        <p:txBody>
          <a:bodyPr>
            <a:normAutofit/>
          </a:bodyPr>
          <a:lstStyle/>
          <a:p>
            <a:pPr algn="r" rtl="1"/>
            <a:r>
              <a:rPr lang="fa-IR" sz="2400" dirty="0">
                <a:latin typeface="Adobe Arabic" panose="02040503050201020203" pitchFamily="18" charset="-78"/>
                <a:cs typeface="Adobe Arabic" panose="02040503050201020203" pitchFamily="18" charset="-78"/>
              </a:rPr>
              <a:t>بهای تمام شده هر کیلو گندم برای کشاورز=1.000 تومان</a:t>
            </a:r>
          </a:p>
          <a:p>
            <a:pPr algn="r" rtl="1"/>
            <a:r>
              <a:rPr lang="fa-IR" sz="2400" dirty="0">
                <a:latin typeface="Adobe Arabic" panose="02040503050201020203" pitchFamily="18" charset="-78"/>
                <a:cs typeface="Adobe Arabic" panose="02040503050201020203" pitchFamily="18" charset="-78"/>
              </a:rPr>
              <a:t>قیمت گندم در بازار بر اساس عرضه و تقاضا تعیین می‌شود</a:t>
            </a:r>
          </a:p>
          <a:p>
            <a:pPr algn="r" rtl="1"/>
            <a:r>
              <a:rPr lang="fa-IR" sz="2400" dirty="0">
                <a:latin typeface="Adobe Arabic" panose="02040503050201020203" pitchFamily="18" charset="-78"/>
                <a:cs typeface="Adobe Arabic" panose="02040503050201020203" pitchFamily="18" charset="-78"/>
              </a:rPr>
              <a:t>اگر در زمان برداشت(آخر بهار) گندم هر کیلو 5.000 تومان باشد کشاورز خوشحال است</a:t>
            </a:r>
          </a:p>
          <a:p>
            <a:pPr algn="r" rtl="1"/>
            <a:r>
              <a:rPr lang="fa-IR" sz="2400" dirty="0">
                <a:latin typeface="Adobe Arabic" panose="02040503050201020203" pitchFamily="18" charset="-78"/>
                <a:cs typeface="Adobe Arabic" panose="02040503050201020203" pitchFamily="18" charset="-78"/>
              </a:rPr>
              <a:t>اگر در زمان برداشت(آخر بهار) گندم هر کیلو 500 تومان باشد کشاورز ناراحت است</a:t>
            </a:r>
          </a:p>
          <a:p>
            <a:pPr algn="r" rtl="1"/>
            <a:r>
              <a:rPr lang="fa-IR" sz="2400" dirty="0">
                <a:latin typeface="Adobe Arabic" panose="02040503050201020203" pitchFamily="18" charset="-78"/>
                <a:cs typeface="Adobe Arabic" panose="02040503050201020203" pitchFamily="18" charset="-78"/>
              </a:rPr>
              <a:t>قاعدتا کشاورز علاقه‌مند است محصول خود را با سود معقول 20% به فروش برساند</a:t>
            </a:r>
          </a:p>
          <a:p>
            <a:pPr algn="r" rtl="1"/>
            <a:endParaRPr lang="fa-IR" sz="2400" dirty="0">
              <a:latin typeface="Adobe Arabic" panose="02040503050201020203" pitchFamily="18" charset="-78"/>
              <a:cs typeface="Adobe Arabic" panose="02040503050201020203" pitchFamily="18" charset="-78"/>
            </a:endParaRPr>
          </a:p>
          <a:p>
            <a:pPr algn="r" rtl="1"/>
            <a:endParaRPr lang="en-US" sz="2400" dirty="0">
              <a:latin typeface="Adobe Arabic" panose="02040503050201020203" pitchFamily="18" charset="-78"/>
              <a:cs typeface="Adobe Arabic" panose="02040503050201020203" pitchFamily="18" charset="-78"/>
            </a:endParaRPr>
          </a:p>
        </p:txBody>
      </p:sp>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400" b="1" dirty="0">
                <a:ln w="0"/>
                <a:solidFill>
                  <a:schemeClr val="tx1"/>
                </a:solidFill>
                <a:latin typeface="Adobe Arabic" panose="02040503050201020203" pitchFamily="18" charset="-78"/>
                <a:cs typeface="Adobe Arabic" panose="02040503050201020203" pitchFamily="18" charset="-78"/>
              </a:rPr>
              <a:t>خواستگاه پیدایش قرارداد آتی (تولید کننده)</a:t>
            </a:r>
            <a:endParaRPr lang="en-US" sz="44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925018"/>
            <a:ext cx="4399472" cy="2932981"/>
          </a:xfrm>
          <a:prstGeom prst="rect">
            <a:avLst/>
          </a:prstGeom>
        </p:spPr>
      </p:pic>
    </p:spTree>
    <p:extLst>
      <p:ext uri="{BB962C8B-B14F-4D97-AF65-F5344CB8AC3E}">
        <p14:creationId xmlns:p14="http://schemas.microsoft.com/office/powerpoint/2010/main" val="3583671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40953"/>
            <a:ext cx="10515600" cy="4351338"/>
          </a:xfrm>
        </p:spPr>
        <p:txBody>
          <a:bodyPr>
            <a:normAutofit/>
          </a:bodyPr>
          <a:lstStyle/>
          <a:p>
            <a:pPr algn="r" rtl="1"/>
            <a:r>
              <a:rPr lang="fa-IR" sz="2400" dirty="0">
                <a:latin typeface="Adobe Arabic" panose="02040503050201020203" pitchFamily="18" charset="-78"/>
                <a:cs typeface="Adobe Arabic" panose="02040503050201020203" pitchFamily="18" charset="-78"/>
              </a:rPr>
              <a:t>نانوا به عنوان مصرف کننده گندم برای تولید نان تلقی می‌شود</a:t>
            </a:r>
          </a:p>
          <a:p>
            <a:pPr algn="r" rtl="1"/>
            <a:r>
              <a:rPr lang="fa-IR" sz="2400" dirty="0">
                <a:latin typeface="Adobe Arabic" panose="02040503050201020203" pitchFamily="18" charset="-78"/>
                <a:cs typeface="Adobe Arabic" panose="02040503050201020203" pitchFamily="18" charset="-78"/>
              </a:rPr>
              <a:t>اگر در زمان برداشت(آخر بهار) گندم هر کیلو 5.000 تومان باشد نانوا ناراحت است</a:t>
            </a:r>
          </a:p>
          <a:p>
            <a:pPr algn="r" rtl="1"/>
            <a:r>
              <a:rPr lang="fa-IR" sz="2400" dirty="0">
                <a:latin typeface="Adobe Arabic" panose="02040503050201020203" pitchFamily="18" charset="-78"/>
                <a:cs typeface="Adobe Arabic" panose="02040503050201020203" pitchFamily="18" charset="-78"/>
              </a:rPr>
              <a:t>اگر در زمان برداشت(آخر بهار) گندم هر کیلو 500 تومان باشد نانوا خوشحال است</a:t>
            </a:r>
          </a:p>
          <a:p>
            <a:pPr algn="r" rtl="1"/>
            <a:r>
              <a:rPr lang="fa-IR" sz="2400" dirty="0">
                <a:latin typeface="Adobe Arabic" panose="02040503050201020203" pitchFamily="18" charset="-78"/>
                <a:cs typeface="Adobe Arabic" panose="02040503050201020203" pitchFamily="18" charset="-78"/>
              </a:rPr>
              <a:t>نانوا حاضر است با حاشیه امن و قیمت 1.200 تومان گندم را پیش خرید کند</a:t>
            </a:r>
          </a:p>
          <a:p>
            <a:pPr algn="r" rtl="1"/>
            <a:endParaRPr lang="fa-IR" sz="2400" dirty="0">
              <a:latin typeface="Adobe Arabic" panose="02040503050201020203" pitchFamily="18" charset="-78"/>
              <a:cs typeface="Adobe Arabic" panose="02040503050201020203" pitchFamily="18" charset="-78"/>
            </a:endParaRPr>
          </a:p>
          <a:p>
            <a:pPr algn="r" rtl="1"/>
            <a:endParaRPr lang="en-US" sz="2400" dirty="0">
              <a:latin typeface="Adobe Arabic" panose="02040503050201020203" pitchFamily="18" charset="-78"/>
              <a:cs typeface="Adobe Arabic" panose="02040503050201020203" pitchFamily="18" charset="-78"/>
            </a:endParaRPr>
          </a:p>
        </p:txBody>
      </p:sp>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400" b="1" dirty="0">
                <a:ln w="0"/>
                <a:solidFill>
                  <a:schemeClr val="tx1"/>
                </a:solidFill>
                <a:latin typeface="Adobe Arabic" panose="02040503050201020203" pitchFamily="18" charset="-78"/>
                <a:cs typeface="Adobe Arabic" panose="02040503050201020203" pitchFamily="18" charset="-78"/>
              </a:rPr>
              <a:t>خواستگاه پیدایش قرارداد آتی </a:t>
            </a:r>
            <a:r>
              <a:rPr lang="fa-IR" sz="4400" b="1" dirty="0" smtClean="0">
                <a:ln w="0"/>
                <a:solidFill>
                  <a:schemeClr val="tx1"/>
                </a:solidFill>
                <a:latin typeface="Adobe Arabic" panose="02040503050201020203" pitchFamily="18" charset="-78"/>
                <a:cs typeface="Adobe Arabic" panose="02040503050201020203" pitchFamily="18" charset="-78"/>
              </a:rPr>
              <a:t>(مصرف </a:t>
            </a:r>
            <a:r>
              <a:rPr lang="fa-IR" sz="4400" b="1" dirty="0">
                <a:ln w="0"/>
                <a:solidFill>
                  <a:schemeClr val="tx1"/>
                </a:solidFill>
                <a:latin typeface="Adobe Arabic" panose="02040503050201020203" pitchFamily="18" charset="-78"/>
                <a:cs typeface="Adobe Arabic" panose="02040503050201020203" pitchFamily="18" charset="-78"/>
              </a:rPr>
              <a:t>کننده)</a:t>
            </a:r>
            <a:endParaRPr lang="en-US" sz="44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35571"/>
            <a:ext cx="3940810" cy="2622430"/>
          </a:xfrm>
          <a:prstGeom prst="rect">
            <a:avLst/>
          </a:prstGeom>
        </p:spPr>
      </p:pic>
    </p:spTree>
    <p:extLst>
      <p:ext uri="{BB962C8B-B14F-4D97-AF65-F5344CB8AC3E}">
        <p14:creationId xmlns:p14="http://schemas.microsoft.com/office/powerpoint/2010/main" val="704737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a:ln w="0"/>
                <a:solidFill>
                  <a:schemeClr val="tx1"/>
                </a:solidFill>
                <a:latin typeface="Adobe Arabic" panose="02040503050201020203" pitchFamily="18" charset="-78"/>
                <a:cs typeface="Adobe Arabic" panose="02040503050201020203" pitchFamily="18" charset="-78"/>
              </a:rPr>
              <a:t>انجام معامله</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6" name="TextBox 5"/>
          <p:cNvSpPr txBox="1"/>
          <p:nvPr/>
        </p:nvSpPr>
        <p:spPr>
          <a:xfrm>
            <a:off x="9163332" y="1734340"/>
            <a:ext cx="1947970" cy="954107"/>
          </a:xfrm>
          <a:prstGeom prst="rect">
            <a:avLst/>
          </a:prstGeom>
          <a:noFill/>
        </p:spPr>
        <p:txBody>
          <a:bodyPr wrap="none" rtlCol="0">
            <a:spAutoFit/>
          </a:bodyPr>
          <a:lstStyle/>
          <a:p>
            <a:pPr algn="r" rtl="1"/>
            <a:r>
              <a:rPr lang="fa-IR" sz="2800" dirty="0" smtClean="0">
                <a:latin typeface="Adobe Arabic" panose="02040503050201020203" pitchFamily="18" charset="-78"/>
                <a:cs typeface="Adobe Arabic" panose="02040503050201020203" pitchFamily="18" charset="-78"/>
              </a:rPr>
              <a:t>مصرف کننده(نانوا)</a:t>
            </a:r>
          </a:p>
          <a:p>
            <a:pPr algn="ctr" rtl="1"/>
            <a:r>
              <a:rPr lang="fa-IR" sz="2800" b="1" dirty="0" smtClean="0">
                <a:latin typeface="Adobe Arabic" panose="02040503050201020203" pitchFamily="18" charset="-78"/>
                <a:cs typeface="Adobe Arabic" panose="02040503050201020203" pitchFamily="18" charset="-78"/>
              </a:rPr>
              <a:t>متعهد به خرید</a:t>
            </a:r>
            <a:endParaRPr lang="en-US" sz="2800" b="1" dirty="0">
              <a:latin typeface="Adobe Arabic" panose="02040503050201020203" pitchFamily="18" charset="-78"/>
              <a:cs typeface="Adobe Arabic" panose="02040503050201020203" pitchFamily="18" charset="-78"/>
            </a:endParaRPr>
          </a:p>
        </p:txBody>
      </p:sp>
      <p:sp>
        <p:nvSpPr>
          <p:cNvPr id="7" name="TextBox 6"/>
          <p:cNvSpPr txBox="1"/>
          <p:nvPr/>
        </p:nvSpPr>
        <p:spPr>
          <a:xfrm>
            <a:off x="1500251" y="1713753"/>
            <a:ext cx="2111475" cy="954107"/>
          </a:xfrm>
          <a:prstGeom prst="rect">
            <a:avLst/>
          </a:prstGeom>
          <a:noFill/>
        </p:spPr>
        <p:txBody>
          <a:bodyPr wrap="none" rtlCol="0">
            <a:spAutoFit/>
          </a:bodyPr>
          <a:lstStyle/>
          <a:p>
            <a:pPr algn="ctr" rtl="1"/>
            <a:r>
              <a:rPr lang="fa-IR" sz="2800" dirty="0" smtClean="0">
                <a:latin typeface="Adobe Arabic" panose="02040503050201020203" pitchFamily="18" charset="-78"/>
                <a:cs typeface="Adobe Arabic" panose="02040503050201020203" pitchFamily="18" charset="-78"/>
              </a:rPr>
              <a:t>تولید کننده(کشاورز)</a:t>
            </a:r>
          </a:p>
          <a:p>
            <a:pPr algn="ctr" rtl="1"/>
            <a:r>
              <a:rPr lang="fa-IR" sz="2800" b="1" dirty="0" smtClean="0">
                <a:latin typeface="Adobe Arabic" panose="02040503050201020203" pitchFamily="18" charset="-78"/>
                <a:cs typeface="Adobe Arabic" panose="02040503050201020203" pitchFamily="18" charset="-78"/>
              </a:rPr>
              <a:t>متعهد به فروش</a:t>
            </a:r>
            <a:endParaRPr lang="en-US" sz="2800" b="1" dirty="0">
              <a:latin typeface="Adobe Arabic" panose="02040503050201020203" pitchFamily="18" charset="-78"/>
              <a:cs typeface="Adobe Arabic" panose="02040503050201020203" pitchFamily="18" charset="-78"/>
            </a:endParaRPr>
          </a:p>
        </p:txBody>
      </p:sp>
      <p:sp>
        <p:nvSpPr>
          <p:cNvPr id="8" name="TextBox 7"/>
          <p:cNvSpPr txBox="1"/>
          <p:nvPr/>
        </p:nvSpPr>
        <p:spPr>
          <a:xfrm>
            <a:off x="4966523" y="5534561"/>
            <a:ext cx="2258953" cy="1323439"/>
          </a:xfrm>
          <a:prstGeom prst="rect">
            <a:avLst/>
          </a:prstGeom>
          <a:noFill/>
        </p:spPr>
        <p:txBody>
          <a:bodyPr wrap="none" rtlCol="0">
            <a:spAutoFit/>
          </a:bodyPr>
          <a:lstStyle/>
          <a:p>
            <a:pPr algn="ctr" rtl="1"/>
            <a:r>
              <a:rPr lang="fa-IR" sz="2000" dirty="0" smtClean="0">
                <a:solidFill>
                  <a:srgbClr val="0070C0"/>
                </a:solidFill>
                <a:latin typeface="Adobe Arabic" panose="02040503050201020203" pitchFamily="18" charset="-78"/>
                <a:cs typeface="Adobe Arabic" panose="02040503050201020203" pitchFamily="18" charset="-78"/>
              </a:rPr>
              <a:t>کالای مورد معامله: گندم</a:t>
            </a:r>
          </a:p>
          <a:p>
            <a:pPr algn="ctr" rtl="1"/>
            <a:r>
              <a:rPr lang="fa-IR" sz="2000" dirty="0" smtClean="0">
                <a:solidFill>
                  <a:srgbClr val="0070C0"/>
                </a:solidFill>
                <a:latin typeface="Adobe Arabic" panose="02040503050201020203" pitchFamily="18" charset="-78"/>
                <a:cs typeface="Adobe Arabic" panose="02040503050201020203" pitchFamily="18" charset="-78"/>
              </a:rPr>
              <a:t>قیمت توافقی: 1.200 تومان</a:t>
            </a:r>
          </a:p>
          <a:p>
            <a:pPr algn="ctr" rtl="1"/>
            <a:r>
              <a:rPr lang="fa-IR" sz="2000" dirty="0" smtClean="0">
                <a:solidFill>
                  <a:srgbClr val="0070C0"/>
                </a:solidFill>
                <a:latin typeface="Adobe Arabic" panose="02040503050201020203" pitchFamily="18" charset="-78"/>
                <a:cs typeface="Adobe Arabic" panose="02040503050201020203" pitchFamily="18" charset="-78"/>
              </a:rPr>
              <a:t>حجم معامله: 100 کلیو</a:t>
            </a:r>
          </a:p>
          <a:p>
            <a:pPr algn="ctr" rtl="1"/>
            <a:r>
              <a:rPr lang="fa-IR" sz="2000" dirty="0" smtClean="0">
                <a:solidFill>
                  <a:srgbClr val="0070C0"/>
                </a:solidFill>
                <a:latin typeface="Adobe Arabic" panose="02040503050201020203" pitchFamily="18" charset="-78"/>
                <a:cs typeface="Adobe Arabic" panose="02040503050201020203" pitchFamily="18" charset="-78"/>
              </a:rPr>
              <a:t>تاریخ ایفای تعهدات: 97/03/30</a:t>
            </a:r>
            <a:endParaRPr lang="en-US" sz="2000" dirty="0">
              <a:solidFill>
                <a:srgbClr val="0070C0"/>
              </a:solidFill>
              <a:latin typeface="Adobe Arabic" panose="02040503050201020203" pitchFamily="18" charset="-78"/>
              <a:cs typeface="Adobe Arabic" panose="02040503050201020203" pitchFamily="18" charset="-78"/>
            </a:endParaRPr>
          </a:p>
        </p:txBody>
      </p:sp>
      <p:sp>
        <p:nvSpPr>
          <p:cNvPr id="9" name="TextBox 8"/>
          <p:cNvSpPr txBox="1"/>
          <p:nvPr/>
        </p:nvSpPr>
        <p:spPr>
          <a:xfrm>
            <a:off x="3828392" y="3058626"/>
            <a:ext cx="4535217" cy="461665"/>
          </a:xfrm>
          <a:prstGeom prst="rect">
            <a:avLst/>
          </a:prstGeom>
          <a:noFill/>
        </p:spPr>
        <p:txBody>
          <a:bodyPr wrap="none" rtlCol="0">
            <a:spAutoFit/>
          </a:bodyPr>
          <a:lstStyle/>
          <a:p>
            <a:pPr algn="ctr" rtl="1"/>
            <a:r>
              <a:rPr lang="fa-IR" sz="2400" dirty="0" smtClean="0">
                <a:solidFill>
                  <a:srgbClr val="00B050"/>
                </a:solidFill>
                <a:latin typeface="Adobe Arabic" panose="02040503050201020203" pitchFamily="18" charset="-78"/>
                <a:cs typeface="Adobe Arabic" panose="02040503050201020203" pitchFamily="18" charset="-78"/>
              </a:rPr>
              <a:t>سناریو اول: گندم در زمان تحویل هر کیلو 5.000 تومان</a:t>
            </a:r>
            <a:endParaRPr lang="en-US" sz="2400" dirty="0">
              <a:solidFill>
                <a:srgbClr val="00B050"/>
              </a:solidFill>
              <a:latin typeface="Adobe Arabic" panose="02040503050201020203" pitchFamily="18" charset="-78"/>
              <a:cs typeface="Adobe Arabic" panose="02040503050201020203" pitchFamily="18" charset="-78"/>
            </a:endParaRPr>
          </a:p>
        </p:txBody>
      </p:sp>
      <p:sp>
        <p:nvSpPr>
          <p:cNvPr id="10" name="TextBox 9"/>
          <p:cNvSpPr txBox="1"/>
          <p:nvPr/>
        </p:nvSpPr>
        <p:spPr>
          <a:xfrm>
            <a:off x="9751634" y="3495211"/>
            <a:ext cx="670376" cy="400110"/>
          </a:xfrm>
          <a:prstGeom prst="rect">
            <a:avLst/>
          </a:prstGeom>
          <a:noFill/>
        </p:spPr>
        <p:txBody>
          <a:bodyPr wrap="none" rtlCol="0">
            <a:spAutoFit/>
          </a:bodyPr>
          <a:lstStyle/>
          <a:p>
            <a:r>
              <a:rPr lang="fa-IR" sz="2000" dirty="0" smtClean="0">
                <a:latin typeface="Adobe Arabic" panose="02040503050201020203" pitchFamily="18" charset="-78"/>
                <a:cs typeface="Adobe Arabic" panose="02040503050201020203" pitchFamily="18" charset="-78"/>
              </a:rPr>
              <a:t>نانوا : ؟</a:t>
            </a:r>
            <a:endParaRPr lang="en-US" sz="2000" dirty="0">
              <a:latin typeface="Adobe Arabic" panose="02040503050201020203" pitchFamily="18" charset="-78"/>
              <a:cs typeface="Adobe Arabic" panose="02040503050201020203" pitchFamily="18" charset="-78"/>
            </a:endParaRPr>
          </a:p>
        </p:txBody>
      </p:sp>
      <p:sp>
        <p:nvSpPr>
          <p:cNvPr id="11" name="TextBox 10"/>
          <p:cNvSpPr txBox="1"/>
          <p:nvPr/>
        </p:nvSpPr>
        <p:spPr>
          <a:xfrm>
            <a:off x="2063705" y="3495211"/>
            <a:ext cx="841897" cy="400110"/>
          </a:xfrm>
          <a:prstGeom prst="rect">
            <a:avLst/>
          </a:prstGeom>
          <a:noFill/>
        </p:spPr>
        <p:txBody>
          <a:bodyPr wrap="none" rtlCol="0">
            <a:spAutoFit/>
          </a:bodyPr>
          <a:lstStyle/>
          <a:p>
            <a:r>
              <a:rPr lang="fa-IR" sz="2000" dirty="0" smtClean="0">
                <a:latin typeface="Adobe Arabic" panose="02040503050201020203" pitchFamily="18" charset="-78"/>
                <a:cs typeface="Adobe Arabic" panose="02040503050201020203" pitchFamily="18" charset="-78"/>
              </a:rPr>
              <a:t>کشاورز: ؟</a:t>
            </a:r>
            <a:endParaRPr lang="en-US" sz="2000" dirty="0">
              <a:latin typeface="Adobe Arabic" panose="02040503050201020203" pitchFamily="18" charset="-78"/>
              <a:cs typeface="Adobe Arabic" panose="02040503050201020203" pitchFamily="18" charset="-78"/>
            </a:endParaRPr>
          </a:p>
        </p:txBody>
      </p:sp>
      <p:sp>
        <p:nvSpPr>
          <p:cNvPr id="12" name="TextBox 11"/>
          <p:cNvSpPr txBox="1"/>
          <p:nvPr/>
        </p:nvSpPr>
        <p:spPr>
          <a:xfrm>
            <a:off x="3889306" y="4097547"/>
            <a:ext cx="4413388" cy="461665"/>
          </a:xfrm>
          <a:prstGeom prst="rect">
            <a:avLst/>
          </a:prstGeom>
          <a:noFill/>
        </p:spPr>
        <p:txBody>
          <a:bodyPr wrap="none" rtlCol="0">
            <a:spAutoFit/>
          </a:bodyPr>
          <a:lstStyle/>
          <a:p>
            <a:r>
              <a:rPr lang="fa-IR" sz="2400" dirty="0">
                <a:solidFill>
                  <a:srgbClr val="FF0000"/>
                </a:solidFill>
                <a:latin typeface="Adobe Arabic" panose="02040503050201020203" pitchFamily="18" charset="-78"/>
                <a:cs typeface="Adobe Arabic" panose="02040503050201020203" pitchFamily="18" charset="-78"/>
              </a:rPr>
              <a:t>سناریو </a:t>
            </a:r>
            <a:r>
              <a:rPr lang="fa-IR" sz="2400" dirty="0" smtClean="0">
                <a:solidFill>
                  <a:srgbClr val="FF0000"/>
                </a:solidFill>
                <a:latin typeface="Adobe Arabic" panose="02040503050201020203" pitchFamily="18" charset="-78"/>
                <a:cs typeface="Adobe Arabic" panose="02040503050201020203" pitchFamily="18" charset="-78"/>
              </a:rPr>
              <a:t>دوم: </a:t>
            </a:r>
            <a:r>
              <a:rPr lang="fa-IR" sz="2400" dirty="0">
                <a:solidFill>
                  <a:srgbClr val="FF0000"/>
                </a:solidFill>
                <a:latin typeface="Adobe Arabic" panose="02040503050201020203" pitchFamily="18" charset="-78"/>
                <a:cs typeface="Adobe Arabic" panose="02040503050201020203" pitchFamily="18" charset="-78"/>
              </a:rPr>
              <a:t>گندم در زمان تحویل هر کیلو </a:t>
            </a:r>
            <a:r>
              <a:rPr lang="fa-IR" sz="2400" dirty="0" smtClean="0">
                <a:solidFill>
                  <a:srgbClr val="FF0000"/>
                </a:solidFill>
                <a:latin typeface="Adobe Arabic" panose="02040503050201020203" pitchFamily="18" charset="-78"/>
                <a:cs typeface="Adobe Arabic" panose="02040503050201020203" pitchFamily="18" charset="-78"/>
              </a:rPr>
              <a:t>500 تومان</a:t>
            </a:r>
            <a:endParaRPr lang="en-US" sz="2400" dirty="0">
              <a:solidFill>
                <a:srgbClr val="FF0000"/>
              </a:solidFill>
              <a:latin typeface="Adobe Arabic" panose="02040503050201020203" pitchFamily="18" charset="-78"/>
              <a:cs typeface="Adobe Arabic" panose="02040503050201020203" pitchFamily="18" charset="-78"/>
            </a:endParaRPr>
          </a:p>
        </p:txBody>
      </p:sp>
      <p:sp>
        <p:nvSpPr>
          <p:cNvPr id="13" name="TextBox 12"/>
          <p:cNvSpPr txBox="1"/>
          <p:nvPr/>
        </p:nvSpPr>
        <p:spPr>
          <a:xfrm>
            <a:off x="9802129" y="4555567"/>
            <a:ext cx="670376" cy="400110"/>
          </a:xfrm>
          <a:prstGeom prst="rect">
            <a:avLst/>
          </a:prstGeom>
          <a:noFill/>
        </p:spPr>
        <p:txBody>
          <a:bodyPr wrap="none" rtlCol="0">
            <a:spAutoFit/>
          </a:bodyPr>
          <a:lstStyle/>
          <a:p>
            <a:r>
              <a:rPr lang="fa-IR" sz="2000" dirty="0" smtClean="0">
                <a:latin typeface="Adobe Arabic" panose="02040503050201020203" pitchFamily="18" charset="-78"/>
                <a:cs typeface="Adobe Arabic" panose="02040503050201020203" pitchFamily="18" charset="-78"/>
              </a:rPr>
              <a:t>نانوا : ؟</a:t>
            </a:r>
            <a:endParaRPr lang="en-US" sz="2000" dirty="0">
              <a:latin typeface="Adobe Arabic" panose="02040503050201020203" pitchFamily="18" charset="-78"/>
              <a:cs typeface="Adobe Arabic" panose="02040503050201020203" pitchFamily="18" charset="-78"/>
            </a:endParaRPr>
          </a:p>
        </p:txBody>
      </p:sp>
      <p:sp>
        <p:nvSpPr>
          <p:cNvPr id="14" name="TextBox 13"/>
          <p:cNvSpPr txBox="1"/>
          <p:nvPr/>
        </p:nvSpPr>
        <p:spPr>
          <a:xfrm>
            <a:off x="2135039" y="4557899"/>
            <a:ext cx="841897" cy="400110"/>
          </a:xfrm>
          <a:prstGeom prst="rect">
            <a:avLst/>
          </a:prstGeom>
          <a:noFill/>
        </p:spPr>
        <p:txBody>
          <a:bodyPr wrap="none" rtlCol="0">
            <a:spAutoFit/>
          </a:bodyPr>
          <a:lstStyle/>
          <a:p>
            <a:r>
              <a:rPr lang="fa-IR" sz="2000" dirty="0" smtClean="0">
                <a:latin typeface="Adobe Arabic" panose="02040503050201020203" pitchFamily="18" charset="-78"/>
                <a:cs typeface="Adobe Arabic" panose="02040503050201020203" pitchFamily="18" charset="-78"/>
              </a:rPr>
              <a:t>کشاورز: ؟</a:t>
            </a:r>
            <a:endParaRPr lang="en-US" sz="2000" dirty="0">
              <a:latin typeface="Adobe Arabic" panose="02040503050201020203" pitchFamily="18" charset="-78"/>
              <a:cs typeface="Adobe Arabic" panose="02040503050201020203" pitchFamily="18" charset="-78"/>
            </a:endParaRPr>
          </a:p>
        </p:txBody>
      </p:sp>
      <p:sp>
        <p:nvSpPr>
          <p:cNvPr id="15" name="TextBox 14"/>
          <p:cNvSpPr txBox="1"/>
          <p:nvPr/>
        </p:nvSpPr>
        <p:spPr>
          <a:xfrm>
            <a:off x="4495242" y="4955677"/>
            <a:ext cx="3201517" cy="430887"/>
          </a:xfrm>
          <a:prstGeom prst="rect">
            <a:avLst/>
          </a:prstGeom>
          <a:noFill/>
        </p:spPr>
        <p:txBody>
          <a:bodyPr wrap="none" rtlCol="0">
            <a:spAutoFit/>
          </a:bodyPr>
          <a:lstStyle/>
          <a:p>
            <a:pPr algn="ctr" rtl="1"/>
            <a:r>
              <a:rPr lang="fa-IR" sz="2200" dirty="0" smtClean="0">
                <a:latin typeface="Adobe Arabic" panose="02040503050201020203" pitchFamily="18" charset="-78"/>
                <a:cs typeface="Adobe Arabic" panose="02040503050201020203" pitchFamily="18" charset="-78"/>
              </a:rPr>
              <a:t>*آیا این تعهد نامه ضمانت اجرایی دارد؟!*</a:t>
            </a:r>
            <a:endParaRPr lang="en-US" sz="22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010490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a:ln w="0"/>
                <a:solidFill>
                  <a:schemeClr val="tx1"/>
                </a:solidFill>
                <a:latin typeface="Adobe Arabic" panose="02040503050201020203" pitchFamily="18" charset="-78"/>
                <a:cs typeface="Adobe Arabic" panose="02040503050201020203" pitchFamily="18" charset="-78"/>
              </a:rPr>
              <a:t>تعهدنامه</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6" name="TextBox 5"/>
          <p:cNvSpPr txBox="1"/>
          <p:nvPr/>
        </p:nvSpPr>
        <p:spPr>
          <a:xfrm>
            <a:off x="8721076" y="1690688"/>
            <a:ext cx="1947970" cy="954107"/>
          </a:xfrm>
          <a:prstGeom prst="rect">
            <a:avLst/>
          </a:prstGeom>
          <a:noFill/>
        </p:spPr>
        <p:txBody>
          <a:bodyPr wrap="none" rtlCol="0">
            <a:spAutoFit/>
          </a:bodyPr>
          <a:lstStyle/>
          <a:p>
            <a:pPr algn="r" rtl="1"/>
            <a:r>
              <a:rPr lang="fa-IR" sz="2800" dirty="0" smtClean="0">
                <a:solidFill>
                  <a:srgbClr val="00B050"/>
                </a:solidFill>
                <a:latin typeface="Adobe Arabic" panose="02040503050201020203" pitchFamily="18" charset="-78"/>
                <a:cs typeface="Adobe Arabic" panose="02040503050201020203" pitchFamily="18" charset="-78"/>
              </a:rPr>
              <a:t>مصرف کننده(نانوا)</a:t>
            </a:r>
          </a:p>
          <a:p>
            <a:pPr algn="ctr" rtl="1"/>
            <a:r>
              <a:rPr lang="fa-IR" sz="2800" b="1" dirty="0" smtClean="0">
                <a:solidFill>
                  <a:srgbClr val="00B050"/>
                </a:solidFill>
                <a:latin typeface="Adobe Arabic" panose="02040503050201020203" pitchFamily="18" charset="-78"/>
                <a:cs typeface="Adobe Arabic" panose="02040503050201020203" pitchFamily="18" charset="-78"/>
              </a:rPr>
              <a:t>متعهد به خرید</a:t>
            </a:r>
            <a:endParaRPr lang="en-US" sz="2800" b="1" dirty="0">
              <a:solidFill>
                <a:srgbClr val="00B050"/>
              </a:solidFill>
              <a:latin typeface="Adobe Arabic" panose="02040503050201020203" pitchFamily="18" charset="-78"/>
              <a:cs typeface="Adobe Arabic" panose="02040503050201020203" pitchFamily="18" charset="-78"/>
            </a:endParaRPr>
          </a:p>
        </p:txBody>
      </p:sp>
      <p:sp>
        <p:nvSpPr>
          <p:cNvPr id="7" name="TextBox 6"/>
          <p:cNvSpPr txBox="1"/>
          <p:nvPr/>
        </p:nvSpPr>
        <p:spPr>
          <a:xfrm>
            <a:off x="1500251" y="1713753"/>
            <a:ext cx="2111475" cy="954107"/>
          </a:xfrm>
          <a:prstGeom prst="rect">
            <a:avLst/>
          </a:prstGeom>
          <a:noFill/>
        </p:spPr>
        <p:txBody>
          <a:bodyPr wrap="none" rtlCol="0">
            <a:spAutoFit/>
          </a:bodyPr>
          <a:lstStyle/>
          <a:p>
            <a:pPr algn="ctr" rtl="1"/>
            <a:r>
              <a:rPr lang="fa-IR" sz="2800" dirty="0" smtClean="0">
                <a:solidFill>
                  <a:srgbClr val="FF0000"/>
                </a:solidFill>
                <a:latin typeface="Adobe Arabic" panose="02040503050201020203" pitchFamily="18" charset="-78"/>
                <a:cs typeface="Adobe Arabic" panose="02040503050201020203" pitchFamily="18" charset="-78"/>
              </a:rPr>
              <a:t>تولید کننده(کشاورز)</a:t>
            </a:r>
          </a:p>
          <a:p>
            <a:pPr algn="ctr" rtl="1"/>
            <a:r>
              <a:rPr lang="fa-IR" sz="2800" b="1" dirty="0" smtClean="0">
                <a:solidFill>
                  <a:srgbClr val="FF0000"/>
                </a:solidFill>
                <a:latin typeface="Adobe Arabic" panose="02040503050201020203" pitchFamily="18" charset="-78"/>
                <a:cs typeface="Adobe Arabic" panose="02040503050201020203" pitchFamily="18" charset="-78"/>
              </a:rPr>
              <a:t>متعهد به فروش</a:t>
            </a:r>
            <a:endParaRPr lang="en-US" sz="2800" b="1" dirty="0">
              <a:solidFill>
                <a:srgbClr val="FF0000"/>
              </a:solidFill>
              <a:latin typeface="Adobe Arabic" panose="02040503050201020203" pitchFamily="18" charset="-78"/>
              <a:cs typeface="Adobe Arabic" panose="02040503050201020203" pitchFamily="18" charset="-78"/>
            </a:endParaRPr>
          </a:p>
        </p:txBody>
      </p:sp>
      <p:sp>
        <p:nvSpPr>
          <p:cNvPr id="8" name="TextBox 7"/>
          <p:cNvSpPr txBox="1"/>
          <p:nvPr/>
        </p:nvSpPr>
        <p:spPr>
          <a:xfrm>
            <a:off x="2755982" y="2670158"/>
            <a:ext cx="6680035" cy="830997"/>
          </a:xfrm>
          <a:prstGeom prst="rect">
            <a:avLst/>
          </a:prstGeom>
          <a:noFill/>
        </p:spPr>
        <p:txBody>
          <a:bodyPr wrap="none" rtlCol="0">
            <a:spAutoFit/>
          </a:bodyPr>
          <a:lstStyle/>
          <a:p>
            <a:pPr algn="ctr" rtl="1"/>
            <a:r>
              <a:rPr lang="fa-IR" sz="2400" b="1" dirty="0" smtClean="0">
                <a:latin typeface="Adobe Arabic" panose="02040503050201020203" pitchFamily="18" charset="-78"/>
                <a:cs typeface="Adobe Arabic" panose="02040503050201020203" pitchFamily="18" charset="-78"/>
              </a:rPr>
              <a:t>شخص معتمد یا ایمین</a:t>
            </a:r>
          </a:p>
          <a:p>
            <a:pPr algn="ctr" rtl="1"/>
            <a:r>
              <a:rPr lang="fa-IR" sz="2400" dirty="0" smtClean="0">
                <a:latin typeface="Adobe Arabic" panose="02040503050201020203" pitchFamily="18" charset="-78"/>
                <a:cs typeface="Adobe Arabic" panose="02040503050201020203" pitchFamily="18" charset="-78"/>
              </a:rPr>
              <a:t>باید راهی پیدا کند که طرفین قرارداد تحت هر شرایطی به تعهدات خود عمل کنند</a:t>
            </a:r>
            <a:endParaRPr lang="en-US" sz="2400" dirty="0">
              <a:latin typeface="Adobe Arabic" panose="02040503050201020203" pitchFamily="18" charset="-78"/>
              <a:cs typeface="Adobe Arabic" panose="02040503050201020203" pitchFamily="18" charset="-78"/>
            </a:endParaRPr>
          </a:p>
        </p:txBody>
      </p:sp>
      <p:sp>
        <p:nvSpPr>
          <p:cNvPr id="9" name="Can 8"/>
          <p:cNvSpPr/>
          <p:nvPr/>
        </p:nvSpPr>
        <p:spPr>
          <a:xfrm>
            <a:off x="8721076" y="3788381"/>
            <a:ext cx="1846053" cy="2301868"/>
          </a:xfrm>
          <a:prstGeom prst="can">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n 9"/>
          <p:cNvSpPr/>
          <p:nvPr/>
        </p:nvSpPr>
        <p:spPr>
          <a:xfrm>
            <a:off x="1632961" y="3738528"/>
            <a:ext cx="1846053" cy="2301868"/>
          </a:xfrm>
          <a:prstGeom prst="can">
            <a:avLst/>
          </a:prstGeom>
          <a:solidFill>
            <a:srgbClr val="FC0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70921" y="4298510"/>
            <a:ext cx="5250155" cy="646331"/>
          </a:xfrm>
          <a:prstGeom prst="rect">
            <a:avLst/>
          </a:prstGeom>
          <a:noFill/>
        </p:spPr>
        <p:txBody>
          <a:bodyPr wrap="none" rtlCol="0">
            <a:spAutoFit/>
          </a:bodyPr>
          <a:lstStyle/>
          <a:p>
            <a:pPr algn="ctr" rtl="1"/>
            <a:r>
              <a:rPr lang="fa-IR" dirty="0" smtClean="0">
                <a:latin typeface="Adobe Arabic" panose="02040503050201020203" pitchFamily="18" charset="-78"/>
                <a:cs typeface="Adobe Arabic" panose="02040503050201020203" pitchFamily="18" charset="-78"/>
              </a:rPr>
              <a:t>شخص امین از هر شخص  50.000 تومان می‌گیرد، داخل ظرف‌ها می‌ریزد و بر اساس </a:t>
            </a:r>
          </a:p>
          <a:p>
            <a:pPr algn="ctr" rtl="1"/>
            <a:r>
              <a:rPr lang="fa-IR" dirty="0" smtClean="0">
                <a:latin typeface="Adobe Arabic" panose="02040503050201020203" pitchFamily="18" charset="-78"/>
                <a:cs typeface="Adobe Arabic" panose="02040503050201020203" pitchFamily="18" charset="-78"/>
              </a:rPr>
              <a:t>نوسانات قیمت روزانه سود و زیان محاسبه کرده و حساب‌ها را تسویه می‌کند</a:t>
            </a:r>
            <a:endParaRPr lang="en-US"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349168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40953"/>
            <a:ext cx="10515600" cy="4351338"/>
          </a:xfrm>
        </p:spPr>
        <p:txBody>
          <a:bodyPr>
            <a:normAutofit/>
          </a:bodyPr>
          <a:lstStyle/>
          <a:p>
            <a:pPr algn="r" rtl="1"/>
            <a:r>
              <a:rPr lang="fa-IR" sz="2400" dirty="0" smtClean="0">
                <a:latin typeface="Adobe Arabic" panose="02040503050201020203" pitchFamily="18" charset="-78"/>
                <a:cs typeface="Adobe Arabic" panose="02040503050201020203" pitchFamily="18" charset="-78"/>
              </a:rPr>
              <a:t>هرگاه </a:t>
            </a:r>
            <a:r>
              <a:rPr lang="fa-IR" sz="2400" dirty="0">
                <a:latin typeface="Adobe Arabic" panose="02040503050201020203" pitchFamily="18" charset="-78"/>
                <a:cs typeface="Adobe Arabic" panose="02040503050201020203" pitchFamily="18" charset="-78"/>
              </a:rPr>
              <a:t>سرمایه گذار قرارداد آتی را به فروش برساند و خود را ملزم به تحویل کالا در آینده مشخص نماید، اصطلاحاً موقعیت فروش یا موقعیت تعهدی فروش اختیار کرده است. در صورت نگه داشتن این موقعیت تا زمان سررسید، فروشنده موظف به تحویل دارایی پایه می </a:t>
            </a:r>
            <a:r>
              <a:rPr lang="fa-IR" sz="2400" dirty="0" smtClean="0">
                <a:latin typeface="Adobe Arabic" panose="02040503050201020203" pitchFamily="18" charset="-78"/>
                <a:cs typeface="Adobe Arabic" panose="02040503050201020203" pitchFamily="18" charset="-78"/>
              </a:rPr>
              <a:t>باشد</a:t>
            </a:r>
          </a:p>
          <a:p>
            <a:pPr algn="r" rtl="1"/>
            <a:endParaRPr lang="fa-IR" sz="2400" dirty="0">
              <a:latin typeface="Adobe Arabic" panose="02040503050201020203" pitchFamily="18" charset="-78"/>
              <a:cs typeface="Adobe Arabic" panose="02040503050201020203" pitchFamily="18" charset="-78"/>
            </a:endParaRPr>
          </a:p>
          <a:p>
            <a:pPr algn="r" rtl="1"/>
            <a:r>
              <a:rPr lang="fa-IR" sz="2400" dirty="0" smtClean="0">
                <a:latin typeface="Adobe Arabic" panose="02040503050201020203" pitchFamily="18" charset="-78"/>
                <a:cs typeface="Adobe Arabic" panose="02040503050201020203" pitchFamily="18" charset="-78"/>
              </a:rPr>
              <a:t>اگر </a:t>
            </a:r>
            <a:r>
              <a:rPr lang="fa-IR" sz="2400" dirty="0">
                <a:latin typeface="Adobe Arabic" panose="02040503050201020203" pitchFamily="18" charset="-78"/>
                <a:cs typeface="Adobe Arabic" panose="02040503050201020203" pitchFamily="18" charset="-78"/>
              </a:rPr>
              <a:t>شما انتظار ریزش قیمت دارید موقعیت تعهدی فروش میگیرید</a:t>
            </a:r>
          </a:p>
          <a:p>
            <a:pPr algn="r" rtl="1"/>
            <a:endParaRPr lang="en-US" sz="2400" dirty="0">
              <a:latin typeface="Adobe Arabic" panose="02040503050201020203" pitchFamily="18" charset="-78"/>
              <a:cs typeface="Adobe Arabic" panose="02040503050201020203" pitchFamily="18" charset="-78"/>
            </a:endParaRPr>
          </a:p>
        </p:txBody>
      </p:sp>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a:ln w="0"/>
                <a:solidFill>
                  <a:schemeClr val="tx1"/>
                </a:solidFill>
                <a:latin typeface="Adobe Arabic" panose="02040503050201020203" pitchFamily="18" charset="-78"/>
                <a:cs typeface="Adobe Arabic" panose="02040503050201020203" pitchFamily="18" charset="-78"/>
              </a:rPr>
              <a:t>موقعیت تعهدی فروش</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Tree>
    <p:extLst>
      <p:ext uri="{BB962C8B-B14F-4D97-AF65-F5344CB8AC3E}">
        <p14:creationId xmlns:p14="http://schemas.microsoft.com/office/powerpoint/2010/main" val="778872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40953"/>
            <a:ext cx="10515600" cy="4351338"/>
          </a:xfrm>
        </p:spPr>
        <p:txBody>
          <a:bodyPr>
            <a:normAutofit/>
          </a:bodyPr>
          <a:lstStyle/>
          <a:p>
            <a:pPr algn="r" rtl="1"/>
            <a:r>
              <a:rPr lang="fa-IR" sz="2400" dirty="0" smtClean="0">
                <a:latin typeface="Adobe Arabic" panose="02040503050201020203" pitchFamily="18" charset="-78"/>
                <a:cs typeface="Adobe Arabic" panose="02040503050201020203" pitchFamily="18" charset="-78"/>
              </a:rPr>
              <a:t>هرگاه </a:t>
            </a:r>
            <a:r>
              <a:rPr lang="fa-IR" sz="2400" dirty="0">
                <a:latin typeface="Adobe Arabic" panose="02040503050201020203" pitchFamily="18" charset="-78"/>
                <a:cs typeface="Adobe Arabic" panose="02040503050201020203" pitchFamily="18" charset="-78"/>
              </a:rPr>
              <a:t>سرمایه­گذار قرارداد آتی بخرد و خود را ملزم به خرید کالا در آینده مشخص نماید، اصطلاحاً موقعیت خرید یا موقعیت تعهدی خرید اختیار کرده است. در صورت نگه داشتن این موقعیت تا سررسید خریدار موظف به پرداخت وجه و دریافت کالا می باشد</a:t>
            </a:r>
            <a:r>
              <a:rPr lang="fa-IR" sz="2400" dirty="0" smtClean="0">
                <a:latin typeface="Adobe Arabic" panose="02040503050201020203" pitchFamily="18" charset="-78"/>
                <a:cs typeface="Adobe Arabic" panose="02040503050201020203" pitchFamily="18" charset="-78"/>
              </a:rPr>
              <a:t>.</a:t>
            </a:r>
            <a:endParaRPr lang="en-US" sz="2400" dirty="0" smtClean="0">
              <a:latin typeface="Adobe Arabic" panose="02040503050201020203" pitchFamily="18" charset="-78"/>
              <a:cs typeface="Adobe Arabic" panose="02040503050201020203" pitchFamily="18" charset="-78"/>
            </a:endParaRPr>
          </a:p>
          <a:p>
            <a:pPr algn="r" rtl="1"/>
            <a:endParaRPr lang="fa-IR" sz="2400" dirty="0">
              <a:latin typeface="Adobe Arabic" panose="02040503050201020203" pitchFamily="18" charset="-78"/>
              <a:cs typeface="Adobe Arabic" panose="02040503050201020203" pitchFamily="18" charset="-78"/>
            </a:endParaRPr>
          </a:p>
          <a:p>
            <a:pPr algn="r" rtl="1"/>
            <a:r>
              <a:rPr lang="fa-IR" sz="2400" dirty="0" smtClean="0">
                <a:latin typeface="Adobe Arabic" panose="02040503050201020203" pitchFamily="18" charset="-78"/>
                <a:cs typeface="Adobe Arabic" panose="02040503050201020203" pitchFamily="18" charset="-78"/>
              </a:rPr>
              <a:t>هرگاه </a:t>
            </a:r>
            <a:r>
              <a:rPr lang="fa-IR" sz="2400" dirty="0">
                <a:latin typeface="Adobe Arabic" panose="02040503050201020203" pitchFamily="18" charset="-78"/>
                <a:cs typeface="Adobe Arabic" panose="02040503050201020203" pitchFamily="18" charset="-78"/>
              </a:rPr>
              <a:t>شما انتظار افزایش قیمت دارید موقعیت تعهدی خرید میگیرید</a:t>
            </a:r>
          </a:p>
          <a:p>
            <a:pPr algn="r" rtl="1"/>
            <a:endParaRPr lang="en-US" sz="2400" dirty="0">
              <a:latin typeface="Adobe Arabic" panose="02040503050201020203" pitchFamily="18" charset="-78"/>
              <a:cs typeface="Adobe Arabic" panose="02040503050201020203" pitchFamily="18" charset="-78"/>
            </a:endParaRPr>
          </a:p>
        </p:txBody>
      </p:sp>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smtClean="0">
                <a:ln w="0"/>
                <a:solidFill>
                  <a:schemeClr val="tx1"/>
                </a:solidFill>
                <a:latin typeface="Adobe Arabic" panose="02040503050201020203" pitchFamily="18" charset="-78"/>
                <a:cs typeface="Adobe Arabic" panose="02040503050201020203" pitchFamily="18" charset="-78"/>
              </a:rPr>
              <a:t>موقعیت تعهدی خرید</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Tree>
    <p:extLst>
      <p:ext uri="{BB962C8B-B14F-4D97-AF65-F5344CB8AC3E}">
        <p14:creationId xmlns:p14="http://schemas.microsoft.com/office/powerpoint/2010/main" val="1641677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40953"/>
            <a:ext cx="10515600" cy="4351338"/>
          </a:xfrm>
        </p:spPr>
        <p:txBody>
          <a:bodyPr>
            <a:normAutofit/>
          </a:bodyPr>
          <a:lstStyle/>
          <a:p>
            <a:pPr algn="r" rtl="1"/>
            <a:r>
              <a:rPr lang="fa-IR" sz="2400" dirty="0" smtClean="0">
                <a:latin typeface="Adobe Arabic" panose="02040503050201020203" pitchFamily="18" charset="-78"/>
                <a:cs typeface="Adobe Arabic" panose="02040503050201020203" pitchFamily="18" charset="-78"/>
              </a:rPr>
              <a:t>چنانچه </a:t>
            </a:r>
            <a:r>
              <a:rPr lang="fa-IR" sz="2400" dirty="0">
                <a:latin typeface="Adobe Arabic" panose="02040503050201020203" pitchFamily="18" charset="-78"/>
                <a:cs typeface="Adobe Arabic" panose="02040503050201020203" pitchFamily="18" charset="-78"/>
              </a:rPr>
              <a:t>می‌دانید از اهرم در مواقعی استفاده می‌شود که می‌خواهیم با وارد کردن نیرویی کوچک، نتیجه‌ای بسیار بزرگ‌تر بدست ‌آوریم</a:t>
            </a:r>
            <a:r>
              <a:rPr lang="fa-IR" sz="2400" dirty="0" smtClean="0">
                <a:latin typeface="Adobe Arabic" panose="02040503050201020203" pitchFamily="18" charset="-78"/>
                <a:cs typeface="Adobe Arabic" panose="02040503050201020203" pitchFamily="18" charset="-78"/>
              </a:rPr>
              <a:t>.</a:t>
            </a:r>
          </a:p>
          <a:p>
            <a:pPr algn="r" rtl="1"/>
            <a:endParaRPr lang="fa-IR" sz="2400" dirty="0">
              <a:latin typeface="Adobe Arabic" panose="02040503050201020203" pitchFamily="18" charset="-78"/>
              <a:cs typeface="Adobe Arabic" panose="02040503050201020203" pitchFamily="18" charset="-78"/>
            </a:endParaRPr>
          </a:p>
          <a:p>
            <a:pPr algn="r" rtl="1"/>
            <a:r>
              <a:rPr lang="fa-IR" sz="2400" dirty="0" smtClean="0">
                <a:latin typeface="Adobe Arabic" panose="02040503050201020203" pitchFamily="18" charset="-78"/>
                <a:cs typeface="Adobe Arabic" panose="02040503050201020203" pitchFamily="18" charset="-78"/>
              </a:rPr>
              <a:t>اهرم </a:t>
            </a:r>
            <a:r>
              <a:rPr lang="fa-IR" sz="2400" dirty="0">
                <a:latin typeface="Adobe Arabic" panose="02040503050201020203" pitchFamily="18" charset="-78"/>
                <a:cs typeface="Adobe Arabic" panose="02040503050201020203" pitchFamily="18" charset="-78"/>
              </a:rPr>
              <a:t>مالی یک ابزار است که میتواند ریسک و بازده فرد را تا چند برابر افزایش </a:t>
            </a:r>
            <a:r>
              <a:rPr lang="fa-IR" sz="2400" dirty="0" smtClean="0">
                <a:latin typeface="Adobe Arabic" panose="02040503050201020203" pitchFamily="18" charset="-78"/>
                <a:cs typeface="Adobe Arabic" panose="02040503050201020203" pitchFamily="18" charset="-78"/>
              </a:rPr>
              <a:t>دهد</a:t>
            </a:r>
          </a:p>
          <a:p>
            <a:pPr algn="r" rtl="1"/>
            <a:endParaRPr lang="fa-IR" sz="2400" dirty="0">
              <a:latin typeface="Adobe Arabic" panose="02040503050201020203" pitchFamily="18" charset="-78"/>
              <a:cs typeface="Adobe Arabic" panose="02040503050201020203" pitchFamily="18" charset="-78"/>
            </a:endParaRPr>
          </a:p>
          <a:p>
            <a:pPr algn="r" rtl="1"/>
            <a:r>
              <a:rPr lang="fa-IR" sz="2400" dirty="0" smtClean="0">
                <a:latin typeface="Adobe Arabic" panose="02040503050201020203" pitchFamily="18" charset="-78"/>
                <a:cs typeface="Adobe Arabic" panose="02040503050201020203" pitchFamily="18" charset="-78"/>
              </a:rPr>
              <a:t>اهرم </a:t>
            </a:r>
            <a:r>
              <a:rPr lang="fa-IR" sz="2400" dirty="0">
                <a:latin typeface="Adobe Arabic" panose="02040503050201020203" pitchFamily="18" charset="-78"/>
                <a:cs typeface="Adobe Arabic" panose="02040503050201020203" pitchFamily="18" charset="-78"/>
              </a:rPr>
              <a:t>در واقع نوعی اعتبار است که از طرف کارگزاری به شما داده </a:t>
            </a:r>
            <a:r>
              <a:rPr lang="fa-IR" sz="2400" dirty="0" smtClean="0">
                <a:latin typeface="Adobe Arabic" panose="02040503050201020203" pitchFamily="18" charset="-78"/>
                <a:cs typeface="Adobe Arabic" panose="02040503050201020203" pitchFamily="18" charset="-78"/>
              </a:rPr>
              <a:t>میشود</a:t>
            </a:r>
          </a:p>
          <a:p>
            <a:pPr algn="r" rtl="1"/>
            <a:endParaRPr lang="fa-IR" sz="2400" dirty="0">
              <a:latin typeface="Adobe Arabic" panose="02040503050201020203" pitchFamily="18" charset="-78"/>
              <a:cs typeface="Adobe Arabic" panose="02040503050201020203" pitchFamily="18" charset="-78"/>
            </a:endParaRPr>
          </a:p>
          <a:p>
            <a:pPr algn="r" rtl="1"/>
            <a:r>
              <a:rPr lang="fa-IR" sz="2400" dirty="0" smtClean="0">
                <a:latin typeface="Adobe Arabic" panose="02040503050201020203" pitchFamily="18" charset="-78"/>
                <a:cs typeface="Adobe Arabic" panose="02040503050201020203" pitchFamily="18" charset="-78"/>
              </a:rPr>
              <a:t>اهرم </a:t>
            </a:r>
            <a:r>
              <a:rPr lang="fa-IR" sz="2400" dirty="0">
                <a:latin typeface="Adobe Arabic" panose="02040503050201020203" pitchFamily="18" charset="-78"/>
                <a:cs typeface="Adobe Arabic" panose="02040503050201020203" pitchFamily="18" charset="-78"/>
              </a:rPr>
              <a:t>در ذات معاملات آتی وجود دارد </a:t>
            </a:r>
            <a:endParaRPr lang="fa-IR" sz="2400" dirty="0" smtClean="0">
              <a:latin typeface="Adobe Arabic" panose="02040503050201020203" pitchFamily="18" charset="-78"/>
              <a:cs typeface="Adobe Arabic" panose="02040503050201020203" pitchFamily="18" charset="-78"/>
            </a:endParaRPr>
          </a:p>
          <a:p>
            <a:pPr algn="r" rtl="1"/>
            <a:endParaRPr lang="fa-IR" sz="2400" dirty="0">
              <a:latin typeface="Adobe Arabic" panose="02040503050201020203" pitchFamily="18" charset="-78"/>
              <a:cs typeface="Adobe Arabic" panose="02040503050201020203" pitchFamily="18" charset="-78"/>
            </a:endParaRPr>
          </a:p>
          <a:p>
            <a:pPr algn="r" rtl="1"/>
            <a:endParaRPr lang="en-US" sz="2400" dirty="0">
              <a:latin typeface="Adobe Arabic" panose="02040503050201020203" pitchFamily="18" charset="-78"/>
              <a:cs typeface="Adobe Arabic" panose="02040503050201020203" pitchFamily="18" charset="-78"/>
            </a:endParaRPr>
          </a:p>
        </p:txBody>
      </p:sp>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a:ln w="0"/>
                <a:solidFill>
                  <a:schemeClr val="tx1"/>
                </a:solidFill>
                <a:latin typeface="Adobe Arabic" panose="02040503050201020203" pitchFamily="18" charset="-78"/>
                <a:cs typeface="Adobe Arabic" panose="02040503050201020203" pitchFamily="18" charset="-78"/>
              </a:rPr>
              <a:t>مفهوم اهرم مالی</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pic>
        <p:nvPicPr>
          <p:cNvPr id="2" name="Picture 1"/>
          <p:cNvPicPr>
            <a:picLocks noChangeAspect="1"/>
          </p:cNvPicPr>
          <p:nvPr/>
        </p:nvPicPr>
        <p:blipFill>
          <a:blip r:embed="rId3"/>
          <a:stretch>
            <a:fillRect/>
          </a:stretch>
        </p:blipFill>
        <p:spPr>
          <a:xfrm>
            <a:off x="0" y="4779295"/>
            <a:ext cx="6763109" cy="2078705"/>
          </a:xfrm>
          <a:prstGeom prst="rect">
            <a:avLst/>
          </a:prstGeom>
        </p:spPr>
      </p:pic>
    </p:spTree>
    <p:extLst>
      <p:ext uri="{BB962C8B-B14F-4D97-AF65-F5344CB8AC3E}">
        <p14:creationId xmlns:p14="http://schemas.microsoft.com/office/powerpoint/2010/main" val="1797215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40953"/>
            <a:ext cx="10515600" cy="4351338"/>
          </a:xfrm>
        </p:spPr>
        <p:txBody>
          <a:bodyPr>
            <a:normAutofit/>
          </a:bodyPr>
          <a:lstStyle/>
          <a:p>
            <a:pPr algn="r" rtl="1"/>
            <a:r>
              <a:rPr lang="fa-IR" sz="2400" dirty="0" smtClean="0">
                <a:latin typeface="Adobe Arabic" panose="02040503050201020203" pitchFamily="18" charset="-78"/>
                <a:cs typeface="Adobe Arabic" panose="02040503050201020203" pitchFamily="18" charset="-78"/>
              </a:rPr>
              <a:t>بورس </a:t>
            </a:r>
            <a:r>
              <a:rPr lang="fa-IR" sz="2400" dirty="0">
                <a:latin typeface="Adobe Arabic" panose="02040503050201020203" pitchFamily="18" charset="-78"/>
                <a:cs typeface="Adobe Arabic" panose="02040503050201020203" pitchFamily="18" charset="-78"/>
              </a:rPr>
              <a:t>بین خریدار و فروشنده قرار میگیرد و نقش خریدار را برای فروشنده و نقش فروشنده را برای خریدار بازی </a:t>
            </a:r>
            <a:r>
              <a:rPr lang="fa-IR" sz="2400" dirty="0" smtClean="0">
                <a:latin typeface="Adobe Arabic" panose="02040503050201020203" pitchFamily="18" charset="-78"/>
                <a:cs typeface="Adobe Arabic" panose="02040503050201020203" pitchFamily="18" charset="-78"/>
              </a:rPr>
              <a:t>میکند</a:t>
            </a:r>
          </a:p>
          <a:p>
            <a:pPr algn="r" rtl="1"/>
            <a:endParaRPr lang="fa-IR" sz="2400" dirty="0">
              <a:latin typeface="Adobe Arabic" panose="02040503050201020203" pitchFamily="18" charset="-78"/>
              <a:cs typeface="Adobe Arabic" panose="02040503050201020203" pitchFamily="18" charset="-78"/>
            </a:endParaRPr>
          </a:p>
          <a:p>
            <a:pPr algn="r" rtl="1"/>
            <a:r>
              <a:rPr lang="fa-IR" sz="2400" dirty="0">
                <a:latin typeface="Adobe Arabic" panose="02040503050201020203" pitchFamily="18" charset="-78"/>
                <a:cs typeface="Adobe Arabic" panose="02040503050201020203" pitchFamily="18" charset="-78"/>
              </a:rPr>
              <a:t>در واقع بورس ضامن انجام معاملات است (اتاق پایاپای</a:t>
            </a:r>
            <a:r>
              <a:rPr lang="fa-IR" sz="2400" dirty="0" smtClean="0">
                <a:latin typeface="Adobe Arabic" panose="02040503050201020203" pitchFamily="18" charset="-78"/>
                <a:cs typeface="Adobe Arabic" panose="02040503050201020203" pitchFamily="18" charset="-78"/>
              </a:rPr>
              <a:t>)</a:t>
            </a:r>
          </a:p>
          <a:p>
            <a:pPr algn="r" rtl="1"/>
            <a:endParaRPr lang="fa-IR" sz="2400" dirty="0">
              <a:latin typeface="Adobe Arabic" panose="02040503050201020203" pitchFamily="18" charset="-78"/>
              <a:cs typeface="Adobe Arabic" panose="02040503050201020203" pitchFamily="18" charset="-78"/>
            </a:endParaRPr>
          </a:p>
          <a:p>
            <a:pPr algn="r" rtl="1"/>
            <a:r>
              <a:rPr lang="fa-IR" sz="2400" dirty="0" smtClean="0">
                <a:latin typeface="Adobe Arabic" panose="02040503050201020203" pitchFamily="18" charset="-78"/>
                <a:cs typeface="Adobe Arabic" panose="02040503050201020203" pitchFamily="18" charset="-78"/>
              </a:rPr>
              <a:t>اتاق </a:t>
            </a:r>
            <a:r>
              <a:rPr lang="fa-IR" sz="2400" dirty="0">
                <a:latin typeface="Adobe Arabic" panose="02040503050201020203" pitchFamily="18" charset="-78"/>
                <a:cs typeface="Adobe Arabic" panose="02040503050201020203" pitchFamily="18" charset="-78"/>
              </a:rPr>
              <a:t>پایاپای یک بخش اداری از شرکت بورس کالا است که تسویه قراردادهای معامله شده را بر عهده </a:t>
            </a:r>
            <a:r>
              <a:rPr lang="fa-IR" sz="2400" dirty="0" smtClean="0">
                <a:latin typeface="Adobe Arabic" panose="02040503050201020203" pitchFamily="18" charset="-78"/>
                <a:cs typeface="Adobe Arabic" panose="02040503050201020203" pitchFamily="18" charset="-78"/>
              </a:rPr>
              <a:t>دارد</a:t>
            </a:r>
          </a:p>
          <a:p>
            <a:pPr algn="r" rtl="1"/>
            <a:endParaRPr lang="fa-IR" sz="2400" dirty="0">
              <a:latin typeface="Adobe Arabic" panose="02040503050201020203" pitchFamily="18" charset="-78"/>
              <a:cs typeface="Adobe Arabic" panose="02040503050201020203" pitchFamily="18" charset="-78"/>
            </a:endParaRPr>
          </a:p>
          <a:p>
            <a:pPr algn="r" rtl="1"/>
            <a:r>
              <a:rPr lang="fa-IR" sz="2400" dirty="0" smtClean="0">
                <a:latin typeface="Adobe Arabic" panose="02040503050201020203" pitchFamily="18" charset="-78"/>
                <a:cs typeface="Adobe Arabic" panose="02040503050201020203" pitchFamily="18" charset="-78"/>
              </a:rPr>
              <a:t>اتاق </a:t>
            </a:r>
            <a:r>
              <a:rPr lang="fa-IR" sz="2400" dirty="0">
                <a:latin typeface="Adobe Arabic" panose="02040503050201020203" pitchFamily="18" charset="-78"/>
                <a:cs typeface="Adobe Arabic" panose="02040503050201020203" pitchFamily="18" charset="-78"/>
              </a:rPr>
              <a:t>پایاپای این ضمانت را با گرفتن وجه تضمین از طرفین انجام میدهد</a:t>
            </a:r>
          </a:p>
          <a:p>
            <a:pPr algn="r" rtl="1"/>
            <a:endParaRPr lang="en-US" sz="2400" dirty="0">
              <a:latin typeface="Adobe Arabic" panose="02040503050201020203" pitchFamily="18" charset="-78"/>
              <a:cs typeface="Adobe Arabic" panose="02040503050201020203" pitchFamily="18" charset="-78"/>
            </a:endParaRPr>
          </a:p>
        </p:txBody>
      </p:sp>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a:ln w="0"/>
                <a:solidFill>
                  <a:schemeClr val="tx1"/>
                </a:solidFill>
                <a:latin typeface="Adobe Arabic" panose="02040503050201020203" pitchFamily="18" charset="-78"/>
                <a:cs typeface="Adobe Arabic" panose="02040503050201020203" pitchFamily="18" charset="-78"/>
              </a:rPr>
              <a:t>وظیفه بورس کالا</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pic>
        <p:nvPicPr>
          <p:cNvPr id="2" name="Picture 1"/>
          <p:cNvPicPr>
            <a:picLocks noChangeAspect="1"/>
          </p:cNvPicPr>
          <p:nvPr/>
        </p:nvPicPr>
        <p:blipFill>
          <a:blip r:embed="rId3"/>
          <a:stretch>
            <a:fillRect/>
          </a:stretch>
        </p:blipFill>
        <p:spPr>
          <a:xfrm>
            <a:off x="1" y="4304581"/>
            <a:ext cx="5106838" cy="2553419"/>
          </a:xfrm>
          <a:prstGeom prst="rect">
            <a:avLst/>
          </a:prstGeom>
        </p:spPr>
      </p:pic>
    </p:spTree>
    <p:extLst>
      <p:ext uri="{BB962C8B-B14F-4D97-AF65-F5344CB8AC3E}">
        <p14:creationId xmlns:p14="http://schemas.microsoft.com/office/powerpoint/2010/main" val="1541340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40953"/>
            <a:ext cx="10515600" cy="4351338"/>
          </a:xfrm>
        </p:spPr>
        <p:txBody>
          <a:bodyPr>
            <a:normAutofit/>
          </a:bodyPr>
          <a:lstStyle/>
          <a:p>
            <a:pPr algn="r" rtl="1"/>
            <a:r>
              <a:rPr lang="fa-IR" sz="2400" dirty="0">
                <a:latin typeface="Adobe Arabic" panose="02040503050201020203" pitchFamily="18" charset="-78"/>
                <a:cs typeface="Adobe Arabic" panose="02040503050201020203" pitchFamily="18" charset="-78"/>
              </a:rPr>
              <a:t>وجه تضمین پولی است که برای اخذ یک موقعیت تعهدی خریدار و فروشنده نزد اتاق پایاپای تودیع میکنند و این مقدار را بورس کالا تعیین میکند</a:t>
            </a:r>
          </a:p>
          <a:p>
            <a:pPr algn="r" rtl="1"/>
            <a:endParaRPr lang="en-US" sz="2400" dirty="0">
              <a:latin typeface="Adobe Arabic" panose="02040503050201020203" pitchFamily="18" charset="-78"/>
              <a:cs typeface="Adobe Arabic" panose="02040503050201020203" pitchFamily="18" charset="-78"/>
            </a:endParaRPr>
          </a:p>
        </p:txBody>
      </p:sp>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a:ln w="0"/>
                <a:solidFill>
                  <a:schemeClr val="tx1"/>
                </a:solidFill>
                <a:latin typeface="Adobe Arabic" panose="02040503050201020203" pitchFamily="18" charset="-78"/>
                <a:cs typeface="Adobe Arabic" panose="02040503050201020203" pitchFamily="18" charset="-78"/>
              </a:rPr>
              <a:t>وجه تضمین</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37494"/>
            <a:ext cx="7366686" cy="2320506"/>
          </a:xfrm>
          <a:prstGeom prst="rect">
            <a:avLst/>
          </a:prstGeom>
        </p:spPr>
      </p:pic>
    </p:spTree>
    <p:extLst>
      <p:ext uri="{BB962C8B-B14F-4D97-AF65-F5344CB8AC3E}">
        <p14:creationId xmlns:p14="http://schemas.microsoft.com/office/powerpoint/2010/main" val="3721386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40953"/>
            <a:ext cx="10515600" cy="4351338"/>
          </a:xfrm>
        </p:spPr>
        <p:txBody>
          <a:bodyPr>
            <a:normAutofit/>
          </a:bodyPr>
          <a:lstStyle/>
          <a:p>
            <a:pPr algn="r" rtl="1"/>
            <a:r>
              <a:rPr lang="fa-IR" sz="2400" dirty="0" smtClean="0">
                <a:latin typeface="Adobe Arabic" panose="02040503050201020203" pitchFamily="18" charset="-78"/>
                <a:cs typeface="Adobe Arabic" panose="02040503050201020203" pitchFamily="18" charset="-78"/>
              </a:rPr>
              <a:t>به </a:t>
            </a:r>
            <a:r>
              <a:rPr lang="fa-IR" sz="2400" dirty="0">
                <a:latin typeface="Adobe Arabic" panose="02040503050201020203" pitchFamily="18" charset="-78"/>
                <a:cs typeface="Adobe Arabic" panose="02040503050201020203" pitchFamily="18" charset="-78"/>
              </a:rPr>
              <a:t>ازای هر سر رسید تحویلی یک قیمت تسویه محاسبه </a:t>
            </a:r>
            <a:r>
              <a:rPr lang="fa-IR" sz="2400" dirty="0" smtClean="0">
                <a:latin typeface="Adobe Arabic" panose="02040503050201020203" pitchFamily="18" charset="-78"/>
                <a:cs typeface="Adobe Arabic" panose="02040503050201020203" pitchFamily="18" charset="-78"/>
              </a:rPr>
              <a:t>میشود</a:t>
            </a:r>
            <a:endParaRPr lang="en-US" sz="2400" dirty="0" smtClean="0">
              <a:latin typeface="Adobe Arabic" panose="02040503050201020203" pitchFamily="18" charset="-78"/>
              <a:cs typeface="Adobe Arabic" panose="02040503050201020203" pitchFamily="18" charset="-78"/>
            </a:endParaRPr>
          </a:p>
          <a:p>
            <a:pPr algn="r" rtl="1"/>
            <a:endParaRPr lang="fa-IR" sz="2400" dirty="0">
              <a:latin typeface="Adobe Arabic" panose="02040503050201020203" pitchFamily="18" charset="-78"/>
              <a:cs typeface="Adobe Arabic" panose="02040503050201020203" pitchFamily="18" charset="-78"/>
            </a:endParaRPr>
          </a:p>
          <a:p>
            <a:pPr algn="r" rtl="1"/>
            <a:r>
              <a:rPr lang="fa-IR" sz="2400" dirty="0" smtClean="0">
                <a:latin typeface="Adobe Arabic" panose="02040503050201020203" pitchFamily="18" charset="-78"/>
                <a:cs typeface="Adobe Arabic" panose="02040503050201020203" pitchFamily="18" charset="-78"/>
              </a:rPr>
              <a:t>قیمتی </a:t>
            </a:r>
            <a:r>
              <a:rPr lang="fa-IR" sz="2400" dirty="0">
                <a:latin typeface="Adobe Arabic" panose="02040503050201020203" pitchFamily="18" charset="-78"/>
                <a:cs typeface="Adobe Arabic" panose="02040503050201020203" pitchFamily="18" charset="-78"/>
              </a:rPr>
              <a:t>است که پس از پایان جلسه معاملات به منطور به روز رسانی قراردادهای باز توسط بورس محاسبه میشود </a:t>
            </a:r>
            <a:endParaRPr lang="en-US" sz="2400" dirty="0" smtClean="0">
              <a:latin typeface="Adobe Arabic" panose="02040503050201020203" pitchFamily="18" charset="-78"/>
              <a:cs typeface="Adobe Arabic" panose="02040503050201020203" pitchFamily="18" charset="-78"/>
            </a:endParaRPr>
          </a:p>
          <a:p>
            <a:pPr algn="r" rtl="1"/>
            <a:endParaRPr lang="fa-IR" sz="2400" dirty="0">
              <a:latin typeface="Adobe Arabic" panose="02040503050201020203" pitchFamily="18" charset="-78"/>
              <a:cs typeface="Adobe Arabic" panose="02040503050201020203" pitchFamily="18" charset="-78"/>
            </a:endParaRPr>
          </a:p>
          <a:p>
            <a:pPr algn="r" rtl="1"/>
            <a:r>
              <a:rPr lang="fa-IR" sz="2400" dirty="0" smtClean="0">
                <a:latin typeface="Adobe Arabic" panose="02040503050201020203" pitchFamily="18" charset="-78"/>
                <a:cs typeface="Adobe Arabic" panose="02040503050201020203" pitchFamily="18" charset="-78"/>
              </a:rPr>
              <a:t>قیمت </a:t>
            </a:r>
            <a:r>
              <a:rPr lang="fa-IR" sz="2400" dirty="0">
                <a:latin typeface="Adobe Arabic" panose="02040503050201020203" pitchFamily="18" charset="-78"/>
                <a:cs typeface="Adobe Arabic" panose="02040503050201020203" pitchFamily="18" charset="-78"/>
              </a:rPr>
              <a:t>تسویه میانگین وزنی قیمت معاملات انجام شده در هر قرارداد تا پایان جلسه معاملاتی است و قیمت های آخر بازار از وزن بیشتری برخوردارند</a:t>
            </a:r>
          </a:p>
          <a:p>
            <a:pPr algn="r" rtl="1"/>
            <a:endParaRPr lang="en-US" sz="2400" dirty="0">
              <a:latin typeface="Adobe Arabic" panose="02040503050201020203" pitchFamily="18" charset="-78"/>
              <a:cs typeface="Adobe Arabic" panose="02040503050201020203" pitchFamily="18" charset="-78"/>
            </a:endParaRPr>
          </a:p>
        </p:txBody>
      </p:sp>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a:ln w="0"/>
                <a:solidFill>
                  <a:schemeClr val="tx1"/>
                </a:solidFill>
                <a:latin typeface="Adobe Arabic" panose="02040503050201020203" pitchFamily="18" charset="-78"/>
                <a:cs typeface="Adobe Arabic" panose="02040503050201020203" pitchFamily="18" charset="-78"/>
              </a:rPr>
              <a:t>قیمت تسویه روزانه</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Tree>
    <p:extLst>
      <p:ext uri="{BB962C8B-B14F-4D97-AF65-F5344CB8AC3E}">
        <p14:creationId xmlns:p14="http://schemas.microsoft.com/office/powerpoint/2010/main" val="3828825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811"/>
            <a:ext cx="10515600" cy="4351338"/>
          </a:xfrm>
        </p:spPr>
        <p:txBody>
          <a:bodyPr>
            <a:normAutofit/>
          </a:bodyPr>
          <a:lstStyle/>
          <a:p>
            <a:pPr algn="r" rtl="1"/>
            <a:r>
              <a:rPr lang="fa-IR" sz="2400" dirty="0" smtClean="0">
                <a:latin typeface="Adobe Arabic" panose="02040503050201020203" pitchFamily="18" charset="-78"/>
                <a:cs typeface="Adobe Arabic" panose="02040503050201020203" pitchFamily="18" charset="-78"/>
              </a:rPr>
              <a:t>1 – ارائه مدارک به یک کارگزار</a:t>
            </a:r>
          </a:p>
          <a:p>
            <a:pPr algn="r" rtl="1"/>
            <a:endParaRPr lang="fa-IR" sz="2400" dirty="0" smtClean="0">
              <a:latin typeface="Adobe Arabic" panose="02040503050201020203" pitchFamily="18" charset="-78"/>
              <a:cs typeface="Adobe Arabic" panose="02040503050201020203" pitchFamily="18" charset="-78"/>
            </a:endParaRPr>
          </a:p>
          <a:p>
            <a:pPr algn="r" rtl="1"/>
            <a:r>
              <a:rPr lang="fa-IR" sz="2400" dirty="0" smtClean="0">
                <a:latin typeface="Adobe Arabic" panose="02040503050201020203" pitchFamily="18" charset="-78"/>
                <a:cs typeface="Adobe Arabic" panose="02040503050201020203" pitchFamily="18" charset="-78"/>
              </a:rPr>
              <a:t>2 – افتتاح حساب در بانک معرفی شده توسط کارگزار</a:t>
            </a:r>
          </a:p>
          <a:p>
            <a:pPr algn="r" rtl="1"/>
            <a:endParaRPr lang="fa-IR" sz="2400" dirty="0" smtClean="0">
              <a:latin typeface="Adobe Arabic" panose="02040503050201020203" pitchFamily="18" charset="-78"/>
              <a:cs typeface="Adobe Arabic" panose="02040503050201020203" pitchFamily="18" charset="-78"/>
            </a:endParaRPr>
          </a:p>
          <a:p>
            <a:pPr algn="r" rtl="1"/>
            <a:r>
              <a:rPr lang="fa-IR" sz="2400" dirty="0" smtClean="0">
                <a:latin typeface="Adobe Arabic" panose="02040503050201020203" pitchFamily="18" charset="-78"/>
                <a:cs typeface="Adobe Arabic" panose="02040503050201020203" pitchFamily="18" charset="-78"/>
              </a:rPr>
              <a:t>3 – دریافت کد آتی از کارگزار مربوطه</a:t>
            </a:r>
          </a:p>
          <a:p>
            <a:pPr algn="r" rtl="1"/>
            <a:endParaRPr lang="fa-IR" sz="2400" dirty="0" smtClean="0">
              <a:latin typeface="Adobe Arabic" panose="02040503050201020203" pitchFamily="18" charset="-78"/>
              <a:cs typeface="Adobe Arabic" panose="02040503050201020203" pitchFamily="18" charset="-78"/>
            </a:endParaRPr>
          </a:p>
          <a:p>
            <a:pPr algn="r" rtl="1"/>
            <a:r>
              <a:rPr lang="fa-IR" sz="2400" dirty="0" smtClean="0">
                <a:latin typeface="Adobe Arabic" panose="02040503050201020203" pitchFamily="18" charset="-78"/>
                <a:cs typeface="Adobe Arabic" panose="02040503050201020203" pitchFamily="18" charset="-78"/>
              </a:rPr>
              <a:t>4 – رجوع به پلت فرم معاملاتی جهت خرید یا فروش</a:t>
            </a:r>
            <a:endParaRPr lang="en-US" sz="2400" dirty="0">
              <a:latin typeface="Adobe Arabic" panose="02040503050201020203" pitchFamily="18" charset="-78"/>
              <a:cs typeface="Adobe Arabic" panose="02040503050201020203" pitchFamily="18"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69559"/>
            <a:ext cx="5231472" cy="348844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9" name="Flowchart: Terminator 8"/>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dirty="0">
                <a:ln w="0"/>
                <a:solidFill>
                  <a:schemeClr val="tx1"/>
                </a:solidFill>
                <a:latin typeface="Adobe Arabic" panose="02040503050201020203" pitchFamily="18" charset="-78"/>
                <a:cs typeface="Adobe Arabic" panose="02040503050201020203" pitchFamily="18" charset="-78"/>
              </a:rPr>
              <a:t>چگونه در بازار آتی فعالیت کنیم؟</a:t>
            </a:r>
            <a:endParaRPr lang="en-US" sz="4800" b="1" dirty="0">
              <a:ln w="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817504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40953"/>
            <a:ext cx="10515600" cy="4351338"/>
          </a:xfrm>
        </p:spPr>
        <p:txBody>
          <a:bodyPr>
            <a:normAutofit/>
          </a:bodyPr>
          <a:lstStyle/>
          <a:p>
            <a:pPr algn="r" rtl="1"/>
            <a:r>
              <a:rPr lang="fa-IR" sz="2400" dirty="0" smtClean="0">
                <a:latin typeface="Adobe Arabic" panose="02040503050201020203" pitchFamily="18" charset="-78"/>
                <a:cs typeface="Adobe Arabic" panose="02040503050201020203" pitchFamily="18" charset="-78"/>
              </a:rPr>
              <a:t>حجم کل معاملات را در نظر میگیرند</a:t>
            </a:r>
          </a:p>
          <a:p>
            <a:pPr algn="r" rtl="1"/>
            <a:r>
              <a:rPr lang="fa-IR" sz="2400" dirty="0" smtClean="0">
                <a:latin typeface="Adobe Arabic" panose="02040503050201020203" pitchFamily="18" charset="-78"/>
                <a:cs typeface="Adobe Arabic" panose="02040503050201020203" pitchFamily="18" charset="-78"/>
              </a:rPr>
              <a:t>30% حجم معاملات را محاسبه کرده</a:t>
            </a:r>
          </a:p>
          <a:p>
            <a:pPr algn="r" rtl="1"/>
            <a:r>
              <a:rPr lang="fa-IR" sz="2400" dirty="0" smtClean="0">
                <a:latin typeface="Adobe Arabic" panose="02040503050201020203" pitchFamily="18" charset="-78"/>
                <a:cs typeface="Adobe Arabic" panose="02040503050201020203" pitchFamily="18" charset="-78"/>
              </a:rPr>
              <a:t>از 30% حجم میانگین وزنی میگیرند</a:t>
            </a:r>
            <a:endParaRPr lang="en-US" sz="2400" dirty="0">
              <a:latin typeface="Adobe Arabic" panose="02040503050201020203" pitchFamily="18" charset="-78"/>
              <a:cs typeface="Adobe Arabic" panose="02040503050201020203" pitchFamily="18" charset="-78"/>
            </a:endParaRPr>
          </a:p>
        </p:txBody>
      </p:sp>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a:ln w="0"/>
                <a:solidFill>
                  <a:schemeClr val="tx1"/>
                </a:solidFill>
                <a:latin typeface="Adobe Arabic" panose="02040503050201020203" pitchFamily="18" charset="-78"/>
                <a:cs typeface="Adobe Arabic" panose="02040503050201020203" pitchFamily="18" charset="-78"/>
              </a:rPr>
              <a:t>نحوه محاسبه قیمت تسویه</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2" name="TextBox 1"/>
          <p:cNvSpPr txBox="1"/>
          <p:nvPr/>
        </p:nvSpPr>
        <p:spPr>
          <a:xfrm>
            <a:off x="3809956" y="3493699"/>
            <a:ext cx="4572085" cy="1384995"/>
          </a:xfrm>
          <a:prstGeom prst="rect">
            <a:avLst/>
          </a:prstGeom>
          <a:noFill/>
        </p:spPr>
        <p:txBody>
          <a:bodyPr wrap="none" rtlCol="0">
            <a:spAutoFit/>
          </a:bodyPr>
          <a:lstStyle/>
          <a:p>
            <a:pPr algn="ctr" rtl="1"/>
            <a:r>
              <a:rPr lang="fa-IR" sz="2800" dirty="0" smtClean="0">
                <a:latin typeface="Adobe Arabic" panose="02040503050201020203" pitchFamily="18" charset="-78"/>
                <a:cs typeface="Adobe Arabic" panose="02040503050201020203" pitchFamily="18" charset="-78"/>
              </a:rPr>
              <a:t>حجم معاملات: 10.000 قرارداد</a:t>
            </a:r>
          </a:p>
          <a:p>
            <a:pPr algn="ctr" rtl="1"/>
            <a:r>
              <a:rPr lang="fa-IR" sz="2800" dirty="0" smtClean="0">
                <a:solidFill>
                  <a:srgbClr val="00B050"/>
                </a:solidFill>
                <a:latin typeface="Adobe Arabic" panose="02040503050201020203" pitchFamily="18" charset="-78"/>
                <a:cs typeface="Adobe Arabic" panose="02040503050201020203" pitchFamily="18" charset="-78"/>
              </a:rPr>
              <a:t>30% حجم معاملات: 3.000 قرارداد</a:t>
            </a:r>
          </a:p>
          <a:p>
            <a:pPr algn="ctr" rtl="1"/>
            <a:r>
              <a:rPr lang="fa-IR" sz="2800" dirty="0" smtClean="0">
                <a:solidFill>
                  <a:srgbClr val="FF0000"/>
                </a:solidFill>
                <a:latin typeface="Adobe Arabic" panose="02040503050201020203" pitchFamily="18" charset="-78"/>
                <a:cs typeface="Adobe Arabic" panose="02040503050201020203" pitchFamily="18" charset="-78"/>
              </a:rPr>
              <a:t>قیمت تسویه: میانگین وزنی 3.000 قرارداد آخر </a:t>
            </a:r>
            <a:endParaRPr lang="en-US" sz="2800" dirty="0">
              <a:solidFill>
                <a:srgbClr val="FF0000"/>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993628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40953"/>
            <a:ext cx="10515600" cy="4351338"/>
          </a:xfrm>
        </p:spPr>
        <p:txBody>
          <a:bodyPr>
            <a:normAutofit/>
          </a:bodyPr>
          <a:lstStyle/>
          <a:p>
            <a:pPr algn="r" rtl="1"/>
            <a:r>
              <a:rPr lang="fa-IR" sz="2400" dirty="0">
                <a:latin typeface="Adobe Arabic" panose="02040503050201020203" pitchFamily="18" charset="-78"/>
                <a:cs typeface="Adobe Arabic" panose="02040503050201020203" pitchFamily="18" charset="-78"/>
              </a:rPr>
              <a:t>زمانی که معامله‌گری در بازار آتی اقدام به اخذ موقعیت (خرید یا فروش) می‌کند تا زمانی که معامله معکوس موقعیتش را اتخاذ نکند، در اصطلاح گفته می‌شود که موقعیت وی باز است و حساب معامله‌گر، هر روز با قیمت تسویه روزانه در حالت سود یا ضرر قرار گرفته و تعدیل می‌شود.</a:t>
            </a:r>
          </a:p>
          <a:p>
            <a:pPr algn="r" rtl="1"/>
            <a:endParaRPr lang="en-US" sz="2400" dirty="0">
              <a:latin typeface="Adobe Arabic" panose="02040503050201020203" pitchFamily="18" charset="-78"/>
              <a:cs typeface="Adobe Arabic" panose="02040503050201020203" pitchFamily="18" charset="-78"/>
            </a:endParaRPr>
          </a:p>
        </p:txBody>
      </p:sp>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a:ln w="0"/>
                <a:solidFill>
                  <a:schemeClr val="tx1"/>
                </a:solidFill>
                <a:latin typeface="Adobe Arabic" panose="02040503050201020203" pitchFamily="18" charset="-78"/>
                <a:cs typeface="Adobe Arabic" panose="02040503050201020203" pitchFamily="18" charset="-78"/>
              </a:rPr>
              <a:t>قرار داد باز</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66511"/>
            <a:ext cx="3791489" cy="3791489"/>
          </a:xfrm>
          <a:prstGeom prst="rect">
            <a:avLst/>
          </a:prstGeom>
        </p:spPr>
      </p:pic>
    </p:spTree>
    <p:extLst>
      <p:ext uri="{BB962C8B-B14F-4D97-AF65-F5344CB8AC3E}">
        <p14:creationId xmlns:p14="http://schemas.microsoft.com/office/powerpoint/2010/main" val="3997175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40953"/>
            <a:ext cx="10515600" cy="4351338"/>
          </a:xfrm>
        </p:spPr>
        <p:txBody>
          <a:bodyPr>
            <a:normAutofit/>
          </a:bodyPr>
          <a:lstStyle/>
          <a:p>
            <a:pPr algn="r" rtl="1"/>
            <a:r>
              <a:rPr lang="fa-IR" sz="2400" dirty="0" smtClean="0">
                <a:latin typeface="Adobe Arabic" panose="02040503050201020203" pitchFamily="18" charset="-78"/>
                <a:cs typeface="Adobe Arabic" panose="02040503050201020203" pitchFamily="18" charset="-78"/>
              </a:rPr>
              <a:t>زمانی </a:t>
            </a:r>
            <a:r>
              <a:rPr lang="fa-IR" sz="2400" dirty="0">
                <a:latin typeface="Adobe Arabic" panose="02040503050201020203" pitchFamily="18" charset="-78"/>
                <a:cs typeface="Adobe Arabic" panose="02040503050201020203" pitchFamily="18" charset="-78"/>
              </a:rPr>
              <a:t>که معامله‌گر موقعیت معکوس با موقعیتی که دارد را اتخاذ کند (البته به همان تعداد و در همان سررسید) اصطلاحاً گفته می‌شود که او موقعیتش را بسته یا آفست کرده است.</a:t>
            </a:r>
          </a:p>
          <a:p>
            <a:pPr algn="r" rtl="1"/>
            <a:r>
              <a:rPr lang="fa-IR" sz="2400" dirty="0" smtClean="0">
                <a:latin typeface="Adobe Arabic" panose="02040503050201020203" pitchFamily="18" charset="-78"/>
                <a:cs typeface="Adobe Arabic" panose="02040503050201020203" pitchFamily="18" charset="-78"/>
              </a:rPr>
              <a:t>فرض </a:t>
            </a:r>
            <a:r>
              <a:rPr lang="fa-IR" sz="2400" dirty="0">
                <a:latin typeface="Adobe Arabic" panose="02040503050201020203" pitchFamily="18" charset="-78"/>
                <a:cs typeface="Adobe Arabic" panose="02040503050201020203" pitchFamily="18" charset="-78"/>
              </a:rPr>
              <a:t>کنید که فردی یک موقعیت باز خرید در سررسید اسفند ماه دارد. حال برای بستن موقعیتش باید یک موقعیت فروش در همان سررسید (اسفند) اتخاذ کند.</a:t>
            </a:r>
          </a:p>
          <a:p>
            <a:pPr algn="r" rtl="1"/>
            <a:r>
              <a:rPr lang="fa-IR" sz="2400" dirty="0" smtClean="0">
                <a:latin typeface="Adobe Arabic" panose="02040503050201020203" pitchFamily="18" charset="-78"/>
                <a:cs typeface="Adobe Arabic" panose="02040503050201020203" pitchFamily="18" charset="-78"/>
              </a:rPr>
              <a:t>از </a:t>
            </a:r>
            <a:r>
              <a:rPr lang="fa-IR" sz="2400" dirty="0">
                <a:latin typeface="Adobe Arabic" panose="02040503050201020203" pitchFamily="18" charset="-78"/>
                <a:cs typeface="Adobe Arabic" panose="02040503050201020203" pitchFamily="18" charset="-78"/>
              </a:rPr>
              <a:t>طرفی اگر فردی ۲ موقعیت باز فروش در سررسید دی ماه دارد، باید ۲ موقعیت خرید در سررسید دی ماه انجام دهد تا موقعیتش آفست شود.</a:t>
            </a:r>
          </a:p>
          <a:p>
            <a:pPr algn="r" rtl="1"/>
            <a:r>
              <a:rPr lang="fa-IR" sz="2400" dirty="0" smtClean="0">
                <a:latin typeface="Adobe Arabic" panose="02040503050201020203" pitchFamily="18" charset="-78"/>
                <a:cs typeface="Adobe Arabic" panose="02040503050201020203" pitchFamily="18" charset="-78"/>
              </a:rPr>
              <a:t>بنابراین </a:t>
            </a:r>
            <a:r>
              <a:rPr lang="fa-IR" sz="2400" dirty="0">
                <a:latin typeface="Adobe Arabic" panose="02040503050201020203" pitchFamily="18" charset="-78"/>
                <a:cs typeface="Adobe Arabic" panose="02040503050201020203" pitchFamily="18" charset="-78"/>
              </a:rPr>
              <a:t>فروشنده و خریدار تا قبل از اتمام مهلت انقضای قرار داد، می‌توانند با انجام یک معامله در جهت عکس و بستن موقعیت، تعهدات خود در قبال تحویل یا دریافت کالا را خنثی نمایند.</a:t>
            </a:r>
          </a:p>
          <a:p>
            <a:pPr algn="r" rtl="1"/>
            <a:endParaRPr lang="fa-IR" sz="2400" dirty="0">
              <a:latin typeface="Adobe Arabic" panose="02040503050201020203" pitchFamily="18" charset="-78"/>
              <a:cs typeface="Adobe Arabic" panose="02040503050201020203" pitchFamily="18" charset="-78"/>
            </a:endParaRPr>
          </a:p>
          <a:p>
            <a:pPr algn="r" rtl="1"/>
            <a:endParaRPr lang="en-US" sz="2400" dirty="0">
              <a:latin typeface="Adobe Arabic" panose="02040503050201020203" pitchFamily="18" charset="-78"/>
              <a:cs typeface="Adobe Arabic" panose="02040503050201020203" pitchFamily="18" charset="-78"/>
            </a:endParaRPr>
          </a:p>
        </p:txBody>
      </p:sp>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a:ln w="0"/>
                <a:solidFill>
                  <a:schemeClr val="tx1"/>
                </a:solidFill>
                <a:latin typeface="Adobe Arabic" panose="02040503050201020203" pitchFamily="18" charset="-78"/>
                <a:cs typeface="Adobe Arabic" panose="02040503050201020203" pitchFamily="18" charset="-78"/>
              </a:rPr>
              <a:t>بستن موقعیت، مفهوم آفست</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Tree>
    <p:extLst>
      <p:ext uri="{BB962C8B-B14F-4D97-AF65-F5344CB8AC3E}">
        <p14:creationId xmlns:p14="http://schemas.microsoft.com/office/powerpoint/2010/main" val="1530955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40953"/>
            <a:ext cx="10515600" cy="4351338"/>
          </a:xfrm>
        </p:spPr>
        <p:txBody>
          <a:bodyPr>
            <a:normAutofit/>
          </a:bodyPr>
          <a:lstStyle/>
          <a:p>
            <a:pPr algn="r" rtl="1"/>
            <a:r>
              <a:rPr lang="fa-IR" sz="2400" dirty="0" smtClean="0">
                <a:latin typeface="Adobe Arabic" panose="02040503050201020203" pitchFamily="18" charset="-78"/>
                <a:cs typeface="Adobe Arabic" panose="02040503050201020203" pitchFamily="18" charset="-78"/>
              </a:rPr>
              <a:t>مارجین </a:t>
            </a:r>
            <a:r>
              <a:rPr lang="fa-IR" sz="2400" dirty="0">
                <a:latin typeface="Adobe Arabic" panose="02040503050201020203" pitchFamily="18" charset="-78"/>
                <a:cs typeface="Adobe Arabic" panose="02040503050201020203" pitchFamily="18" charset="-78"/>
              </a:rPr>
              <a:t>کال، به وضعیتی گفته می‌شود که میزان ضرر معاملات از حد مجاز آن (۳۰ درصد وجه تضمین اولیه) بیشتر شده و اخطاریه افزایش وجه تضمین جبرانی صادر شود.</a:t>
            </a:r>
          </a:p>
          <a:p>
            <a:pPr algn="r" rtl="1"/>
            <a:r>
              <a:rPr lang="fa-IR" sz="2400" dirty="0" smtClean="0">
                <a:latin typeface="Adobe Arabic" panose="02040503050201020203" pitchFamily="18" charset="-78"/>
                <a:cs typeface="Adobe Arabic" panose="02040503050201020203" pitchFamily="18" charset="-78"/>
              </a:rPr>
              <a:t>به </a:t>
            </a:r>
            <a:r>
              <a:rPr lang="fa-IR" sz="2400" dirty="0">
                <a:latin typeface="Adobe Arabic" panose="02040503050201020203" pitchFamily="18" charset="-78"/>
                <a:cs typeface="Adobe Arabic" panose="02040503050201020203" pitchFamily="18" charset="-78"/>
              </a:rPr>
              <a:t>عبارت دیگر با اتخاذ موقعیت و داشتن موجودی حساب به اندازه وجه تضمین مورد نیاز، تا ۳۰ درصد ضرر مجاز هستید و  چنانچه میزان ضرر بیشتر از ۳۰ درصد شود اخطاریه مارجین کال  برای شما صادر می‌شود.</a:t>
            </a:r>
          </a:p>
          <a:p>
            <a:pPr algn="r" rtl="1"/>
            <a:r>
              <a:rPr lang="fa-IR" sz="2400" dirty="0" smtClean="0">
                <a:latin typeface="Adobe Arabic" panose="02040503050201020203" pitchFamily="18" charset="-78"/>
                <a:cs typeface="Adobe Arabic" panose="02040503050201020203" pitchFamily="18" charset="-78"/>
              </a:rPr>
              <a:t>شخصی </a:t>
            </a:r>
            <a:r>
              <a:rPr lang="fa-IR" sz="2400" dirty="0">
                <a:latin typeface="Adobe Arabic" panose="02040503050201020203" pitchFamily="18" charset="-78"/>
                <a:cs typeface="Adobe Arabic" panose="02040503050201020203" pitchFamily="18" charset="-78"/>
              </a:rPr>
              <a:t>که در وضعیت مارجین کال قرار گرفته است، لازم است حداکثر تا یک ساعت پس از شروع بازار (۱۱:۳۰)  روز کاری بعد، وجه جبرانی لازم را به حساب عملیاتی خود واریز نماید و یا به تعداد لازم موقعیت های خود را ببندد (آفست کند) .</a:t>
            </a:r>
          </a:p>
          <a:p>
            <a:pPr algn="r" rtl="1"/>
            <a:r>
              <a:rPr lang="fa-IR" sz="2400" dirty="0">
                <a:latin typeface="Adobe Arabic" panose="02040503050201020203" pitchFamily="18" charset="-78"/>
                <a:cs typeface="Adobe Arabic" panose="02040503050201020203" pitchFamily="18" charset="-78"/>
              </a:rPr>
              <a:t>درغیر این صورت، کارگزار موظف است موقعیت وی را به تعداد لازم (به اندازه‌ای که از موجودی وجه تضمین اولیه کمتر نباشد) ببندد.</a:t>
            </a:r>
          </a:p>
          <a:p>
            <a:pPr algn="r" rtl="1"/>
            <a:r>
              <a:rPr lang="fa-IR" sz="2400" dirty="0" smtClean="0">
                <a:latin typeface="Adobe Arabic" panose="02040503050201020203" pitchFamily="18" charset="-78"/>
                <a:cs typeface="Adobe Arabic" panose="02040503050201020203" pitchFamily="18" charset="-78"/>
              </a:rPr>
              <a:t>چنانچه </a:t>
            </a:r>
            <a:r>
              <a:rPr lang="fa-IR" sz="2400" dirty="0">
                <a:latin typeface="Adobe Arabic" panose="02040503050201020203" pitchFamily="18" charset="-78"/>
                <a:cs typeface="Adobe Arabic" panose="02040503050201020203" pitchFamily="18" charset="-78"/>
              </a:rPr>
              <a:t>طی جلسه معاملاتی آن روز به دلیل وجود صف خرید یا فروش، کارگزار نتواند موقعیت مشتری را ببندد، پس از پایان جلسه معاملاتی بازار جبرانی برای بستن موقعیت‌های افراد مارجین شده تشکیل می‌شود.</a:t>
            </a:r>
          </a:p>
          <a:p>
            <a:pPr algn="r" rtl="1"/>
            <a:endParaRPr lang="fa-IR" sz="2400" dirty="0">
              <a:latin typeface="Adobe Arabic" panose="02040503050201020203" pitchFamily="18" charset="-78"/>
              <a:cs typeface="Adobe Arabic" panose="02040503050201020203" pitchFamily="18" charset="-78"/>
            </a:endParaRPr>
          </a:p>
          <a:p>
            <a:pPr algn="r" rtl="1"/>
            <a:endParaRPr lang="en-US" sz="2400" dirty="0">
              <a:latin typeface="Adobe Arabic" panose="02040503050201020203" pitchFamily="18" charset="-78"/>
              <a:cs typeface="Adobe Arabic" panose="02040503050201020203" pitchFamily="18" charset="-78"/>
            </a:endParaRPr>
          </a:p>
        </p:txBody>
      </p:sp>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a:ln w="0"/>
                <a:solidFill>
                  <a:schemeClr val="tx1"/>
                </a:solidFill>
                <a:latin typeface="Adobe Arabic" panose="02040503050201020203" pitchFamily="18" charset="-78"/>
                <a:cs typeface="Adobe Arabic" panose="02040503050201020203" pitchFamily="18" charset="-78"/>
              </a:rPr>
              <a:t>مارجین کال</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Tree>
    <p:extLst>
      <p:ext uri="{BB962C8B-B14F-4D97-AF65-F5344CB8AC3E}">
        <p14:creationId xmlns:p14="http://schemas.microsoft.com/office/powerpoint/2010/main" val="1141615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40953"/>
            <a:ext cx="10515600" cy="4351338"/>
          </a:xfrm>
        </p:spPr>
        <p:txBody>
          <a:bodyPr>
            <a:normAutofit fontScale="92500"/>
          </a:bodyPr>
          <a:lstStyle/>
          <a:p>
            <a:pPr algn="r" rtl="1"/>
            <a:r>
              <a:rPr lang="fa-IR" sz="2400" dirty="0" smtClean="0">
                <a:latin typeface="Adobe Arabic" panose="02040503050201020203" pitchFamily="18" charset="-78"/>
                <a:cs typeface="Adobe Arabic" panose="02040503050201020203" pitchFamily="18" charset="-78"/>
              </a:rPr>
              <a:t>بازار </a:t>
            </a:r>
            <a:r>
              <a:rPr lang="fa-IR" sz="2400" dirty="0">
                <a:latin typeface="Adobe Arabic" panose="02040503050201020203" pitchFamily="18" charset="-78"/>
                <a:cs typeface="Adobe Arabic" panose="02040503050201020203" pitchFamily="18" charset="-78"/>
              </a:rPr>
              <a:t>جبرانی برای بستن موقعیت‌های بازخرید یا فروش مشتریان کال مارجین که موفق به واریز وجه نشده‌اند و به دلیل شرایط بازار (نبود طرف مقابل معامله و یا صف خرید و فروش)که امکان بستن معامله آن‌ها در بازار وجود ندارد، تشکیل میشود.</a:t>
            </a:r>
          </a:p>
          <a:p>
            <a:pPr algn="r" rtl="1"/>
            <a:r>
              <a:rPr lang="fa-IR" sz="2400" dirty="0" smtClean="0">
                <a:latin typeface="Adobe Arabic" panose="02040503050201020203" pitchFamily="18" charset="-78"/>
                <a:cs typeface="Adobe Arabic" panose="02040503050201020203" pitchFamily="18" charset="-78"/>
              </a:rPr>
              <a:t>بازار </a:t>
            </a:r>
            <a:r>
              <a:rPr lang="fa-IR" sz="2400" dirty="0">
                <a:latin typeface="Adobe Arabic" panose="02040503050201020203" pitchFamily="18" charset="-78"/>
                <a:cs typeface="Adobe Arabic" panose="02040503050201020203" pitchFamily="18" charset="-78"/>
              </a:rPr>
              <a:t>جبرانی شامل  شش دوره ده دقیقه‌ای حراج تک قیمتی است.</a:t>
            </a:r>
          </a:p>
          <a:p>
            <a:pPr algn="r" rtl="1"/>
            <a:r>
              <a:rPr lang="fa-IR" sz="2400" dirty="0" smtClean="0">
                <a:latin typeface="Adobe Arabic" panose="02040503050201020203" pitchFamily="18" charset="-78"/>
                <a:cs typeface="Adobe Arabic" panose="02040503050201020203" pitchFamily="18" charset="-78"/>
              </a:rPr>
              <a:t>دوره </a:t>
            </a:r>
            <a:r>
              <a:rPr lang="fa-IR" sz="2400" dirty="0">
                <a:latin typeface="Adobe Arabic" panose="02040503050201020203" pitchFamily="18" charset="-78"/>
                <a:cs typeface="Adobe Arabic" panose="02040503050201020203" pitchFamily="18" charset="-78"/>
              </a:rPr>
              <a:t>حراج تک قیمتی شامل یک دوره پیش گشایش و یک حراج تک قیمتی است.</a:t>
            </a:r>
          </a:p>
          <a:p>
            <a:pPr algn="r" rtl="1"/>
            <a:r>
              <a:rPr lang="fa-IR" sz="2400" dirty="0" smtClean="0">
                <a:latin typeface="Adobe Arabic" panose="02040503050201020203" pitchFamily="18" charset="-78"/>
                <a:cs typeface="Adobe Arabic" panose="02040503050201020203" pitchFamily="18" charset="-78"/>
              </a:rPr>
              <a:t>داﻣﻨﻪ </a:t>
            </a:r>
            <a:r>
              <a:rPr lang="fa-IR" sz="2400" dirty="0">
                <a:latin typeface="Adobe Arabic" panose="02040503050201020203" pitchFamily="18" charset="-78"/>
                <a:cs typeface="Adobe Arabic" panose="02040503050201020203" pitchFamily="18" charset="-78"/>
              </a:rPr>
              <a:t>ﻧﻮﺳﺎن ﻗﻴﻤﺖ در دوره‌ﻫﺎی اول ﺗﺎ ﺷﺸﻢ ﺣﺮاج ﺗﻚ ﻗﻴﻤﺘﻲ ﺑﻪ ﺗﺮﺗﻴﺐ ﺑﺎ اﻓﺰاﻳﺶ ۳،۶،۹،۱۲،۱۸،۲۷ درﺻﺪ ﻧﺴﺒﺖ ﺑﻪ ﻗﻴﻤﺖ ﺗﺴﻮﻳﻪ روز ﻛﺎری ﻗﺒﻞ ﺗﻌﻴﻴﻦ ﻣﻲ‌ﮔﺮدد.</a:t>
            </a:r>
          </a:p>
          <a:p>
            <a:pPr marL="0" indent="0" algn="r" rtl="1">
              <a:buNone/>
            </a:pPr>
            <a:r>
              <a:rPr lang="fa-IR" sz="2400" dirty="0">
                <a:latin typeface="Adobe Arabic" panose="02040503050201020203" pitchFamily="18" charset="-78"/>
                <a:cs typeface="Adobe Arabic" panose="02040503050201020203" pitchFamily="18" charset="-78"/>
              </a:rPr>
              <a:t>* در ابتدای هر دوره حراج تک قیمتی، قراردادهای مشتریان بدهکار براساس لیست اعلامی اتاق پایاپای و به ترتیب اولویت زمانی بازکردن موقعیت تعهدی، با قیمت حداقل مجاز دامنه نوسان قیمت آن دوره در سامانه معاملاتی قرار می‌گیرد.</a:t>
            </a:r>
          </a:p>
          <a:p>
            <a:pPr algn="r" rtl="1"/>
            <a:r>
              <a:rPr lang="fa-IR" sz="2400" dirty="0" smtClean="0">
                <a:latin typeface="Adobe Arabic" panose="02040503050201020203" pitchFamily="18" charset="-78"/>
                <a:cs typeface="Adobe Arabic" panose="02040503050201020203" pitchFamily="18" charset="-78"/>
              </a:rPr>
              <a:t>کارگزاران </a:t>
            </a:r>
            <a:r>
              <a:rPr lang="fa-IR" sz="2400" dirty="0">
                <a:latin typeface="Adobe Arabic" panose="02040503050201020203" pitchFamily="18" charset="-78"/>
                <a:cs typeface="Adobe Arabic" panose="02040503050201020203" pitchFamily="18" charset="-78"/>
              </a:rPr>
              <a:t>جهت معامله می‌توانند در مدت ۵ دقیقه‌ای دوره پیش گشایش رقابت نمایند. در پایان ۵ دقیقه، سامانه معاملاتی، عملیات حراج تک قیمتی را انجام خواهد داد.</a:t>
            </a:r>
          </a:p>
          <a:p>
            <a:pPr algn="r" rtl="1"/>
            <a:r>
              <a:rPr lang="fa-IR" sz="2400" dirty="0">
                <a:latin typeface="Adobe Arabic" panose="02040503050201020203" pitchFamily="18" charset="-78"/>
                <a:cs typeface="Adobe Arabic" panose="02040503050201020203" pitchFamily="18" charset="-78"/>
              </a:rPr>
              <a:t>* تنها در صورتی که در پایان هر دوره، تمام یا قسمتی از سفارشات مشتریان  معامله نگردد، دوره حراج تک قیمتی بعدی آغاز می‌گردد.</a:t>
            </a:r>
          </a:p>
          <a:p>
            <a:pPr algn="r" rtl="1"/>
            <a:endParaRPr lang="fa-IR" sz="2400" dirty="0">
              <a:latin typeface="Adobe Arabic" panose="02040503050201020203" pitchFamily="18" charset="-78"/>
              <a:cs typeface="Adobe Arabic" panose="02040503050201020203" pitchFamily="18" charset="-78"/>
            </a:endParaRPr>
          </a:p>
          <a:p>
            <a:pPr algn="r" rtl="1"/>
            <a:endParaRPr lang="en-US" sz="2400" dirty="0">
              <a:latin typeface="Adobe Arabic" panose="02040503050201020203" pitchFamily="18" charset="-78"/>
              <a:cs typeface="Adobe Arabic" panose="02040503050201020203" pitchFamily="18" charset="-78"/>
            </a:endParaRPr>
          </a:p>
        </p:txBody>
      </p:sp>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a:ln w="0"/>
                <a:solidFill>
                  <a:schemeClr val="tx1"/>
                </a:solidFill>
                <a:latin typeface="Adobe Arabic" panose="02040503050201020203" pitchFamily="18" charset="-78"/>
                <a:cs typeface="Adobe Arabic" panose="02040503050201020203" pitchFamily="18" charset="-78"/>
              </a:rPr>
              <a:t>بازار جبرانی</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508" y="5572664"/>
            <a:ext cx="1200360" cy="1199071"/>
          </a:xfrm>
          <a:prstGeom prst="rect">
            <a:avLst/>
          </a:prstGeom>
        </p:spPr>
      </p:pic>
    </p:spTree>
    <p:extLst>
      <p:ext uri="{BB962C8B-B14F-4D97-AF65-F5344CB8AC3E}">
        <p14:creationId xmlns:p14="http://schemas.microsoft.com/office/powerpoint/2010/main" val="4055230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40953"/>
            <a:ext cx="10515600" cy="4351338"/>
          </a:xfrm>
        </p:spPr>
        <p:txBody>
          <a:bodyPr>
            <a:normAutofit/>
          </a:bodyPr>
          <a:lstStyle/>
          <a:p>
            <a:pPr algn="r" rtl="1"/>
            <a:r>
              <a:rPr lang="fa-IR" sz="2400" dirty="0">
                <a:latin typeface="Adobe Arabic" panose="02040503050201020203" pitchFamily="18" charset="-78"/>
                <a:cs typeface="Adobe Arabic" panose="02040503050201020203" pitchFamily="18" charset="-78"/>
              </a:rPr>
              <a:t>در وارد کردن قیمت سفارشات، در سامانه معاملات آتی سکه با یک محدودیت روبرو هستیم. به این صورت که قیمت‌های وارد شده به سیستم باید حتما مضربی از 500 تومان (معادل 5.000 ریال) باشد، یعنی تغییر قیمت‌ها در آتی باید 500 تومان به 500 تومان انجام شود.</a:t>
            </a:r>
          </a:p>
          <a:p>
            <a:pPr algn="r" rtl="1"/>
            <a:r>
              <a:rPr lang="fa-IR" sz="2400" dirty="0">
                <a:latin typeface="Adobe Arabic" panose="02040503050201020203" pitchFamily="18" charset="-78"/>
                <a:cs typeface="Adobe Arabic" panose="02040503050201020203" pitchFamily="18" charset="-78"/>
              </a:rPr>
              <a:t>در وارد کردن قیمت سفارشات، در سامانه معاملات آتی زعفران قیمت‌های وارد شده به سیستم باید حتما مضربی از 10 تومان (معادل 100 ریال) باشد، یعنی تغییر قیمت‌ها در آتی باید 10 تومان به 10 تومان انجام شود.</a:t>
            </a:r>
          </a:p>
          <a:p>
            <a:pPr algn="r" rtl="1"/>
            <a:endParaRPr lang="fa-IR" sz="2400" dirty="0">
              <a:latin typeface="Adobe Arabic" panose="02040503050201020203" pitchFamily="18" charset="-78"/>
              <a:cs typeface="Adobe Arabic" panose="02040503050201020203" pitchFamily="18" charset="-78"/>
            </a:endParaRPr>
          </a:p>
          <a:p>
            <a:pPr algn="r" rtl="1"/>
            <a:endParaRPr lang="en-US" sz="2400" dirty="0">
              <a:latin typeface="Adobe Arabic" panose="02040503050201020203" pitchFamily="18" charset="-78"/>
              <a:cs typeface="Adobe Arabic" panose="02040503050201020203" pitchFamily="18" charset="-78"/>
            </a:endParaRPr>
          </a:p>
        </p:txBody>
      </p:sp>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a:ln w="0"/>
                <a:solidFill>
                  <a:schemeClr val="tx1"/>
                </a:solidFill>
                <a:latin typeface="Adobe Arabic" panose="02040503050201020203" pitchFamily="18" charset="-78"/>
                <a:cs typeface="Adobe Arabic" panose="02040503050201020203" pitchFamily="18" charset="-78"/>
              </a:rPr>
              <a:t>حداقل تغییر قیمت سفارشات</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Tree>
    <p:extLst>
      <p:ext uri="{BB962C8B-B14F-4D97-AF65-F5344CB8AC3E}">
        <p14:creationId xmlns:p14="http://schemas.microsoft.com/office/powerpoint/2010/main" val="968196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40953"/>
            <a:ext cx="10515600" cy="4351338"/>
          </a:xfrm>
        </p:spPr>
        <p:txBody>
          <a:bodyPr>
            <a:normAutofit/>
          </a:bodyPr>
          <a:lstStyle/>
          <a:p>
            <a:pPr algn="r" rtl="1"/>
            <a:r>
              <a:rPr lang="fa-IR" sz="2400" dirty="0" smtClean="0">
                <a:latin typeface="Adobe Arabic" panose="02040503050201020203" pitchFamily="18" charset="-78"/>
                <a:cs typeface="Adobe Arabic" panose="02040503050201020203" pitchFamily="18" charset="-78"/>
              </a:rPr>
              <a:t>معاملات </a:t>
            </a:r>
            <a:r>
              <a:rPr lang="fa-IR" sz="2400" dirty="0">
                <a:latin typeface="Adobe Arabic" panose="02040503050201020203" pitchFamily="18" charset="-78"/>
                <a:cs typeface="Adobe Arabic" panose="02040503050201020203" pitchFamily="18" charset="-78"/>
              </a:rPr>
              <a:t>آتی سکه در ایام هفته به جز تعطیلات رسمی روزهای شنبه تا چهارشنبه از ساعت 10:30 الی 17 </a:t>
            </a:r>
          </a:p>
          <a:p>
            <a:pPr algn="r" rtl="1"/>
            <a:r>
              <a:rPr lang="fa-IR" sz="2400" dirty="0" smtClean="0">
                <a:latin typeface="Adobe Arabic" panose="02040503050201020203" pitchFamily="18" charset="-78"/>
                <a:cs typeface="Adobe Arabic" panose="02040503050201020203" pitchFamily="18" charset="-78"/>
              </a:rPr>
              <a:t>در </a:t>
            </a:r>
            <a:r>
              <a:rPr lang="fa-IR" sz="2400" dirty="0">
                <a:latin typeface="Adobe Arabic" panose="02040503050201020203" pitchFamily="18" charset="-78"/>
                <a:cs typeface="Adobe Arabic" panose="02040503050201020203" pitchFamily="18" charset="-78"/>
              </a:rPr>
              <a:t>روزهای پنج شنبه از ساعت 10:30 الی 16 انجام می‌گردد</a:t>
            </a:r>
          </a:p>
          <a:p>
            <a:pPr algn="r" rtl="1"/>
            <a:r>
              <a:rPr lang="fa-IR" sz="2400" dirty="0" smtClean="0">
                <a:latin typeface="Adobe Arabic" panose="02040503050201020203" pitchFamily="18" charset="-78"/>
                <a:cs typeface="Adobe Arabic" panose="02040503050201020203" pitchFamily="18" charset="-78"/>
              </a:rPr>
              <a:t>ساعت </a:t>
            </a:r>
            <a:r>
              <a:rPr lang="fa-IR" sz="2400" dirty="0">
                <a:latin typeface="Adobe Arabic" panose="02040503050201020203" pitchFamily="18" charset="-78"/>
                <a:cs typeface="Adobe Arabic" panose="02040503050201020203" pitchFamily="18" charset="-78"/>
              </a:rPr>
              <a:t>10الی 10:30 پیش گشایش بازار است</a:t>
            </a:r>
          </a:p>
          <a:p>
            <a:pPr algn="r" rtl="1"/>
            <a:endParaRPr lang="fa-IR" sz="2400" dirty="0">
              <a:latin typeface="Adobe Arabic" panose="02040503050201020203" pitchFamily="18" charset="-78"/>
              <a:cs typeface="Adobe Arabic" panose="02040503050201020203" pitchFamily="18" charset="-78"/>
            </a:endParaRPr>
          </a:p>
          <a:p>
            <a:pPr algn="r" rtl="1"/>
            <a:endParaRPr lang="en-US" sz="2400" dirty="0">
              <a:latin typeface="Adobe Arabic" panose="02040503050201020203" pitchFamily="18" charset="-78"/>
              <a:cs typeface="Adobe Arabic" panose="02040503050201020203" pitchFamily="18" charset="-78"/>
            </a:endParaRPr>
          </a:p>
        </p:txBody>
      </p:sp>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a:ln w="0"/>
                <a:solidFill>
                  <a:schemeClr val="tx1"/>
                </a:solidFill>
                <a:latin typeface="Adobe Arabic" panose="02040503050201020203" pitchFamily="18" charset="-78"/>
                <a:cs typeface="Adobe Arabic" panose="02040503050201020203" pitchFamily="18" charset="-78"/>
              </a:rPr>
              <a:t>ساعت کاری بازار آتی</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pic>
        <p:nvPicPr>
          <p:cNvPr id="2" name="Picture 1"/>
          <p:cNvPicPr>
            <a:picLocks noChangeAspect="1"/>
          </p:cNvPicPr>
          <p:nvPr/>
        </p:nvPicPr>
        <p:blipFill>
          <a:blip r:embed="rId3"/>
          <a:stretch>
            <a:fillRect/>
          </a:stretch>
        </p:blipFill>
        <p:spPr>
          <a:xfrm>
            <a:off x="0" y="3395172"/>
            <a:ext cx="5206435" cy="3462828"/>
          </a:xfrm>
          <a:prstGeom prst="rect">
            <a:avLst/>
          </a:prstGeom>
        </p:spPr>
      </p:pic>
    </p:spTree>
    <p:extLst>
      <p:ext uri="{BB962C8B-B14F-4D97-AF65-F5344CB8AC3E}">
        <p14:creationId xmlns:p14="http://schemas.microsoft.com/office/powerpoint/2010/main" val="2709186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09964"/>
            <a:ext cx="10515600" cy="4351338"/>
          </a:xfrm>
        </p:spPr>
        <p:txBody>
          <a:bodyPr>
            <a:normAutofit/>
          </a:bodyPr>
          <a:lstStyle/>
          <a:p>
            <a:pPr algn="l"/>
            <a:r>
              <a:rPr lang="en-US" sz="4800" b="1" dirty="0" smtClean="0">
                <a:latin typeface="Adobe Arabic" panose="02040503050201020203" pitchFamily="18" charset="-78"/>
                <a:cs typeface="Adobe Arabic" panose="02040503050201020203" pitchFamily="18" charset="-78"/>
              </a:rPr>
              <a:t>IME.CO.IR</a:t>
            </a:r>
          </a:p>
          <a:p>
            <a:pPr algn="l"/>
            <a:endParaRPr lang="en-US" sz="4800" b="1" dirty="0" smtClean="0">
              <a:latin typeface="Adobe Arabic" panose="02040503050201020203" pitchFamily="18" charset="-78"/>
              <a:cs typeface="Adobe Arabic" panose="02040503050201020203" pitchFamily="18" charset="-78"/>
            </a:endParaRPr>
          </a:p>
          <a:p>
            <a:pPr algn="l"/>
            <a:r>
              <a:rPr lang="en-US" sz="4800" b="1" dirty="0" smtClean="0">
                <a:latin typeface="Adobe Arabic" panose="02040503050201020203" pitchFamily="18" charset="-78"/>
                <a:cs typeface="Adobe Arabic" panose="02040503050201020203" pitchFamily="18" charset="-78"/>
              </a:rPr>
              <a:t>CDN.IME.CO.IR</a:t>
            </a:r>
            <a:endParaRPr lang="en-US" sz="4800" b="1" dirty="0">
              <a:latin typeface="Adobe Arabic" panose="02040503050201020203" pitchFamily="18" charset="-78"/>
              <a:cs typeface="Adobe Arabic" panose="02040503050201020203" pitchFamily="18" charset="-78"/>
            </a:endParaRPr>
          </a:p>
          <a:p>
            <a:pPr algn="l"/>
            <a:endParaRPr lang="en-US" sz="4800" b="1" dirty="0">
              <a:latin typeface="Adobe Arabic" panose="02040503050201020203" pitchFamily="18" charset="-78"/>
              <a:cs typeface="Adobe Arabic" panose="02040503050201020203" pitchFamily="18" charset="-78"/>
            </a:endParaRPr>
          </a:p>
        </p:txBody>
      </p:sp>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rtl="1"/>
            <a:r>
              <a:rPr lang="fa-IR" sz="4800" b="1" dirty="0" smtClean="0">
                <a:ln w="0"/>
                <a:solidFill>
                  <a:schemeClr val="tx1"/>
                </a:solidFill>
                <a:latin typeface="Adobe Arabic" panose="02040503050201020203" pitchFamily="18" charset="-78"/>
                <a:cs typeface="Adobe Arabic" panose="02040503050201020203" pitchFamily="18" charset="-78"/>
              </a:rPr>
              <a:t>سایت بورس کالا</a:t>
            </a:r>
            <a:r>
              <a:rPr lang="fa-IR" sz="4800" b="1" dirty="0">
                <a:ln w="0"/>
                <a:solidFill>
                  <a:schemeClr val="tx1"/>
                </a:solidFill>
                <a:latin typeface="Adobe Arabic" panose="02040503050201020203" pitchFamily="18" charset="-78"/>
                <a:cs typeface="Adobe Arabic" panose="02040503050201020203" pitchFamily="18" charset="-78"/>
              </a:rPr>
              <a:t> </a:t>
            </a:r>
            <a:r>
              <a:rPr lang="fa-IR" sz="4800" b="1" dirty="0" smtClean="0">
                <a:ln w="0"/>
                <a:solidFill>
                  <a:schemeClr val="tx1"/>
                </a:solidFill>
                <a:latin typeface="Adobe Arabic" panose="02040503050201020203" pitchFamily="18" charset="-78"/>
                <a:cs typeface="Adobe Arabic" panose="02040503050201020203" pitchFamily="18" charset="-78"/>
              </a:rPr>
              <a:t>و تابلو معاملات</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Tree>
    <p:extLst>
      <p:ext uri="{BB962C8B-B14F-4D97-AF65-F5344CB8AC3E}">
        <p14:creationId xmlns:p14="http://schemas.microsoft.com/office/powerpoint/2010/main" val="376844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40953"/>
            <a:ext cx="10515600" cy="4351338"/>
          </a:xfrm>
        </p:spPr>
        <p:txBody>
          <a:bodyPr>
            <a:normAutofit/>
          </a:bodyPr>
          <a:lstStyle/>
          <a:p>
            <a:pPr algn="r" rtl="1"/>
            <a:r>
              <a:rPr lang="fa-IR" sz="2400" dirty="0">
                <a:latin typeface="Adobe Arabic" panose="02040503050201020203" pitchFamily="18" charset="-78"/>
                <a:cs typeface="Adobe Arabic" panose="02040503050201020203" pitchFamily="18" charset="-78"/>
              </a:rPr>
              <a:t>1- قیمت </a:t>
            </a:r>
            <a:r>
              <a:rPr lang="fa-IR" sz="2400" dirty="0" smtClean="0">
                <a:latin typeface="Adobe Arabic" panose="02040503050201020203" pitchFamily="18" charset="-78"/>
                <a:cs typeface="Adobe Arabic" panose="02040503050201020203" pitchFamily="18" charset="-78"/>
              </a:rPr>
              <a:t>دارایی پایه</a:t>
            </a:r>
            <a:endParaRPr lang="fa-IR" sz="2400" dirty="0">
              <a:latin typeface="Adobe Arabic" panose="02040503050201020203" pitchFamily="18" charset="-78"/>
              <a:cs typeface="Adobe Arabic" panose="02040503050201020203" pitchFamily="18" charset="-78"/>
            </a:endParaRPr>
          </a:p>
          <a:p>
            <a:pPr algn="r" rtl="1"/>
            <a:r>
              <a:rPr lang="fa-IR" sz="2400" dirty="0">
                <a:latin typeface="Adobe Arabic" panose="02040503050201020203" pitchFamily="18" charset="-78"/>
                <a:cs typeface="Adobe Arabic" panose="02040503050201020203" pitchFamily="18" charset="-78"/>
              </a:rPr>
              <a:t>2 – قیمت دلار-ریال</a:t>
            </a:r>
          </a:p>
          <a:p>
            <a:pPr algn="r" rtl="1"/>
            <a:r>
              <a:rPr lang="fa-IR" sz="2400" dirty="0">
                <a:latin typeface="Adobe Arabic" panose="02040503050201020203" pitchFamily="18" charset="-78"/>
                <a:cs typeface="Adobe Arabic" panose="02040503050201020203" pitchFamily="18" charset="-78"/>
              </a:rPr>
              <a:t>3 – اخبار و حواشی</a:t>
            </a:r>
          </a:p>
          <a:p>
            <a:pPr algn="r" rtl="1"/>
            <a:r>
              <a:rPr lang="fa-IR" sz="2400" dirty="0">
                <a:latin typeface="Adobe Arabic" panose="02040503050201020203" pitchFamily="18" charset="-78"/>
                <a:cs typeface="Adobe Arabic" panose="02040503050201020203" pitchFamily="18" charset="-78"/>
              </a:rPr>
              <a:t>4 – انس طلا</a:t>
            </a:r>
          </a:p>
          <a:p>
            <a:pPr algn="r" rtl="1"/>
            <a:endParaRPr lang="en-US" sz="2400" dirty="0">
              <a:latin typeface="Adobe Arabic" panose="02040503050201020203" pitchFamily="18" charset="-78"/>
              <a:cs typeface="Adobe Arabic" panose="02040503050201020203" pitchFamily="18" charset="-78"/>
            </a:endParaRPr>
          </a:p>
        </p:txBody>
      </p:sp>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a:ln w="0"/>
                <a:solidFill>
                  <a:schemeClr val="tx1"/>
                </a:solidFill>
                <a:latin typeface="Adobe Arabic" panose="02040503050201020203" pitchFamily="18" charset="-78"/>
                <a:cs typeface="Adobe Arabic" panose="02040503050201020203" pitchFamily="18" charset="-78"/>
              </a:rPr>
              <a:t>عوامل تاثیر گذار بر بازار آتی</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Tree>
    <p:extLst>
      <p:ext uri="{BB962C8B-B14F-4D97-AF65-F5344CB8AC3E}">
        <p14:creationId xmlns:p14="http://schemas.microsoft.com/office/powerpoint/2010/main" val="3184376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a:ln w="0"/>
                <a:solidFill>
                  <a:schemeClr val="tx1"/>
                </a:solidFill>
                <a:latin typeface="Adobe Arabic" panose="02040503050201020203" pitchFamily="18" charset="-78"/>
                <a:cs typeface="Adobe Arabic" panose="02040503050201020203" pitchFamily="18" charset="-78"/>
              </a:rPr>
              <a:t>محاسبه قیمت سررسید های آتی</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6"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mtClean="0"/>
              <a:t>Futures price=[(S+D)e]^rt</a:t>
            </a:r>
            <a:endParaRPr lang="fa-IR" smtClean="0"/>
          </a:p>
          <a:p>
            <a:pPr marL="0" indent="0" algn="r">
              <a:buFont typeface="Arial" panose="020B0604020202020204" pitchFamily="34" charset="0"/>
              <a:buNone/>
            </a:pPr>
            <a:r>
              <a:rPr lang="fa-IR" sz="2400" smtClean="0">
                <a:latin typeface="Adobe Arabic" panose="02040503050201020203" pitchFamily="18" charset="-78"/>
                <a:cs typeface="Adobe Arabic" panose="02040503050201020203" pitchFamily="18" charset="-78"/>
              </a:rPr>
              <a:t>قیمت آتی     </a:t>
            </a:r>
          </a:p>
          <a:p>
            <a:pPr marL="0" indent="0" algn="r">
              <a:buFont typeface="Arial" panose="020B0604020202020204" pitchFamily="34" charset="0"/>
              <a:buNone/>
            </a:pPr>
            <a:r>
              <a:rPr lang="fa-IR" sz="2400" smtClean="0">
                <a:latin typeface="Adobe Arabic" panose="02040503050201020203" pitchFamily="18" charset="-78"/>
                <a:cs typeface="Adobe Arabic" panose="02040503050201020203" pitchFamily="18" charset="-78"/>
              </a:rPr>
              <a:t>قیمت فعلی دارایی پایه    </a:t>
            </a:r>
          </a:p>
          <a:p>
            <a:pPr marL="0" indent="0" algn="r">
              <a:buFont typeface="Arial" panose="020B0604020202020204" pitchFamily="34" charset="0"/>
              <a:buNone/>
            </a:pPr>
            <a:r>
              <a:rPr lang="fa-IR" sz="2400" smtClean="0">
                <a:latin typeface="Adobe Arabic" panose="02040503050201020203" pitchFamily="18" charset="-78"/>
                <a:cs typeface="Adobe Arabic" panose="02040503050201020203" pitchFamily="18" charset="-78"/>
              </a:rPr>
              <a:t>هزینه انبارداری و هزینه‌های دیگر مثل بیمه است    </a:t>
            </a:r>
          </a:p>
          <a:p>
            <a:pPr marL="0" indent="0" algn="r">
              <a:buFont typeface="Arial" panose="020B0604020202020204" pitchFamily="34" charset="0"/>
              <a:buNone/>
            </a:pPr>
            <a:r>
              <a:rPr lang="fa-IR" sz="2400" smtClean="0">
                <a:latin typeface="Adobe Arabic" panose="02040503050201020203" pitchFamily="18" charset="-78"/>
                <a:cs typeface="Adobe Arabic" panose="02040503050201020203" pitchFamily="18" charset="-78"/>
              </a:rPr>
              <a:t>عدد ثابت نپر   </a:t>
            </a:r>
          </a:p>
          <a:p>
            <a:pPr marL="0" indent="0" algn="r">
              <a:buFont typeface="Arial" panose="020B0604020202020204" pitchFamily="34" charset="0"/>
              <a:buNone/>
            </a:pPr>
            <a:r>
              <a:rPr lang="fa-IR" sz="2400" smtClean="0">
                <a:latin typeface="Adobe Arabic" panose="02040503050201020203" pitchFamily="18" charset="-78"/>
                <a:cs typeface="Adobe Arabic" panose="02040503050201020203" pitchFamily="18" charset="-78"/>
              </a:rPr>
              <a:t>نرخ بهره    </a:t>
            </a:r>
          </a:p>
          <a:p>
            <a:pPr marL="0" indent="0" algn="r">
              <a:buFont typeface="Arial" panose="020B0604020202020204" pitchFamily="34" charset="0"/>
              <a:buNone/>
            </a:pPr>
            <a:r>
              <a:rPr lang="fa-IR" sz="2400" smtClean="0">
                <a:latin typeface="Adobe Arabic" panose="02040503050201020203" pitchFamily="18" charset="-78"/>
                <a:cs typeface="Adobe Arabic" panose="02040503050201020203" pitchFamily="18" charset="-78"/>
              </a:rPr>
              <a:t>زمان باقی مانده تا سررسید است    </a:t>
            </a:r>
            <a:endParaRPr lang="fa-IR" sz="2400" dirty="0" smtClean="0">
              <a:latin typeface="Adobe Arabic" panose="02040503050201020203" pitchFamily="18" charset="-78"/>
              <a:cs typeface="Adobe Arabic" panose="02040503050201020203" pitchFamily="18" charset="-78"/>
            </a:endParaRPr>
          </a:p>
        </p:txBody>
      </p:sp>
      <p:sp>
        <p:nvSpPr>
          <p:cNvPr id="7" name="TextBox 6"/>
          <p:cNvSpPr txBox="1"/>
          <p:nvPr/>
        </p:nvSpPr>
        <p:spPr>
          <a:xfrm>
            <a:off x="868656" y="2241883"/>
            <a:ext cx="527709" cy="523220"/>
          </a:xfrm>
          <a:prstGeom prst="rect">
            <a:avLst/>
          </a:prstGeom>
          <a:noFill/>
        </p:spPr>
        <p:txBody>
          <a:bodyPr wrap="none" rtlCol="0">
            <a:spAutoFit/>
          </a:bodyPr>
          <a:lstStyle/>
          <a:p>
            <a:r>
              <a:rPr lang="en-US" sz="2800" dirty="0" smtClean="0">
                <a:solidFill>
                  <a:srgbClr val="0070C0"/>
                </a:solidFill>
              </a:rPr>
              <a:t>F :</a:t>
            </a:r>
          </a:p>
        </p:txBody>
      </p:sp>
      <p:sp>
        <p:nvSpPr>
          <p:cNvPr id="8" name="TextBox 7"/>
          <p:cNvSpPr txBox="1"/>
          <p:nvPr/>
        </p:nvSpPr>
        <p:spPr>
          <a:xfrm>
            <a:off x="853428" y="2703557"/>
            <a:ext cx="527709" cy="523220"/>
          </a:xfrm>
          <a:prstGeom prst="rect">
            <a:avLst/>
          </a:prstGeom>
          <a:noFill/>
        </p:spPr>
        <p:txBody>
          <a:bodyPr wrap="none" rtlCol="0">
            <a:spAutoFit/>
          </a:bodyPr>
          <a:lstStyle/>
          <a:p>
            <a:r>
              <a:rPr lang="en-US" sz="2800" dirty="0" smtClean="0">
                <a:solidFill>
                  <a:srgbClr val="0070C0"/>
                </a:solidFill>
              </a:rPr>
              <a:t>S :</a:t>
            </a:r>
            <a:endParaRPr lang="en-US" sz="2800" dirty="0">
              <a:solidFill>
                <a:srgbClr val="0070C0"/>
              </a:solidFill>
            </a:endParaRPr>
          </a:p>
        </p:txBody>
      </p:sp>
      <p:sp>
        <p:nvSpPr>
          <p:cNvPr id="9" name="TextBox 8"/>
          <p:cNvSpPr txBox="1"/>
          <p:nvPr/>
        </p:nvSpPr>
        <p:spPr>
          <a:xfrm>
            <a:off x="838200" y="3165231"/>
            <a:ext cx="2675541" cy="523220"/>
          </a:xfrm>
          <a:prstGeom prst="rect">
            <a:avLst/>
          </a:prstGeom>
          <a:noFill/>
        </p:spPr>
        <p:txBody>
          <a:bodyPr wrap="none" rtlCol="0">
            <a:spAutoFit/>
          </a:bodyPr>
          <a:lstStyle/>
          <a:p>
            <a:r>
              <a:rPr lang="en-US" sz="2800" dirty="0" smtClean="0">
                <a:solidFill>
                  <a:srgbClr val="0070C0"/>
                </a:solidFill>
              </a:rPr>
              <a:t>D (cost of carry) :</a:t>
            </a:r>
            <a:endParaRPr lang="en-US" sz="2800" dirty="0">
              <a:solidFill>
                <a:srgbClr val="0070C0"/>
              </a:solidFill>
            </a:endParaRPr>
          </a:p>
        </p:txBody>
      </p:sp>
      <p:sp>
        <p:nvSpPr>
          <p:cNvPr id="10" name="TextBox 9"/>
          <p:cNvSpPr txBox="1"/>
          <p:nvPr/>
        </p:nvSpPr>
        <p:spPr>
          <a:xfrm>
            <a:off x="838200" y="3688451"/>
            <a:ext cx="540533" cy="523220"/>
          </a:xfrm>
          <a:prstGeom prst="rect">
            <a:avLst/>
          </a:prstGeom>
          <a:noFill/>
        </p:spPr>
        <p:txBody>
          <a:bodyPr wrap="none" rtlCol="0">
            <a:spAutoFit/>
          </a:bodyPr>
          <a:lstStyle/>
          <a:p>
            <a:r>
              <a:rPr lang="en-US" sz="2800" dirty="0">
                <a:solidFill>
                  <a:srgbClr val="0070C0"/>
                </a:solidFill>
              </a:rPr>
              <a:t>e</a:t>
            </a:r>
            <a:r>
              <a:rPr lang="en-US" sz="2800" dirty="0" smtClean="0">
                <a:solidFill>
                  <a:srgbClr val="0070C0"/>
                </a:solidFill>
              </a:rPr>
              <a:t> :</a:t>
            </a:r>
            <a:endParaRPr lang="en-US" sz="2800" dirty="0">
              <a:solidFill>
                <a:srgbClr val="0070C0"/>
              </a:solidFill>
            </a:endParaRPr>
          </a:p>
        </p:txBody>
      </p:sp>
      <p:sp>
        <p:nvSpPr>
          <p:cNvPr id="11" name="TextBox 10"/>
          <p:cNvSpPr txBox="1"/>
          <p:nvPr/>
        </p:nvSpPr>
        <p:spPr>
          <a:xfrm>
            <a:off x="853428" y="4150125"/>
            <a:ext cx="487634" cy="523220"/>
          </a:xfrm>
          <a:prstGeom prst="rect">
            <a:avLst/>
          </a:prstGeom>
          <a:noFill/>
        </p:spPr>
        <p:txBody>
          <a:bodyPr wrap="none" rtlCol="0">
            <a:spAutoFit/>
          </a:bodyPr>
          <a:lstStyle/>
          <a:p>
            <a:r>
              <a:rPr lang="en-US" sz="2800" dirty="0" smtClean="0">
                <a:solidFill>
                  <a:srgbClr val="0070C0"/>
                </a:solidFill>
              </a:rPr>
              <a:t>r :</a:t>
            </a:r>
            <a:endParaRPr lang="en-US" sz="2800" dirty="0">
              <a:solidFill>
                <a:srgbClr val="0070C0"/>
              </a:solidFill>
            </a:endParaRPr>
          </a:p>
        </p:txBody>
      </p:sp>
      <p:sp>
        <p:nvSpPr>
          <p:cNvPr id="12" name="TextBox 11"/>
          <p:cNvSpPr txBox="1"/>
          <p:nvPr/>
        </p:nvSpPr>
        <p:spPr>
          <a:xfrm>
            <a:off x="838200" y="4611799"/>
            <a:ext cx="482824" cy="523220"/>
          </a:xfrm>
          <a:prstGeom prst="rect">
            <a:avLst/>
          </a:prstGeom>
          <a:noFill/>
        </p:spPr>
        <p:txBody>
          <a:bodyPr wrap="none" rtlCol="0">
            <a:spAutoFit/>
          </a:bodyPr>
          <a:lstStyle/>
          <a:p>
            <a:r>
              <a:rPr lang="en-US" sz="2800" dirty="0" smtClean="0">
                <a:solidFill>
                  <a:srgbClr val="0070C0"/>
                </a:solidFill>
              </a:rPr>
              <a:t>t :</a:t>
            </a:r>
            <a:endParaRPr lang="en-US" sz="2800" dirty="0">
              <a:solidFill>
                <a:srgbClr val="0070C0"/>
              </a:solidFill>
            </a:endParaRPr>
          </a:p>
        </p:txBody>
      </p:sp>
    </p:spTree>
    <p:extLst>
      <p:ext uri="{BB962C8B-B14F-4D97-AF65-F5344CB8AC3E}">
        <p14:creationId xmlns:p14="http://schemas.microsoft.com/office/powerpoint/2010/main" val="136115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40953"/>
            <a:ext cx="10515600" cy="4351338"/>
          </a:xfrm>
        </p:spPr>
        <p:txBody>
          <a:bodyPr>
            <a:normAutofit/>
          </a:bodyPr>
          <a:lstStyle/>
          <a:p>
            <a:pPr algn="r" rtl="1">
              <a:buFont typeface="Wingdings" panose="05000000000000000000" pitchFamily="2" charset="2"/>
              <a:buChar char="v"/>
            </a:pPr>
            <a:r>
              <a:rPr lang="fa-IR" sz="2400" dirty="0" smtClean="0">
                <a:latin typeface="Adobe Arabic" panose="02040503050201020203" pitchFamily="18" charset="-78"/>
                <a:cs typeface="Adobe Arabic" panose="02040503050201020203" pitchFamily="18" charset="-78"/>
              </a:rPr>
              <a:t>بازار </a:t>
            </a:r>
            <a:r>
              <a:rPr lang="fa-IR" sz="2400" dirty="0">
                <a:latin typeface="Adobe Arabic" panose="02040503050201020203" pitchFamily="18" charset="-78"/>
                <a:cs typeface="Adobe Arabic" panose="02040503050201020203" pitchFamily="18" charset="-78"/>
              </a:rPr>
              <a:t>نقدی:</a:t>
            </a:r>
          </a:p>
          <a:p>
            <a:pPr marL="0" indent="0" algn="ctr" rtl="1">
              <a:buNone/>
            </a:pPr>
            <a:r>
              <a:rPr lang="fa-IR" sz="2400" dirty="0">
                <a:latin typeface="Adobe Arabic" panose="02040503050201020203" pitchFamily="18" charset="-78"/>
                <a:cs typeface="Adobe Arabic" panose="02040503050201020203" pitchFamily="18" charset="-78"/>
              </a:rPr>
              <a:t>تحویل پول و کالا در لحظه انجام معامله</a:t>
            </a:r>
          </a:p>
          <a:p>
            <a:pPr algn="r" rtl="1">
              <a:buFont typeface="Wingdings" panose="05000000000000000000" pitchFamily="2" charset="2"/>
              <a:buChar char="v"/>
            </a:pPr>
            <a:r>
              <a:rPr lang="fa-IR" sz="2400" dirty="0">
                <a:latin typeface="Adobe Arabic" panose="02040503050201020203" pitchFamily="18" charset="-78"/>
                <a:cs typeface="Adobe Arabic" panose="02040503050201020203" pitchFamily="18" charset="-78"/>
              </a:rPr>
              <a:t>بازار سلف:</a:t>
            </a:r>
          </a:p>
          <a:p>
            <a:pPr marL="0" indent="0" algn="ctr" rtl="1">
              <a:buNone/>
            </a:pPr>
            <a:r>
              <a:rPr lang="fa-IR" sz="2400" dirty="0">
                <a:latin typeface="Adobe Arabic" panose="02040503050201020203" pitchFamily="18" charset="-78"/>
                <a:cs typeface="Adobe Arabic" panose="02040503050201020203" pitchFamily="18" charset="-78"/>
              </a:rPr>
              <a:t>تحویل پول در لحظه انجام معامله و تحویل کالا در آینده</a:t>
            </a:r>
          </a:p>
          <a:p>
            <a:pPr algn="r" rtl="1">
              <a:buFont typeface="Wingdings" panose="05000000000000000000" pitchFamily="2" charset="2"/>
              <a:buChar char="v"/>
            </a:pPr>
            <a:r>
              <a:rPr lang="fa-IR" sz="2400" dirty="0">
                <a:latin typeface="Adobe Arabic" panose="02040503050201020203" pitchFamily="18" charset="-78"/>
                <a:cs typeface="Adobe Arabic" panose="02040503050201020203" pitchFamily="18" charset="-78"/>
              </a:rPr>
              <a:t>بازار مشتقه:</a:t>
            </a:r>
          </a:p>
          <a:p>
            <a:pPr marL="0" indent="0" algn="ctr" rtl="1">
              <a:buNone/>
            </a:pPr>
            <a:r>
              <a:rPr lang="fa-IR" sz="2400" dirty="0">
                <a:latin typeface="Adobe Arabic" panose="02040503050201020203" pitchFamily="18" charset="-78"/>
                <a:cs typeface="Adobe Arabic" panose="02040503050201020203" pitchFamily="18" charset="-78"/>
              </a:rPr>
              <a:t>تعهد تحویل پول و کالا در آینده</a:t>
            </a:r>
          </a:p>
          <a:p>
            <a:pPr marL="0" indent="0" algn="ctr">
              <a:buNone/>
            </a:pPr>
            <a:r>
              <a:rPr lang="fa-IR" sz="2400" dirty="0">
                <a:latin typeface="Adobe Arabic" panose="02040503050201020203" pitchFamily="18" charset="-78"/>
                <a:cs typeface="Adobe Arabic" panose="02040503050201020203" pitchFamily="18" charset="-78"/>
              </a:rPr>
              <a:t>بخشی از پول در لحظه تعهد می‌شود</a:t>
            </a:r>
          </a:p>
          <a:p>
            <a:pPr marL="0" indent="0" algn="ctr">
              <a:buNone/>
            </a:pPr>
            <a:r>
              <a:rPr lang="fa-IR" sz="2400" dirty="0">
                <a:latin typeface="Adobe Arabic" panose="02040503050201020203" pitchFamily="18" charset="-78"/>
                <a:cs typeface="Adobe Arabic" panose="02040503050201020203" pitchFamily="18" charset="-78"/>
              </a:rPr>
              <a:t>(بازار آتی و آپشن)</a:t>
            </a:r>
            <a:endParaRPr lang="en-US" sz="2400" dirty="0">
              <a:latin typeface="Adobe Arabic" panose="02040503050201020203" pitchFamily="18" charset="-78"/>
              <a:cs typeface="Adobe Arabic" panose="02040503050201020203" pitchFamily="18" charset="-78"/>
            </a:endParaRPr>
          </a:p>
          <a:p>
            <a:pPr algn="r" rtl="1"/>
            <a:endParaRPr lang="en-US" sz="2400" dirty="0">
              <a:latin typeface="Adobe Arabic" panose="02040503050201020203" pitchFamily="18" charset="-78"/>
              <a:cs typeface="Adobe Arabic" panose="02040503050201020203" pitchFamily="18" charset="-78"/>
            </a:endParaRPr>
          </a:p>
        </p:txBody>
      </p:sp>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a:ln w="0"/>
                <a:solidFill>
                  <a:schemeClr val="tx1"/>
                </a:solidFill>
                <a:latin typeface="Adobe Arabic" panose="02040503050201020203" pitchFamily="18" charset="-78"/>
                <a:cs typeface="Adobe Arabic" panose="02040503050201020203" pitchFamily="18" charset="-78"/>
              </a:rPr>
              <a:t>انواع بازارها</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Tree>
    <p:extLst>
      <p:ext uri="{BB962C8B-B14F-4D97-AF65-F5344CB8AC3E}">
        <p14:creationId xmlns:p14="http://schemas.microsoft.com/office/powerpoint/2010/main" val="2173007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40953"/>
            <a:ext cx="10515600" cy="4351338"/>
          </a:xfrm>
        </p:spPr>
        <p:txBody>
          <a:bodyPr>
            <a:normAutofit/>
          </a:bodyPr>
          <a:lstStyle/>
          <a:p>
            <a:pPr algn="r" rtl="1"/>
            <a:r>
              <a:rPr lang="fa-IR" sz="2400" dirty="0" smtClean="0">
                <a:latin typeface="Adobe Arabic" panose="02040503050201020203" pitchFamily="18" charset="-78"/>
                <a:cs typeface="Adobe Arabic" panose="02040503050201020203" pitchFamily="18" charset="-78"/>
              </a:rPr>
              <a:t>توافق </a:t>
            </a:r>
            <a:r>
              <a:rPr lang="fa-IR" sz="2400" dirty="0">
                <a:latin typeface="Adobe Arabic" panose="02040503050201020203" pitchFamily="18" charset="-78"/>
                <a:cs typeface="Adobe Arabic" panose="02040503050201020203" pitchFamily="18" charset="-78"/>
              </a:rPr>
              <a:t>نامه ایست مبتنی برخرید یا فروش دارایی مشخص در زمانی معین در آینده و با قیمت مشخص </a:t>
            </a:r>
          </a:p>
          <a:p>
            <a:pPr algn="r" rtl="1"/>
            <a:r>
              <a:rPr lang="fa-IR" sz="2400" dirty="0" smtClean="0">
                <a:latin typeface="Adobe Arabic" panose="02040503050201020203" pitchFamily="18" charset="-78"/>
                <a:cs typeface="Adobe Arabic" panose="02040503050201020203" pitchFamily="18" charset="-78"/>
              </a:rPr>
              <a:t>قراردادهای </a:t>
            </a:r>
            <a:r>
              <a:rPr lang="fa-IR" sz="2400" dirty="0">
                <a:latin typeface="Adobe Arabic" panose="02040503050201020203" pitchFamily="18" charset="-78"/>
                <a:cs typeface="Adobe Arabic" panose="02040503050201020203" pitchFamily="18" charset="-78"/>
              </a:rPr>
              <a:t>آتی از جمله ابزارهای مشتقه به حساب می­آیند. ابزارهای مشتقه به ابزارهایی گفته می شود که قیمت و ارزش آنها ازکالا و یا دارایی های دیگر مشتق می شوند</a:t>
            </a:r>
          </a:p>
          <a:p>
            <a:pPr algn="r" rtl="1"/>
            <a:r>
              <a:rPr lang="fa-IR" sz="2400" dirty="0" smtClean="0">
                <a:latin typeface="Adobe Arabic" panose="02040503050201020203" pitchFamily="18" charset="-78"/>
                <a:cs typeface="Adobe Arabic" panose="02040503050201020203" pitchFamily="18" charset="-78"/>
              </a:rPr>
              <a:t>در </a:t>
            </a:r>
            <a:r>
              <a:rPr lang="fa-IR" sz="2400" dirty="0">
                <a:latin typeface="Adobe Arabic" panose="02040503050201020203" pitchFamily="18" charset="-78"/>
                <a:cs typeface="Adobe Arabic" panose="02040503050201020203" pitchFamily="18" charset="-78"/>
              </a:rPr>
              <a:t>این قرارداد طرفین متعهد به تحویل کالا و پرداخت وجه آن در تاریخ مشخصی در آینده هستند وبرای تضمین انجام تعهد باید</a:t>
            </a:r>
          </a:p>
          <a:p>
            <a:pPr algn="r" rtl="1"/>
            <a:r>
              <a:rPr lang="fa-IR" sz="2400" dirty="0">
                <a:latin typeface="Adobe Arabic" panose="02040503050201020203" pitchFamily="18" charset="-78"/>
                <a:cs typeface="Adobe Arabic" panose="02040503050201020203" pitchFamily="18" charset="-78"/>
              </a:rPr>
              <a:t> خریدار و فروشنده هر کدام مبلغی را نزد شخص امینی (بورس کالا) قرار دهند</a:t>
            </a:r>
          </a:p>
          <a:p>
            <a:pPr algn="r" rtl="1"/>
            <a:endParaRPr lang="en-US" sz="2400" dirty="0">
              <a:latin typeface="Adobe Arabic" panose="02040503050201020203" pitchFamily="18" charset="-78"/>
              <a:cs typeface="Adobe Arabic" panose="02040503050201020203" pitchFamily="18" charset="-78"/>
            </a:endParaRPr>
          </a:p>
        </p:txBody>
      </p:sp>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a:ln w="0"/>
                <a:solidFill>
                  <a:schemeClr val="tx1"/>
                </a:solidFill>
                <a:latin typeface="Adobe Arabic" panose="02040503050201020203" pitchFamily="18" charset="-78"/>
                <a:cs typeface="Adobe Arabic" panose="02040503050201020203" pitchFamily="18" charset="-78"/>
              </a:rPr>
              <a:t>قرار داد آتی چیست؟</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125908"/>
            <a:ext cx="4986068" cy="273209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2142" y="4125909"/>
            <a:ext cx="4956174" cy="2732091"/>
          </a:xfrm>
          <a:prstGeom prst="rect">
            <a:avLst/>
          </a:prstGeom>
        </p:spPr>
      </p:pic>
    </p:spTree>
    <p:extLst>
      <p:ext uri="{BB962C8B-B14F-4D97-AF65-F5344CB8AC3E}">
        <p14:creationId xmlns:p14="http://schemas.microsoft.com/office/powerpoint/2010/main" val="695799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40953"/>
            <a:ext cx="10515600" cy="4351338"/>
          </a:xfrm>
        </p:spPr>
        <p:txBody>
          <a:bodyPr>
            <a:normAutofit/>
          </a:bodyPr>
          <a:lstStyle/>
          <a:p>
            <a:pPr marL="0" indent="0" algn="r" rtl="1">
              <a:buNone/>
            </a:pPr>
            <a:r>
              <a:rPr lang="fa-IR" sz="2400" dirty="0" smtClean="0">
                <a:latin typeface="Adobe Arabic" panose="02040503050201020203" pitchFamily="18" charset="-78"/>
                <a:cs typeface="Adobe Arabic" panose="02040503050201020203" pitchFamily="18" charset="-78"/>
              </a:rPr>
              <a:t>ابزارهای </a:t>
            </a:r>
            <a:r>
              <a:rPr lang="fa-IR" sz="2400" dirty="0">
                <a:latin typeface="Adobe Arabic" panose="02040503050201020203" pitchFamily="18" charset="-78"/>
                <a:cs typeface="Adobe Arabic" panose="02040503050201020203" pitchFamily="18" charset="-78"/>
              </a:rPr>
              <a:t>مشتقه (از جمله قراردادهای آتی) ابزاری هستند که قیمت و ارزش آن‌ها از یک نوع دارایی که اصطلاحاً  به آن “دارایی پایه” می‌گویند، مشتق می‌شود</a:t>
            </a:r>
          </a:p>
          <a:p>
            <a:pPr algn="r" rtl="1"/>
            <a:endParaRPr lang="en-US" sz="2400" dirty="0">
              <a:latin typeface="Adobe Arabic" panose="02040503050201020203" pitchFamily="18" charset="-78"/>
              <a:cs typeface="Adobe Arabic" panose="02040503050201020203" pitchFamily="18" charset="-78"/>
            </a:endParaRPr>
          </a:p>
        </p:txBody>
      </p:sp>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a:ln w="0"/>
                <a:solidFill>
                  <a:schemeClr val="tx1"/>
                </a:solidFill>
                <a:latin typeface="Adobe Arabic" panose="02040503050201020203" pitchFamily="18" charset="-78"/>
                <a:cs typeface="Adobe Arabic" panose="02040503050201020203" pitchFamily="18" charset="-78"/>
              </a:rPr>
              <a:t>دارایی پایه</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4158" y="4506852"/>
            <a:ext cx="2351148" cy="235114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2111" r="18876"/>
          <a:stretch/>
        </p:blipFill>
        <p:spPr>
          <a:xfrm>
            <a:off x="189781" y="4679470"/>
            <a:ext cx="3588589" cy="217853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3116" y="4679470"/>
            <a:ext cx="2168960" cy="2168960"/>
          </a:xfrm>
          <a:prstGeom prst="rect">
            <a:avLst/>
          </a:prstGeom>
        </p:spPr>
      </p:pic>
    </p:spTree>
    <p:extLst>
      <p:ext uri="{BB962C8B-B14F-4D97-AF65-F5344CB8AC3E}">
        <p14:creationId xmlns:p14="http://schemas.microsoft.com/office/powerpoint/2010/main" val="3839346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a:ln w="0"/>
                <a:solidFill>
                  <a:schemeClr val="tx1"/>
                </a:solidFill>
                <a:latin typeface="Adobe Arabic" panose="02040503050201020203" pitchFamily="18" charset="-78"/>
                <a:cs typeface="Adobe Arabic" panose="02040503050201020203" pitchFamily="18" charset="-78"/>
              </a:rPr>
              <a:t>مقایسه قرارداد های آتی با قولنامه</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
        <p:nvSpPr>
          <p:cNvPr id="6" name="Right Brace 5"/>
          <p:cNvSpPr/>
          <p:nvPr/>
        </p:nvSpPr>
        <p:spPr>
          <a:xfrm>
            <a:off x="9719237" y="1864459"/>
            <a:ext cx="327518" cy="321515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7588715" y="1763876"/>
            <a:ext cx="2294281" cy="3416320"/>
          </a:xfrm>
          <a:prstGeom prst="rect">
            <a:avLst/>
          </a:prstGeom>
          <a:noFill/>
        </p:spPr>
        <p:txBody>
          <a:bodyPr wrap="none" rtlCol="0">
            <a:spAutoFit/>
          </a:bodyPr>
          <a:lstStyle/>
          <a:p>
            <a:pPr algn="r"/>
            <a:r>
              <a:rPr lang="fa-IR" sz="2400" dirty="0" smtClean="0">
                <a:latin typeface="Adobe Arabic" panose="02040503050201020203" pitchFamily="18" charset="-78"/>
                <a:cs typeface="Adobe Arabic" panose="02040503050201020203" pitchFamily="18" charset="-78"/>
              </a:rPr>
              <a:t>1 – قیمت</a:t>
            </a:r>
          </a:p>
          <a:p>
            <a:pPr algn="r"/>
            <a:endParaRPr lang="fa-IR" sz="2400" dirty="0" smtClean="0">
              <a:latin typeface="Adobe Arabic" panose="02040503050201020203" pitchFamily="18" charset="-78"/>
              <a:cs typeface="Adobe Arabic" panose="02040503050201020203" pitchFamily="18" charset="-78"/>
            </a:endParaRPr>
          </a:p>
          <a:p>
            <a:pPr algn="r"/>
            <a:r>
              <a:rPr lang="fa-IR" sz="2400" dirty="0" smtClean="0">
                <a:latin typeface="Adobe Arabic" panose="02040503050201020203" pitchFamily="18" charset="-78"/>
                <a:cs typeface="Adobe Arabic" panose="02040503050201020203" pitchFamily="18" charset="-78"/>
              </a:rPr>
              <a:t>2 – مشخصات دارایی</a:t>
            </a:r>
          </a:p>
          <a:p>
            <a:pPr algn="r"/>
            <a:endParaRPr lang="fa-IR" sz="2400" dirty="0" smtClean="0">
              <a:latin typeface="Adobe Arabic" panose="02040503050201020203" pitchFamily="18" charset="-78"/>
              <a:cs typeface="Adobe Arabic" panose="02040503050201020203" pitchFamily="18" charset="-78"/>
            </a:endParaRPr>
          </a:p>
          <a:p>
            <a:pPr algn="r"/>
            <a:r>
              <a:rPr lang="fa-IR" sz="2400" dirty="0" smtClean="0">
                <a:latin typeface="Adobe Arabic" panose="02040503050201020203" pitchFamily="18" charset="-78"/>
                <a:cs typeface="Adobe Arabic" panose="02040503050201020203" pitchFamily="18" charset="-78"/>
              </a:rPr>
              <a:t>3 – تعداد دارایی</a:t>
            </a:r>
          </a:p>
          <a:p>
            <a:pPr algn="r"/>
            <a:endParaRPr lang="fa-IR" sz="2400" dirty="0" smtClean="0">
              <a:latin typeface="Adobe Arabic" panose="02040503050201020203" pitchFamily="18" charset="-78"/>
              <a:cs typeface="Adobe Arabic" panose="02040503050201020203" pitchFamily="18" charset="-78"/>
            </a:endParaRPr>
          </a:p>
          <a:p>
            <a:pPr algn="r"/>
            <a:r>
              <a:rPr lang="fa-IR" sz="2400" dirty="0" smtClean="0">
                <a:latin typeface="Adobe Arabic" panose="02040503050201020203" pitchFamily="18" charset="-78"/>
                <a:cs typeface="Adobe Arabic" panose="02040503050201020203" pitchFamily="18" charset="-78"/>
              </a:rPr>
              <a:t>4 – سررسید ایفای تعهدات</a:t>
            </a:r>
          </a:p>
          <a:p>
            <a:pPr algn="r"/>
            <a:endParaRPr lang="fa-IR" sz="2400" dirty="0" smtClean="0">
              <a:latin typeface="Adobe Arabic" panose="02040503050201020203" pitchFamily="18" charset="-78"/>
              <a:cs typeface="Adobe Arabic" panose="02040503050201020203" pitchFamily="18" charset="-78"/>
            </a:endParaRPr>
          </a:p>
          <a:p>
            <a:pPr algn="r"/>
            <a:r>
              <a:rPr lang="fa-IR" sz="2400" dirty="0" smtClean="0">
                <a:latin typeface="Adobe Arabic" panose="02040503050201020203" pitchFamily="18" charset="-78"/>
                <a:cs typeface="Adobe Arabic" panose="02040503050201020203" pitchFamily="18" charset="-78"/>
              </a:rPr>
              <a:t>5 – تضامین ایفای تعهدات</a:t>
            </a:r>
            <a:endParaRPr lang="en-US" sz="2400" dirty="0">
              <a:latin typeface="Adobe Arabic" panose="02040503050201020203" pitchFamily="18" charset="-78"/>
              <a:cs typeface="Adobe Arabic" panose="02040503050201020203" pitchFamily="18" charset="-78"/>
            </a:endParaRPr>
          </a:p>
        </p:txBody>
      </p:sp>
      <p:sp>
        <p:nvSpPr>
          <p:cNvPr id="8" name="TextBox 7"/>
          <p:cNvSpPr txBox="1"/>
          <p:nvPr/>
        </p:nvSpPr>
        <p:spPr>
          <a:xfrm>
            <a:off x="1359761" y="5310577"/>
            <a:ext cx="8686994" cy="830997"/>
          </a:xfrm>
          <a:prstGeom prst="rect">
            <a:avLst/>
          </a:prstGeom>
          <a:noFill/>
        </p:spPr>
        <p:txBody>
          <a:bodyPr wrap="none" rtlCol="0">
            <a:spAutoFit/>
          </a:bodyPr>
          <a:lstStyle/>
          <a:p>
            <a:pPr marL="342900" indent="-342900" algn="r" rtl="1">
              <a:buFont typeface="Wingdings" panose="05000000000000000000" pitchFamily="2" charset="2"/>
              <a:buChar char="ü"/>
            </a:pPr>
            <a:r>
              <a:rPr lang="fa-IR" sz="2400" dirty="0" smtClean="0">
                <a:latin typeface="Adobe Arabic" panose="02040503050201020203" pitchFamily="18" charset="-78"/>
                <a:cs typeface="Adobe Arabic" panose="02040503050201020203" pitchFamily="18" charset="-78"/>
              </a:rPr>
              <a:t>قولنامه </a:t>
            </a:r>
            <a:r>
              <a:rPr lang="fa-IR" sz="2400" dirty="0" smtClean="0">
                <a:latin typeface="Adobe Arabic" panose="02040503050201020203" pitchFamily="18" charset="-78"/>
                <a:cs typeface="Adobe Arabic" panose="02040503050201020203" pitchFamily="18" charset="-78"/>
              </a:rPr>
              <a:t>خرید و فروش نیست یک قرار داد تعهد در برابر تعهد است</a:t>
            </a:r>
          </a:p>
          <a:p>
            <a:pPr marL="342900" indent="-342900" algn="r" rtl="1">
              <a:buFont typeface="Wingdings" panose="05000000000000000000" pitchFamily="2" charset="2"/>
              <a:buChar char="ü"/>
            </a:pPr>
            <a:r>
              <a:rPr lang="fa-IR" sz="2400" dirty="0" smtClean="0">
                <a:latin typeface="Adobe Arabic" panose="02040503050201020203" pitchFamily="18" charset="-78"/>
                <a:cs typeface="Adobe Arabic" panose="02040503050201020203" pitchFamily="18" charset="-78"/>
              </a:rPr>
              <a:t>استاندارد </a:t>
            </a:r>
            <a:r>
              <a:rPr lang="fa-IR" sz="2400" dirty="0" smtClean="0">
                <a:latin typeface="Adobe Arabic" panose="02040503050201020203" pitchFamily="18" charset="-78"/>
                <a:cs typeface="Adobe Arabic" panose="02040503050201020203" pitchFamily="18" charset="-78"/>
              </a:rPr>
              <a:t>شدن قرار داد این ویژگی را به ما میدهد که کالایی را معامله کنیم که وجود ندارد و نمی بینیم</a:t>
            </a:r>
            <a:endParaRPr lang="en-US" sz="2400" dirty="0">
              <a:latin typeface="Adobe Arabic" panose="02040503050201020203" pitchFamily="18" charset="-78"/>
              <a:cs typeface="Adobe Arabic" panose="02040503050201020203" pitchFamily="18" charset="-78"/>
            </a:endParaRPr>
          </a:p>
        </p:txBody>
      </p:sp>
      <p:sp>
        <p:nvSpPr>
          <p:cNvPr id="9" name="TextBox 8"/>
          <p:cNvSpPr txBox="1"/>
          <p:nvPr/>
        </p:nvSpPr>
        <p:spPr>
          <a:xfrm>
            <a:off x="10046755" y="3202307"/>
            <a:ext cx="1507144" cy="461665"/>
          </a:xfrm>
          <a:prstGeom prst="rect">
            <a:avLst/>
          </a:prstGeom>
          <a:noFill/>
        </p:spPr>
        <p:txBody>
          <a:bodyPr wrap="none" rtlCol="0">
            <a:spAutoFit/>
          </a:bodyPr>
          <a:lstStyle/>
          <a:p>
            <a:pPr algn="r"/>
            <a:r>
              <a:rPr lang="fa-IR" sz="2400" dirty="0" smtClean="0">
                <a:latin typeface="Adobe Arabic" panose="02040503050201020203" pitchFamily="18" charset="-78"/>
                <a:cs typeface="Adobe Arabic" panose="02040503050201020203" pitchFamily="18" charset="-78"/>
              </a:rPr>
              <a:t>مفاد یک قولنامه</a:t>
            </a:r>
          </a:p>
        </p:txBody>
      </p:sp>
      <p:sp>
        <p:nvSpPr>
          <p:cNvPr id="10" name="TextBox 9"/>
          <p:cNvSpPr txBox="1"/>
          <p:nvPr/>
        </p:nvSpPr>
        <p:spPr>
          <a:xfrm>
            <a:off x="5387859" y="3202307"/>
            <a:ext cx="1059906" cy="461665"/>
          </a:xfrm>
          <a:prstGeom prst="rect">
            <a:avLst/>
          </a:prstGeom>
          <a:noFill/>
        </p:spPr>
        <p:txBody>
          <a:bodyPr wrap="none" rtlCol="0">
            <a:spAutoFit/>
          </a:bodyPr>
          <a:lstStyle/>
          <a:p>
            <a:r>
              <a:rPr lang="fa-IR" sz="2400" dirty="0" smtClean="0">
                <a:latin typeface="Adobe Arabic" panose="02040503050201020203" pitchFamily="18" charset="-78"/>
                <a:cs typeface="Adobe Arabic" panose="02040503050201020203" pitchFamily="18" charset="-78"/>
              </a:rPr>
              <a:t>قرارداد آتی</a:t>
            </a:r>
            <a:endParaRPr lang="en-US" sz="2400" dirty="0">
              <a:latin typeface="Adobe Arabic" panose="02040503050201020203" pitchFamily="18" charset="-78"/>
              <a:cs typeface="Adobe Arabic" panose="02040503050201020203" pitchFamily="18" charset="-78"/>
            </a:endParaRPr>
          </a:p>
        </p:txBody>
      </p:sp>
      <p:sp>
        <p:nvSpPr>
          <p:cNvPr id="11" name="Right Brace 10"/>
          <p:cNvSpPr/>
          <p:nvPr/>
        </p:nvSpPr>
        <p:spPr>
          <a:xfrm>
            <a:off x="4974453" y="1894257"/>
            <a:ext cx="390236" cy="318535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217284" y="1894257"/>
            <a:ext cx="4843057" cy="3416320"/>
          </a:xfrm>
          <a:prstGeom prst="rect">
            <a:avLst/>
          </a:prstGeom>
          <a:noFill/>
        </p:spPr>
        <p:txBody>
          <a:bodyPr wrap="none" rtlCol="0">
            <a:spAutoFit/>
          </a:bodyPr>
          <a:lstStyle/>
          <a:p>
            <a:pPr algn="r"/>
            <a:r>
              <a:rPr lang="fa-IR" sz="2400" dirty="0" smtClean="0">
                <a:latin typeface="Adobe Arabic" panose="02040503050201020203" pitchFamily="18" charset="-78"/>
                <a:cs typeface="Adobe Arabic" panose="02040503050201020203" pitchFamily="18" charset="-78"/>
              </a:rPr>
              <a:t>1 – به روز رسانی حساب ها </a:t>
            </a:r>
            <a:endParaRPr lang="fa-IR" sz="2400" dirty="0">
              <a:latin typeface="Adobe Arabic" panose="02040503050201020203" pitchFamily="18" charset="-78"/>
              <a:cs typeface="Adobe Arabic" panose="02040503050201020203" pitchFamily="18" charset="-78"/>
            </a:endParaRPr>
          </a:p>
          <a:p>
            <a:pPr algn="r"/>
            <a:endParaRPr lang="fa-IR" sz="2400" dirty="0" smtClean="0">
              <a:latin typeface="Adobe Arabic" panose="02040503050201020203" pitchFamily="18" charset="-78"/>
              <a:cs typeface="Adobe Arabic" panose="02040503050201020203" pitchFamily="18" charset="-78"/>
            </a:endParaRPr>
          </a:p>
          <a:p>
            <a:pPr algn="r"/>
            <a:endParaRPr lang="en-US" sz="2400" dirty="0" smtClean="0">
              <a:latin typeface="Adobe Arabic" panose="02040503050201020203" pitchFamily="18" charset="-78"/>
              <a:cs typeface="Adobe Arabic" panose="02040503050201020203" pitchFamily="18" charset="-78"/>
            </a:endParaRPr>
          </a:p>
          <a:p>
            <a:pPr algn="r"/>
            <a:endParaRPr lang="fa-IR" sz="2400" dirty="0">
              <a:latin typeface="Adobe Arabic" panose="02040503050201020203" pitchFamily="18" charset="-78"/>
              <a:cs typeface="Adobe Arabic" panose="02040503050201020203" pitchFamily="18" charset="-78"/>
            </a:endParaRPr>
          </a:p>
          <a:p>
            <a:pPr algn="r"/>
            <a:endParaRPr lang="en-US" sz="2400" dirty="0" smtClean="0">
              <a:latin typeface="Adobe Arabic" panose="02040503050201020203" pitchFamily="18" charset="-78"/>
              <a:cs typeface="Adobe Arabic" panose="02040503050201020203" pitchFamily="18" charset="-78"/>
            </a:endParaRPr>
          </a:p>
          <a:p>
            <a:pPr algn="r"/>
            <a:endParaRPr lang="fa-IR" sz="2400" dirty="0" smtClean="0">
              <a:latin typeface="Adobe Arabic" panose="02040503050201020203" pitchFamily="18" charset="-78"/>
              <a:cs typeface="Adobe Arabic" panose="02040503050201020203" pitchFamily="18" charset="-78"/>
            </a:endParaRPr>
          </a:p>
          <a:p>
            <a:pPr algn="r"/>
            <a:endParaRPr lang="fa-IR" sz="2400" dirty="0">
              <a:latin typeface="Adobe Arabic" panose="02040503050201020203" pitchFamily="18" charset="-78"/>
              <a:cs typeface="Adobe Arabic" panose="02040503050201020203" pitchFamily="18" charset="-78"/>
            </a:endParaRPr>
          </a:p>
          <a:p>
            <a:pPr algn="r"/>
            <a:r>
              <a:rPr lang="fa-IR" sz="2400" dirty="0" smtClean="0">
                <a:latin typeface="Adobe Arabic" panose="02040503050201020203" pitchFamily="18" charset="-78"/>
                <a:cs typeface="Adobe Arabic" panose="02040503050201020203" pitchFamily="18" charset="-78"/>
              </a:rPr>
              <a:t>2 – مفاد قرار داد استاندارد میشود</a:t>
            </a:r>
            <a:r>
              <a:rPr lang="fa-IR" sz="2400" dirty="0">
                <a:latin typeface="Adobe Arabic" panose="02040503050201020203" pitchFamily="18" charset="-78"/>
                <a:cs typeface="Adobe Arabic" panose="02040503050201020203" pitchFamily="18" charset="-78"/>
              </a:rPr>
              <a:t> </a:t>
            </a:r>
            <a:r>
              <a:rPr lang="fa-IR" sz="1600" dirty="0" smtClean="0">
                <a:solidFill>
                  <a:srgbClr val="FF0000"/>
                </a:solidFill>
                <a:latin typeface="Adobe Arabic" panose="02040503050201020203" pitchFamily="18" charset="-78"/>
                <a:cs typeface="Adobe Arabic" panose="02040503050201020203" pitchFamily="18" charset="-78"/>
              </a:rPr>
              <a:t>(فقط راجع به قیمت بحث میشود)</a:t>
            </a:r>
            <a:endParaRPr lang="en-US" sz="1600" dirty="0" smtClean="0">
              <a:solidFill>
                <a:srgbClr val="FF0000"/>
              </a:solidFill>
              <a:latin typeface="Adobe Arabic" panose="02040503050201020203" pitchFamily="18" charset="-78"/>
              <a:cs typeface="Adobe Arabic" panose="02040503050201020203" pitchFamily="18" charset="-78"/>
            </a:endParaRPr>
          </a:p>
          <a:p>
            <a:pPr algn="r"/>
            <a:endParaRPr lang="fa-IR" sz="2400" dirty="0" smtClean="0">
              <a:latin typeface="Adobe Arabic" panose="02040503050201020203" pitchFamily="18" charset="-78"/>
              <a:cs typeface="Adobe Arabic" panose="02040503050201020203" pitchFamily="18" charset="-78"/>
            </a:endParaRPr>
          </a:p>
        </p:txBody>
      </p:sp>
      <p:sp>
        <p:nvSpPr>
          <p:cNvPr id="13" name="TextBox 12"/>
          <p:cNvSpPr txBox="1"/>
          <p:nvPr/>
        </p:nvSpPr>
        <p:spPr>
          <a:xfrm>
            <a:off x="1066170" y="1955803"/>
            <a:ext cx="1606465" cy="338554"/>
          </a:xfrm>
          <a:prstGeom prst="rect">
            <a:avLst/>
          </a:prstGeom>
          <a:noFill/>
        </p:spPr>
        <p:txBody>
          <a:bodyPr wrap="none" rtlCol="0">
            <a:spAutoFit/>
          </a:bodyPr>
          <a:lstStyle/>
          <a:p>
            <a:r>
              <a:rPr lang="en-US" sz="1600" dirty="0" smtClean="0"/>
              <a:t>(</a:t>
            </a:r>
            <a:r>
              <a:rPr lang="en-US" sz="1600" dirty="0" smtClean="0">
                <a:solidFill>
                  <a:srgbClr val="FF0000"/>
                </a:solidFill>
              </a:rPr>
              <a:t>Mark to market)</a:t>
            </a:r>
            <a:endParaRPr lang="en-US" sz="1600" dirty="0">
              <a:solidFill>
                <a:srgbClr val="FF0000"/>
              </a:solidFill>
            </a:endParaRPr>
          </a:p>
        </p:txBody>
      </p:sp>
    </p:spTree>
    <p:extLst>
      <p:ext uri="{BB962C8B-B14F-4D97-AF65-F5344CB8AC3E}">
        <p14:creationId xmlns:p14="http://schemas.microsoft.com/office/powerpoint/2010/main" val="1275900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40953"/>
            <a:ext cx="10515600" cy="4351338"/>
          </a:xfrm>
        </p:spPr>
        <p:txBody>
          <a:bodyPr>
            <a:normAutofit/>
          </a:bodyPr>
          <a:lstStyle/>
          <a:p>
            <a:pPr algn="r" rtl="1"/>
            <a:r>
              <a:rPr lang="fa-IR" sz="2400" dirty="0" smtClean="0">
                <a:latin typeface="Adobe Arabic" panose="02040503050201020203" pitchFamily="18" charset="-78"/>
                <a:cs typeface="Adobe Arabic" panose="02040503050201020203" pitchFamily="18" charset="-78"/>
              </a:rPr>
              <a:t>سررسید </a:t>
            </a:r>
            <a:r>
              <a:rPr lang="fa-IR" sz="2400" dirty="0">
                <a:latin typeface="Adobe Arabic" panose="02040503050201020203" pitchFamily="18" charset="-78"/>
                <a:cs typeface="Adobe Arabic" panose="02040503050201020203" pitchFamily="18" charset="-78"/>
              </a:rPr>
              <a:t>در بازار آتی ، عبارت است از آخرین روز معاملاتی که در مشخصات قرارداد آتی به منظور تعیین تکلیف قرارداد (بسته شدن قرارداد یا تحویل آن) اعلام می‌شود</a:t>
            </a:r>
            <a:r>
              <a:rPr lang="fa-IR" sz="2400" dirty="0" smtClean="0">
                <a:latin typeface="Adobe Arabic" panose="02040503050201020203" pitchFamily="18" charset="-78"/>
                <a:cs typeface="Adobe Arabic" panose="02040503050201020203" pitchFamily="18" charset="-78"/>
              </a:rPr>
              <a:t>.</a:t>
            </a:r>
          </a:p>
          <a:p>
            <a:pPr algn="r" rtl="1"/>
            <a:endParaRPr lang="fa-IR" sz="2400" dirty="0" smtClean="0">
              <a:latin typeface="Adobe Arabic" panose="02040503050201020203" pitchFamily="18" charset="-78"/>
              <a:cs typeface="Adobe Arabic" panose="02040503050201020203" pitchFamily="18" charset="-78"/>
            </a:endParaRPr>
          </a:p>
          <a:p>
            <a:pPr algn="r" rtl="1"/>
            <a:r>
              <a:rPr lang="fa-IR" sz="2400" dirty="0" smtClean="0">
                <a:latin typeface="Adobe Arabic" panose="02040503050201020203" pitchFamily="18" charset="-78"/>
                <a:cs typeface="Adobe Arabic" panose="02040503050201020203" pitchFamily="18" charset="-78"/>
              </a:rPr>
              <a:t>تاریخ </a:t>
            </a:r>
            <a:r>
              <a:rPr lang="fa-IR" sz="2400" dirty="0">
                <a:latin typeface="Adobe Arabic" panose="02040503050201020203" pitchFamily="18" charset="-78"/>
                <a:cs typeface="Adobe Arabic" panose="02040503050201020203" pitchFamily="18" charset="-78"/>
              </a:rPr>
              <a:t>سررسید قراردادهای آتی بر روی یک کالا به صورت استاندارد و مشخص توسط بورس تعیین می‌شود و فقط برای سررسیدهای معینی که تعیین شده، امکان انجام معاملات آتی وجود دارد</a:t>
            </a:r>
            <a:r>
              <a:rPr lang="fa-IR" sz="2400" dirty="0" smtClean="0">
                <a:latin typeface="Adobe Arabic" panose="02040503050201020203" pitchFamily="18" charset="-78"/>
                <a:cs typeface="Adobe Arabic" panose="02040503050201020203" pitchFamily="18" charset="-78"/>
              </a:rPr>
              <a:t>.</a:t>
            </a:r>
          </a:p>
          <a:p>
            <a:pPr algn="r" rtl="1"/>
            <a:endParaRPr lang="fa-IR" sz="2400" dirty="0">
              <a:latin typeface="Adobe Arabic" panose="02040503050201020203" pitchFamily="18" charset="-78"/>
              <a:cs typeface="Adobe Arabic" panose="02040503050201020203" pitchFamily="18" charset="-78"/>
            </a:endParaRPr>
          </a:p>
          <a:p>
            <a:pPr algn="r" rtl="1"/>
            <a:endParaRPr lang="en-US" sz="2400" dirty="0">
              <a:latin typeface="Adobe Arabic" panose="02040503050201020203" pitchFamily="18" charset="-78"/>
              <a:cs typeface="Adobe Arabic" panose="02040503050201020203" pitchFamily="18" charset="-78"/>
            </a:endParaRPr>
          </a:p>
        </p:txBody>
      </p:sp>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a:ln w="0"/>
                <a:solidFill>
                  <a:schemeClr val="tx1"/>
                </a:solidFill>
                <a:latin typeface="Adobe Arabic" panose="02040503050201020203" pitchFamily="18" charset="-78"/>
                <a:cs typeface="Adobe Arabic" panose="02040503050201020203" pitchFamily="18" charset="-78"/>
              </a:rPr>
              <a:t>مفهوم سررسید در بازار قراردادهای آتی</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pic>
        <p:nvPicPr>
          <p:cNvPr id="2" name="Picture 1"/>
          <p:cNvPicPr>
            <a:picLocks noChangeAspect="1"/>
          </p:cNvPicPr>
          <p:nvPr/>
        </p:nvPicPr>
        <p:blipFill>
          <a:blip r:embed="rId3"/>
          <a:stretch>
            <a:fillRect/>
          </a:stretch>
        </p:blipFill>
        <p:spPr>
          <a:xfrm>
            <a:off x="0" y="3992632"/>
            <a:ext cx="4304149" cy="2865368"/>
          </a:xfrm>
          <a:prstGeom prst="rect">
            <a:avLst/>
          </a:prstGeom>
        </p:spPr>
      </p:pic>
    </p:spTree>
    <p:extLst>
      <p:ext uri="{BB962C8B-B14F-4D97-AF65-F5344CB8AC3E}">
        <p14:creationId xmlns:p14="http://schemas.microsoft.com/office/powerpoint/2010/main" val="2944189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40953"/>
            <a:ext cx="10515600" cy="4351338"/>
          </a:xfrm>
        </p:spPr>
        <p:txBody>
          <a:bodyPr>
            <a:normAutofit/>
          </a:bodyPr>
          <a:lstStyle/>
          <a:p>
            <a:pPr algn="r" rtl="1"/>
            <a:r>
              <a:rPr lang="fa-IR" sz="2400" dirty="0">
                <a:latin typeface="Adobe Arabic" panose="02040503050201020203" pitchFamily="18" charset="-78"/>
                <a:cs typeface="Adobe Arabic" panose="02040503050201020203" pitchFamily="18" charset="-78"/>
              </a:rPr>
              <a:t>هر سررسید با یک نماد مشخص در تابلو معاملات نمایش داده می شود. هر نماد معاملاتی متشکل از نام کالا، ماه و سال قرارداد است</a:t>
            </a:r>
          </a:p>
          <a:p>
            <a:pPr algn="r" rtl="1"/>
            <a:r>
              <a:rPr lang="fa-IR" sz="2400" dirty="0">
                <a:latin typeface="Adobe Arabic" panose="02040503050201020203" pitchFamily="18" charset="-78"/>
                <a:cs typeface="Adobe Arabic" panose="02040503050201020203" pitchFamily="18" charset="-78"/>
              </a:rPr>
              <a:t>هر قرار داد آتی به صورت زیر نمایش داده میشود</a:t>
            </a:r>
            <a:endParaRPr lang="fa-IR" sz="2400" dirty="0">
              <a:solidFill>
                <a:srgbClr val="FF0000"/>
              </a:solidFill>
              <a:latin typeface="Adobe Arabic" panose="02040503050201020203" pitchFamily="18" charset="-78"/>
              <a:cs typeface="Adobe Arabic" panose="02040503050201020203" pitchFamily="18" charset="-78"/>
            </a:endParaRPr>
          </a:p>
          <a:p>
            <a:r>
              <a:rPr lang="en-US" sz="2400" dirty="0" smtClean="0">
                <a:solidFill>
                  <a:srgbClr val="FFC000"/>
                </a:solidFill>
              </a:rPr>
              <a:t>SAF</a:t>
            </a:r>
            <a:r>
              <a:rPr lang="en-US" sz="2400" dirty="0" smtClean="0">
                <a:solidFill>
                  <a:schemeClr val="accent1">
                    <a:lumMod val="75000"/>
                  </a:schemeClr>
                </a:solidFill>
              </a:rPr>
              <a:t>MM</a:t>
            </a:r>
            <a:r>
              <a:rPr lang="en-US" sz="2400" dirty="0" smtClean="0">
                <a:solidFill>
                  <a:srgbClr val="FF0000"/>
                </a:solidFill>
              </a:rPr>
              <a:t>YY</a:t>
            </a:r>
            <a:r>
              <a:rPr lang="fa-IR" sz="2400" dirty="0" smtClean="0">
                <a:solidFill>
                  <a:srgbClr val="FF0000"/>
                </a:solidFill>
              </a:rPr>
              <a:t>           </a:t>
            </a:r>
            <a:r>
              <a:rPr lang="en-US" sz="2400" dirty="0" smtClean="0">
                <a:solidFill>
                  <a:srgbClr val="FF0000"/>
                </a:solidFill>
              </a:rPr>
              <a:t>           CS</a:t>
            </a:r>
            <a:r>
              <a:rPr lang="en-US" sz="2400" dirty="0" smtClean="0"/>
              <a:t>MM</a:t>
            </a:r>
            <a:r>
              <a:rPr lang="en-US" sz="2400" dirty="0" smtClean="0">
                <a:solidFill>
                  <a:srgbClr val="FFC000"/>
                </a:solidFill>
              </a:rPr>
              <a:t>YY</a:t>
            </a:r>
            <a:r>
              <a:rPr lang="en-US" sz="2400" dirty="0" smtClean="0">
                <a:solidFill>
                  <a:srgbClr val="FF0000"/>
                </a:solidFill>
              </a:rPr>
              <a:t>           </a:t>
            </a:r>
            <a:endParaRPr lang="en-US" sz="2400" dirty="0">
              <a:solidFill>
                <a:srgbClr val="FF0000"/>
              </a:solidFill>
            </a:endParaRPr>
          </a:p>
          <a:p>
            <a:r>
              <a:rPr lang="en-US" sz="2400" dirty="0" smtClean="0">
                <a:solidFill>
                  <a:srgbClr val="FFC000"/>
                </a:solidFill>
              </a:rPr>
              <a:t>SAF </a:t>
            </a:r>
            <a:r>
              <a:rPr lang="en-US" sz="2400" dirty="0">
                <a:solidFill>
                  <a:srgbClr val="FFC000"/>
                </a:solidFill>
              </a:rPr>
              <a:t>: </a:t>
            </a:r>
            <a:r>
              <a:rPr lang="en-US" sz="2400" dirty="0" smtClean="0">
                <a:solidFill>
                  <a:srgbClr val="FFC000"/>
                </a:solidFill>
              </a:rPr>
              <a:t>Saffron                    </a:t>
            </a:r>
            <a:r>
              <a:rPr lang="en-US" sz="2400" dirty="0" smtClean="0">
                <a:solidFill>
                  <a:srgbClr val="FF0000"/>
                </a:solidFill>
              </a:rPr>
              <a:t>CS: Cumin seeds</a:t>
            </a:r>
            <a:endParaRPr lang="en-US" sz="2400" dirty="0">
              <a:solidFill>
                <a:srgbClr val="FF0000"/>
              </a:solidFill>
            </a:endParaRPr>
          </a:p>
          <a:p>
            <a:r>
              <a:rPr lang="en-US" sz="2400" dirty="0">
                <a:solidFill>
                  <a:srgbClr val="0070C0"/>
                </a:solidFill>
              </a:rPr>
              <a:t>MM : month</a:t>
            </a:r>
          </a:p>
          <a:p>
            <a:r>
              <a:rPr lang="en-US" sz="2400" dirty="0">
                <a:solidFill>
                  <a:srgbClr val="FF0000"/>
                </a:solidFill>
              </a:rPr>
              <a:t>YY: year</a:t>
            </a:r>
          </a:p>
          <a:p>
            <a:r>
              <a:rPr lang="en-US" sz="2400" dirty="0" smtClean="0"/>
              <a:t>SAFOR97 </a:t>
            </a:r>
            <a:r>
              <a:rPr lang="en-US" sz="2400" dirty="0"/>
              <a:t>, </a:t>
            </a:r>
            <a:r>
              <a:rPr lang="en-US" sz="2400" dirty="0" smtClean="0"/>
              <a:t>SAFSH97 </a:t>
            </a:r>
            <a:r>
              <a:rPr lang="en-US" sz="2400" dirty="0"/>
              <a:t>, ….</a:t>
            </a:r>
            <a:r>
              <a:rPr lang="fa-IR" sz="2400" dirty="0"/>
              <a:t> </a:t>
            </a:r>
            <a:endParaRPr lang="en-US" sz="2400" dirty="0"/>
          </a:p>
          <a:p>
            <a:pPr algn="r" rtl="1"/>
            <a:endParaRPr lang="en-US" sz="2400" dirty="0">
              <a:latin typeface="Adobe Arabic" panose="02040503050201020203" pitchFamily="18" charset="-78"/>
              <a:cs typeface="Adobe Arabic" panose="02040503050201020203" pitchFamily="18" charset="-78"/>
            </a:endParaRPr>
          </a:p>
        </p:txBody>
      </p:sp>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a:ln w="0"/>
                <a:solidFill>
                  <a:schemeClr val="tx1"/>
                </a:solidFill>
                <a:latin typeface="Adobe Arabic" panose="02040503050201020203" pitchFamily="18" charset="-78"/>
                <a:cs typeface="Adobe Arabic" panose="02040503050201020203" pitchFamily="18" charset="-78"/>
              </a:rPr>
              <a:t>نماد معاملاتی</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Tree>
    <p:extLst>
      <p:ext uri="{BB962C8B-B14F-4D97-AF65-F5344CB8AC3E}">
        <p14:creationId xmlns:p14="http://schemas.microsoft.com/office/powerpoint/2010/main" val="1063480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40953"/>
            <a:ext cx="10515600" cy="4351338"/>
          </a:xfrm>
        </p:spPr>
        <p:txBody>
          <a:bodyPr>
            <a:normAutofit/>
          </a:bodyPr>
          <a:lstStyle/>
          <a:p>
            <a:pPr algn="r" rtl="1"/>
            <a:r>
              <a:rPr lang="fa-IR" sz="2400" dirty="0">
                <a:latin typeface="Adobe Arabic" panose="02040503050201020203" pitchFamily="18" charset="-78"/>
                <a:cs typeface="Adobe Arabic" panose="02040503050201020203" pitchFamily="18" charset="-78"/>
              </a:rPr>
              <a:t>فعالین بازار : تولید کنندگان – مصرف کنندگان – سفته بازان – آربیتراژرها</a:t>
            </a:r>
          </a:p>
          <a:p>
            <a:pPr algn="r" rtl="1"/>
            <a:endParaRPr lang="fa-IR" sz="2400" dirty="0">
              <a:latin typeface="Adobe Arabic" panose="02040503050201020203" pitchFamily="18" charset="-78"/>
              <a:cs typeface="Adobe Arabic" panose="02040503050201020203" pitchFamily="18" charset="-78"/>
            </a:endParaRPr>
          </a:p>
          <a:p>
            <a:pPr marL="457200" indent="-457200" algn="r" rtl="1">
              <a:buFont typeface="+mj-lt"/>
              <a:buAutoNum type="arabicPeriod"/>
            </a:pPr>
            <a:r>
              <a:rPr lang="fa-IR" sz="2400" dirty="0" smtClean="0">
                <a:latin typeface="Adobe Arabic" panose="02040503050201020203" pitchFamily="18" charset="-78"/>
                <a:cs typeface="Adobe Arabic" panose="02040503050201020203" pitchFamily="18" charset="-78"/>
              </a:rPr>
              <a:t>خواستگاه </a:t>
            </a:r>
            <a:r>
              <a:rPr lang="fa-IR" sz="2400" dirty="0">
                <a:latin typeface="Adobe Arabic" panose="02040503050201020203" pitchFamily="18" charset="-78"/>
                <a:cs typeface="Adobe Arabic" panose="02040503050201020203" pitchFamily="18" charset="-78"/>
              </a:rPr>
              <a:t>ایجاد قرار داد آتی پوشش ریسک ناشی از نوسان قیمت برای تولید کننده و مصرف کننده است</a:t>
            </a:r>
          </a:p>
          <a:p>
            <a:pPr marL="457200" indent="-457200" algn="r" rtl="1">
              <a:buFont typeface="+mj-lt"/>
              <a:buAutoNum type="arabicPeriod"/>
            </a:pPr>
            <a:r>
              <a:rPr lang="fa-IR" sz="2400" dirty="0" smtClean="0">
                <a:latin typeface="Adobe Arabic" panose="02040503050201020203" pitchFamily="18" charset="-78"/>
                <a:cs typeface="Adobe Arabic" panose="02040503050201020203" pitchFamily="18" charset="-78"/>
              </a:rPr>
              <a:t>تولید </a:t>
            </a:r>
            <a:r>
              <a:rPr lang="fa-IR" sz="2400" dirty="0">
                <a:latin typeface="Adobe Arabic" panose="02040503050201020203" pitchFamily="18" charset="-78"/>
                <a:cs typeface="Adobe Arabic" panose="02040503050201020203" pitchFamily="18" charset="-78"/>
              </a:rPr>
              <a:t>کنندگان همواره نگران کاهش قیمت ها هستند و مصرف کنندگان نگران افزایش قیمت</a:t>
            </a:r>
          </a:p>
          <a:p>
            <a:pPr marL="457200" indent="-457200" algn="r" rtl="1">
              <a:buFont typeface="+mj-lt"/>
              <a:buAutoNum type="arabicPeriod"/>
            </a:pPr>
            <a:r>
              <a:rPr lang="fa-IR" sz="2400" dirty="0" smtClean="0">
                <a:latin typeface="Adobe Arabic" panose="02040503050201020203" pitchFamily="18" charset="-78"/>
                <a:cs typeface="Adobe Arabic" panose="02040503050201020203" pitchFamily="18" charset="-78"/>
              </a:rPr>
              <a:t>سفته </a:t>
            </a:r>
            <a:r>
              <a:rPr lang="fa-IR" sz="2400" dirty="0">
                <a:latin typeface="Adobe Arabic" panose="02040503050201020203" pitchFamily="18" charset="-78"/>
                <a:cs typeface="Adobe Arabic" panose="02040503050201020203" pitchFamily="18" charset="-78"/>
              </a:rPr>
              <a:t>بازها از نوسانات قیمت سود میکنند ، هم از افزایش قیمت میتوانند سود کنند و هم از کاهش قیمت (مزیت قرار داد آتی این است که شما میتواند دارایی را که ندارید بفروشید) و همچنین وجود اهرم مالی</a:t>
            </a:r>
          </a:p>
          <a:p>
            <a:pPr marL="457200" indent="-457200" algn="r" rtl="1">
              <a:buFont typeface="+mj-lt"/>
              <a:buAutoNum type="arabicPeriod"/>
            </a:pPr>
            <a:r>
              <a:rPr lang="fa-IR" sz="2400" dirty="0">
                <a:latin typeface="Adobe Arabic" panose="02040503050201020203" pitchFamily="18" charset="-78"/>
                <a:cs typeface="Adobe Arabic" panose="02040503050201020203" pitchFamily="18" charset="-78"/>
              </a:rPr>
              <a:t>آربیتراژ : کسب سود بدون ریسک از طریق ورود هم زمان به دو بازار</a:t>
            </a:r>
          </a:p>
          <a:p>
            <a:pPr algn="r" rtl="1">
              <a:buFont typeface="Courier New" panose="02070309020205020404" pitchFamily="49" charset="0"/>
              <a:buChar char="o"/>
            </a:pPr>
            <a:r>
              <a:rPr lang="fa-IR" sz="2400" dirty="0" smtClean="0">
                <a:latin typeface="Adobe Arabic" panose="02040503050201020203" pitchFamily="18" charset="-78"/>
                <a:cs typeface="Adobe Arabic" panose="02040503050201020203" pitchFamily="18" charset="-78"/>
              </a:rPr>
              <a:t>آربیتراژرها </a:t>
            </a:r>
            <a:r>
              <a:rPr lang="fa-IR" sz="2400" dirty="0">
                <a:latin typeface="Adobe Arabic" panose="02040503050201020203" pitchFamily="18" charset="-78"/>
                <a:cs typeface="Adobe Arabic" panose="02040503050201020203" pitchFamily="18" charset="-78"/>
              </a:rPr>
              <a:t>زمانی وارد بازار میشوند که قیمت ها از حالت تعادل خارج شوند</a:t>
            </a:r>
          </a:p>
          <a:p>
            <a:pPr algn="r" rtl="1"/>
            <a:endParaRPr lang="en-US" sz="2400" dirty="0">
              <a:latin typeface="Adobe Arabic" panose="02040503050201020203" pitchFamily="18" charset="-78"/>
              <a:cs typeface="Adobe Arabic" panose="02040503050201020203" pitchFamily="18" charset="-78"/>
            </a:endParaRPr>
          </a:p>
        </p:txBody>
      </p:sp>
      <p:sp>
        <p:nvSpPr>
          <p:cNvPr id="4" name="Flowchart: Terminator 3"/>
          <p:cNvSpPr/>
          <p:nvPr/>
        </p:nvSpPr>
        <p:spPr>
          <a:xfrm>
            <a:off x="2309003" y="150753"/>
            <a:ext cx="7573993" cy="1255351"/>
          </a:xfrm>
          <a:prstGeom prst="flowChartTerminator">
            <a:avLst/>
          </a:prstGeom>
          <a:solidFill>
            <a:srgbClr val="00B0F0"/>
          </a:solidFill>
          <a:ln w="57150">
            <a:solidFill>
              <a:srgbClr val="00B0F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4800" b="1">
                <a:ln w="0"/>
                <a:solidFill>
                  <a:schemeClr val="tx1"/>
                </a:solidFill>
                <a:latin typeface="Adobe Arabic" panose="02040503050201020203" pitchFamily="18" charset="-78"/>
                <a:cs typeface="Adobe Arabic" panose="02040503050201020203" pitchFamily="18" charset="-78"/>
              </a:rPr>
              <a:t>مزیت قرارداد های آتی در چیست؟</a:t>
            </a:r>
            <a:endParaRPr lang="en-US" sz="4800" b="1" dirty="0">
              <a:ln w="0"/>
              <a:solidFill>
                <a:schemeClr val="tx1"/>
              </a:solidFill>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128" y="5312564"/>
            <a:ext cx="1460740" cy="1459171"/>
          </a:xfrm>
          <a:prstGeom prst="rect">
            <a:avLst/>
          </a:prstGeom>
        </p:spPr>
      </p:pic>
    </p:spTree>
    <p:extLst>
      <p:ext uri="{BB962C8B-B14F-4D97-AF65-F5344CB8AC3E}">
        <p14:creationId xmlns:p14="http://schemas.microsoft.com/office/powerpoint/2010/main" val="2458526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3369</TotalTime>
  <Words>1766</Words>
  <Application>Microsoft Office PowerPoint</Application>
  <PresentationFormat>Widescreen</PresentationFormat>
  <Paragraphs>200</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Adobe Arabic</vt:lpstr>
      <vt:lpstr>Arial</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Kiarash</dc:creator>
  <cp:lastModifiedBy>Kiarash</cp:lastModifiedBy>
  <cp:revision>78</cp:revision>
  <dcterms:created xsi:type="dcterms:W3CDTF">2018-03-08T22:46:11Z</dcterms:created>
  <dcterms:modified xsi:type="dcterms:W3CDTF">2019-10-10T00:45:19Z</dcterms:modified>
</cp:coreProperties>
</file>