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4" r:id="rId1"/>
  </p:sldMasterIdLst>
  <p:sldIdLst>
    <p:sldId id="260" r:id="rId2"/>
    <p:sldId id="262" r:id="rId3"/>
    <p:sldId id="394" r:id="rId4"/>
    <p:sldId id="274" r:id="rId5"/>
    <p:sldId id="312" r:id="rId6"/>
    <p:sldId id="311" r:id="rId7"/>
    <p:sldId id="269" r:id="rId8"/>
    <p:sldId id="283" r:id="rId9"/>
    <p:sldId id="284" r:id="rId10"/>
    <p:sldId id="361" r:id="rId11"/>
    <p:sldId id="285" r:id="rId12"/>
    <p:sldId id="286" r:id="rId13"/>
    <p:sldId id="287" r:id="rId14"/>
    <p:sldId id="288" r:id="rId15"/>
    <p:sldId id="271" r:id="rId16"/>
    <p:sldId id="275" r:id="rId17"/>
    <p:sldId id="276" r:id="rId18"/>
    <p:sldId id="277" r:id="rId19"/>
    <p:sldId id="388" r:id="rId20"/>
    <p:sldId id="367" r:id="rId21"/>
    <p:sldId id="360" r:id="rId22"/>
    <p:sldId id="278" r:id="rId23"/>
    <p:sldId id="279" r:id="rId24"/>
    <p:sldId id="280" r:id="rId25"/>
    <p:sldId id="281" r:id="rId26"/>
    <p:sldId id="389" r:id="rId27"/>
    <p:sldId id="384" r:id="rId28"/>
    <p:sldId id="390" r:id="rId29"/>
    <p:sldId id="387" r:id="rId30"/>
    <p:sldId id="391" r:id="rId31"/>
    <p:sldId id="385" r:id="rId32"/>
    <p:sldId id="395" r:id="rId33"/>
    <p:sldId id="392" r:id="rId34"/>
    <p:sldId id="380" r:id="rId35"/>
    <p:sldId id="381" r:id="rId36"/>
    <p:sldId id="379" r:id="rId37"/>
    <p:sldId id="362" r:id="rId38"/>
    <p:sldId id="363" r:id="rId39"/>
    <p:sldId id="332" r:id="rId40"/>
    <p:sldId id="382" r:id="rId41"/>
    <p:sldId id="383" r:id="rId42"/>
    <p:sldId id="333" r:id="rId43"/>
    <p:sldId id="261" r:id="rId44"/>
    <p:sldId id="289" r:id="rId45"/>
    <p:sldId id="264" r:id="rId46"/>
    <p:sldId id="290" r:id="rId47"/>
    <p:sldId id="365" r:id="rId48"/>
    <p:sldId id="393" r:id="rId49"/>
    <p:sldId id="272" r:id="rId50"/>
    <p:sldId id="366" r:id="rId51"/>
    <p:sldId id="291" r:id="rId52"/>
    <p:sldId id="334" r:id="rId53"/>
    <p:sldId id="335" r:id="rId54"/>
    <p:sldId id="336" r:id="rId55"/>
    <p:sldId id="337" r:id="rId56"/>
    <p:sldId id="341" r:id="rId57"/>
    <p:sldId id="339" r:id="rId58"/>
    <p:sldId id="340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64" r:id="rId68"/>
    <p:sldId id="396" r:id="rId69"/>
    <p:sldId id="397" r:id="rId70"/>
    <p:sldId id="352" r:id="rId71"/>
    <p:sldId id="350" r:id="rId72"/>
    <p:sldId id="351" r:id="rId73"/>
    <p:sldId id="353" r:id="rId74"/>
    <p:sldId id="354" r:id="rId75"/>
    <p:sldId id="355" r:id="rId76"/>
    <p:sldId id="386" r:id="rId77"/>
    <p:sldId id="356" r:id="rId78"/>
    <p:sldId id="357" r:id="rId79"/>
    <p:sldId id="358" r:id="rId80"/>
    <p:sldId id="359" r:id="rId81"/>
    <p:sldId id="293" r:id="rId82"/>
    <p:sldId id="294" r:id="rId83"/>
    <p:sldId id="295" r:id="rId84"/>
    <p:sldId id="296" r:id="rId85"/>
    <p:sldId id="297" r:id="rId86"/>
    <p:sldId id="313" r:id="rId87"/>
    <p:sldId id="368" r:id="rId88"/>
    <p:sldId id="398" r:id="rId89"/>
    <p:sldId id="317" r:id="rId90"/>
    <p:sldId id="300" r:id="rId91"/>
    <p:sldId id="301" r:id="rId92"/>
    <p:sldId id="318" r:id="rId93"/>
    <p:sldId id="319" r:id="rId94"/>
    <p:sldId id="307" r:id="rId95"/>
    <p:sldId id="302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20" r:id="rId107"/>
    <p:sldId id="303" r:id="rId108"/>
    <p:sldId id="306" r:id="rId109"/>
    <p:sldId id="321" r:id="rId110"/>
    <p:sldId id="322" r:id="rId111"/>
    <p:sldId id="308" r:id="rId112"/>
    <p:sldId id="326" r:id="rId113"/>
    <p:sldId id="327" r:id="rId114"/>
    <p:sldId id="328" r:id="rId115"/>
    <p:sldId id="329" r:id="rId116"/>
    <p:sldId id="331" r:id="rId117"/>
  </p:sldIdLst>
  <p:sldSz cx="9144000" cy="6858000" type="screen4x3"/>
  <p:notesSz cx="6858000" cy="9144000"/>
  <p:embeddedFontLst>
    <p:embeddedFont>
      <p:font typeface="B Homa" panose="020B0604020202020204" charset="-78"/>
      <p:regular r:id="rId118"/>
    </p:embeddedFont>
    <p:embeddedFont>
      <p:font typeface="Aldhabi" panose="01000000000000000000" pitchFamily="2" charset="-78"/>
      <p:regular r:id="rId119"/>
    </p:embeddedFont>
    <p:embeddedFont>
      <p:font typeface="Calibri" panose="020F0502020204030204" pitchFamily="34" charset="0"/>
      <p:regular r:id="rId120"/>
      <p:bold r:id="rId121"/>
    </p:embeddedFont>
    <p:embeddedFont>
      <p:font typeface="B Esfehan" panose="020B0604020202020204" charset="-78"/>
      <p:bold r:id="rId122"/>
    </p:embeddedFont>
    <p:embeddedFont>
      <p:font typeface="IranNastaliq" panose="020B0604020202020204" charset="0"/>
      <p:regular r:id="rId123"/>
    </p:embeddedFont>
    <p:embeddedFont>
      <p:font typeface="Arial Black" panose="020B0A04020102020204" pitchFamily="34" charset="0"/>
      <p:bold r:id="rId1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7EC2C"/>
    <a:srgbClr val="37C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6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7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font" Target="fonts/font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3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752600"/>
            <a:ext cx="5562600" cy="1470025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352800"/>
            <a:ext cx="55626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5400"/>
            <a:ext cx="3008313" cy="552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2" y="-76200"/>
            <a:ext cx="5634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latin typeface="IranNastaliq" pitchFamily="18" charset="0"/>
                <a:cs typeface="IranNastaliq" pitchFamily="18" charset="0"/>
              </a:rPr>
              <a:t>به نام خدا </a:t>
            </a:r>
            <a:endParaRPr lang="en-US" sz="9600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بازار اول و دوم و اصلی و فرعی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5486399" cy="5562600"/>
          </a:xfrm>
        </p:spPr>
      </p:pic>
    </p:spTree>
    <p:extLst>
      <p:ext uri="{BB962C8B-B14F-4D97-AF65-F5344CB8AC3E}">
        <p14:creationId xmlns:p14="http://schemas.microsoft.com/office/powerpoint/2010/main" val="40093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3- سیگنال قوی : تعداد خریداران حقیقی کمتر از تعداد فروشندگان حقیقی + فروش حقوقی بالای 20%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نکته: درصد فروش حقوقی هرچه بیشتر باشد بهتر است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2819400"/>
            <a:ext cx="914400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7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علائم سیگنال فروش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1 – سیگنال ضعیف : تعداد فروشندگان حقیقی کمتر از خریداران حقیقی باشد + فروش بیش از 40%-50% حقوقی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659"/>
            <a:ext cx="9144000" cy="35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9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2- سیگنال متوسط : تعداد فروشندگان حقیقی بیشتر  از تعداد خریداران حقیقی باشد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یاداوری : دخالت حقوقی کمتر از 10% نادیده گرفته میشود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50706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3- سیگنال قوی : تعداد فروشندگان حقیقی کمتر از تعداد خریداران حقیقی + خرید حقوقی بیش از 15%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بهتر است در این حالت فروش حقوقی وجود نداشته باشد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12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algn="r" rtl="1"/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حالت خاص :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وجود خریدار و فروشنده حقوقی که در این حالت از کسر کردن درصد حقوقی ها به این نتیجه میرسیم که قدرت به چه سمتی وجود دارد . 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*** برای هر دو حالت سیگنال خرید و فروش وجود دارد</a:t>
            </a:r>
            <a:endParaRPr lang="en-US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r>
              <a:rPr lang="fa-IR" sz="4000" b="1" dirty="0" smtClean="0">
                <a:cs typeface="B Homa" pitchFamily="2" charset="-78"/>
              </a:rPr>
              <a:t>چند نکته :</a:t>
            </a:r>
          </a:p>
          <a:p>
            <a:pPr algn="r" rtl="1"/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موقعیت تکنیکالی سهم ( مقاومتی و حمایتی ) بررسی گردد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Homa" pitchFamily="2" charset="-78"/>
              </a:rPr>
              <a:t>*** کم شدن قدرت خریدار و فروشنده در طول روز معاملاتی میتواند به ترتیب منفی و مثبت باشد 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قدرت خریدار و فروشنده میتواند از اواسط روز یا بعد از زمان تصمیم بازار ایجاد گردد</a:t>
            </a: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0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057400"/>
            <a:ext cx="5562600" cy="1470025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ورود و خروج پول هوشمند + تکنیکال</a:t>
            </a:r>
            <a:endParaRPr lang="en-US" dirty="0">
              <a:solidFill>
                <a:schemeClr val="bg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3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ورود و خروج پول هوشمند + تکنیکال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سوخت سهم جهت حرکت =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حجم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 زیاد معاملات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ورود پول حقیقی =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تعداد فروش حقیقی     قیمت – تعداد خرید حقیقی    قیمت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استفاده از اسیلاتور </a:t>
            </a:r>
            <a:r>
              <a:rPr lang="en-US" dirty="0" smtClean="0">
                <a:cs typeface="B Homa" pitchFamily="2" charset="-78"/>
              </a:rPr>
              <a:t>volume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ورود پول به معنای ورود پول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حقیقی</a:t>
            </a:r>
            <a:r>
              <a:rPr lang="fa-IR" dirty="0" smtClean="0">
                <a:cs typeface="B Homa" pitchFamily="2" charset="-78"/>
              </a:rPr>
              <a:t> (قدرت خریدار ، کد به کد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ناحیه ورود پول</a:t>
            </a:r>
            <a:r>
              <a:rPr lang="fa-IR" dirty="0" smtClean="0">
                <a:cs typeface="B Homa" pitchFamily="2" charset="-78"/>
              </a:rPr>
              <a:t> ( حمایت ، مقاومت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صورت مقاومتی بودن منطقه (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قدرت خریدار متداوم و بالا </a:t>
            </a:r>
            <a:r>
              <a:rPr lang="fa-IR" dirty="0" smtClean="0">
                <a:cs typeface="B Homa" pitchFamily="2" charset="-78"/>
              </a:rPr>
              <a:t>، 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حجم زیاد 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الگوی تیک صعودی و نزولی ( بررسی در صفحات بعد )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پر شدن حجم (میانگین) در دقایق ابتدای شروع بازار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(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شروع حرکت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)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5634318" y="2244634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676400" y="2286000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2133600"/>
            <a:ext cx="2933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08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791199" cy="1143000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Homa" pitchFamily="2" charset="-78"/>
              </a:rPr>
              <a:t>ورود و خروج پول هوشمند + تکنیکال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000" dirty="0" smtClean="0">
                <a:solidFill>
                  <a:srgbClr val="00B050"/>
                </a:solidFill>
                <a:cs typeface="B Homa" pitchFamily="2" charset="-78"/>
              </a:rPr>
              <a:t>ادامه دار بودن قدرت خریدار</a:t>
            </a:r>
          </a:p>
          <a:p>
            <a:pPr algn="r" rtl="1"/>
            <a:r>
              <a:rPr lang="fa-IR" sz="3000" dirty="0" smtClean="0">
                <a:cs typeface="B Homa" pitchFamily="2" charset="-78"/>
              </a:rPr>
              <a:t>بهترین </a:t>
            </a:r>
            <a:r>
              <a:rPr lang="fa-IR" sz="3000" dirty="0">
                <a:cs typeface="B Homa" pitchFamily="2" charset="-78"/>
              </a:rPr>
              <a:t>زمان ورود در مناطق مقاومتی ( </a:t>
            </a:r>
            <a:r>
              <a:rPr lang="fa-IR" sz="3000" dirty="0" smtClean="0">
                <a:cs typeface="B Homa" pitchFamily="2" charset="-78"/>
              </a:rPr>
              <a:t>پولبک ، تروبک )</a:t>
            </a:r>
          </a:p>
          <a:p>
            <a:pPr algn="r" rtl="1"/>
            <a:r>
              <a:rPr lang="fa-IR" sz="3000" dirty="0" smtClean="0">
                <a:solidFill>
                  <a:srgbClr val="00B0F0"/>
                </a:solidFill>
                <a:cs typeface="B Homa" pitchFamily="2" charset="-78"/>
              </a:rPr>
              <a:t>تضمین کننده ادامه راه = حجم بالا + قدرت خریدار</a:t>
            </a:r>
          </a:p>
          <a:p>
            <a:pPr algn="r" rtl="1"/>
            <a:r>
              <a:rPr lang="fa-IR" sz="3000" dirty="0" smtClean="0">
                <a:solidFill>
                  <a:srgbClr val="FFC000"/>
                </a:solidFill>
                <a:cs typeface="B Homa" pitchFamily="2" charset="-78"/>
              </a:rPr>
              <a:t>حجم معاملات ( حد اقل 5 برابر ) </a:t>
            </a:r>
          </a:p>
          <a:p>
            <a:pPr algn="r" rtl="1"/>
            <a:r>
              <a:rPr lang="fa-IR" sz="3000" dirty="0" smtClean="0">
                <a:solidFill>
                  <a:srgbClr val="FF0000"/>
                </a:solidFill>
                <a:cs typeface="B Homa" pitchFamily="2" charset="-78"/>
              </a:rPr>
              <a:t>* نکته: </a:t>
            </a:r>
            <a:r>
              <a:rPr lang="fa-IR" sz="3000" b="1" dirty="0" smtClean="0">
                <a:solidFill>
                  <a:srgbClr val="FF0000"/>
                </a:solidFill>
                <a:cs typeface="B Homa" pitchFamily="2" charset="-78"/>
              </a:rPr>
              <a:t>عدم تحرک </a:t>
            </a:r>
            <a:r>
              <a:rPr lang="fa-IR" sz="3000" dirty="0" smtClean="0">
                <a:solidFill>
                  <a:srgbClr val="FF0000"/>
                </a:solidFill>
                <a:cs typeface="B Homa" pitchFamily="2" charset="-78"/>
              </a:rPr>
              <a:t>سهم با وجود خرید حقوقی در </a:t>
            </a:r>
            <a:r>
              <a:rPr lang="fa-IR" sz="3000" dirty="0" smtClean="0">
                <a:solidFill>
                  <a:srgbClr val="00B0F0"/>
                </a:solidFill>
                <a:cs typeface="B Homa" pitchFamily="2" charset="-78"/>
              </a:rPr>
              <a:t>حمایت</a:t>
            </a:r>
            <a:r>
              <a:rPr lang="fa-IR" sz="3000" dirty="0" smtClean="0">
                <a:solidFill>
                  <a:srgbClr val="FF0000"/>
                </a:solidFill>
                <a:cs typeface="B Homa" pitchFamily="2" charset="-78"/>
              </a:rPr>
              <a:t> =ریزش</a:t>
            </a:r>
          </a:p>
          <a:p>
            <a:pPr algn="r" rtl="1"/>
            <a:r>
              <a:rPr lang="fa-IR" sz="3000" dirty="0" smtClean="0">
                <a:solidFill>
                  <a:srgbClr val="92D050"/>
                </a:solidFill>
                <a:cs typeface="B Homa" pitchFamily="2" charset="-78"/>
              </a:rPr>
              <a:t>حمایت حقوقی = خرید در همه قیمت ها در حمایت</a:t>
            </a:r>
          </a:p>
          <a:p>
            <a:pPr algn="r" rtl="1"/>
            <a:r>
              <a:rPr lang="fa-IR" sz="3000" dirty="0" smtClean="0">
                <a:cs typeface="B Homa" pitchFamily="2" charset="-78"/>
              </a:rPr>
              <a:t>حجم کم+صف سنگین+مقاومت= شکست منطقه مقاومتی</a:t>
            </a:r>
          </a:p>
          <a:p>
            <a:pPr algn="r" rtl="1"/>
            <a:r>
              <a:rPr lang="fa-IR" sz="3000" dirty="0" smtClean="0">
                <a:solidFill>
                  <a:srgbClr val="FF0000"/>
                </a:solidFill>
                <a:cs typeface="B Homa" pitchFamily="2" charset="-78"/>
              </a:rPr>
              <a:t>نشانه </a:t>
            </a:r>
            <a:r>
              <a:rPr lang="fa-IR" sz="3000" b="1" u="sng" dirty="0" smtClean="0">
                <a:solidFill>
                  <a:srgbClr val="FF0000"/>
                </a:solidFill>
                <a:cs typeface="B Homa" pitchFamily="2" charset="-78"/>
              </a:rPr>
              <a:t>شروع حرکت سهم</a:t>
            </a:r>
            <a:r>
              <a:rPr lang="fa-IR" sz="3000" dirty="0" smtClean="0">
                <a:cs typeface="B Homa" pitchFamily="2" charset="-78"/>
              </a:rPr>
              <a:t>: اردر ترس+ </a:t>
            </a:r>
            <a:r>
              <a:rPr lang="fa-IR" sz="3000" dirty="0" smtClean="0">
                <a:solidFill>
                  <a:srgbClr val="FFC000"/>
                </a:solidFill>
                <a:cs typeface="B Homa" pitchFamily="2" charset="-78"/>
              </a:rPr>
              <a:t>افزایش قدرت خریدار طی روز </a:t>
            </a:r>
            <a:r>
              <a:rPr lang="fa-IR" sz="3000" dirty="0" smtClean="0">
                <a:cs typeface="B Homa" pitchFamily="2" charset="-78"/>
              </a:rPr>
              <a:t>+ حمایت حقوقی + حجم بالا در ابتدای بازار</a:t>
            </a:r>
          </a:p>
          <a:p>
            <a:pPr algn="r" rtl="1"/>
            <a:r>
              <a:rPr lang="fa-IR" sz="3000" dirty="0" smtClean="0">
                <a:cs typeface="B Homa" pitchFamily="2" charset="-78"/>
              </a:rPr>
              <a:t>یاداروری : </a:t>
            </a:r>
            <a:r>
              <a:rPr lang="fa-IR" sz="3000" dirty="0" smtClean="0">
                <a:solidFill>
                  <a:srgbClr val="FF0000"/>
                </a:solidFill>
                <a:cs typeface="B Homa" pitchFamily="2" charset="-78"/>
              </a:rPr>
              <a:t>فروش حقوقی در مقاومت + قدر خریدار = ادامه حرکت</a:t>
            </a:r>
          </a:p>
          <a:p>
            <a:pPr algn="r" rtl="1"/>
            <a:r>
              <a:rPr lang="fa-IR" sz="3000" dirty="0" smtClean="0">
                <a:cs typeface="B Homa" pitchFamily="2" charset="-78"/>
              </a:rPr>
              <a:t>یاداوری : </a:t>
            </a:r>
            <a:r>
              <a:rPr lang="fa-IR" sz="3000" dirty="0" smtClean="0">
                <a:solidFill>
                  <a:srgbClr val="00B050"/>
                </a:solidFill>
                <a:cs typeface="B Homa" pitchFamily="2" charset="-78"/>
              </a:rPr>
              <a:t>فروش حقوقی در مقاومت + قدرت فروشنده = سیو سود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6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cs typeface="B Homa" pitchFamily="2" charset="-78"/>
              </a:rPr>
              <a:t>خروج پول هوشمند (خالی کردن سهم)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410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حجم بالا منطقه مقاومتی + ظهور </a:t>
            </a:r>
            <a:r>
              <a:rPr lang="fa-IR" dirty="0">
                <a:cs typeface="B Homa" pitchFamily="2" charset="-78"/>
              </a:rPr>
              <a:t>قدرت فروشنده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واگرایی حجم+ منطقه مقاومتی+ افول قدرت خریدار ( طی روز ، چند روز =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سیو سود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عرضه سنگین در صف خرید (بررسی در نمودار سهم در سایت ) + دیده شدن الگوی ساعت یا تیک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نزولی+فروش زیاد حقوقی(دستوری)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حجم زیاد+قیمت بالا</a:t>
            </a:r>
            <a:r>
              <a:rPr lang="fa-IR" b="1" dirty="0" smtClean="0">
                <a:solidFill>
                  <a:srgbClr val="0070C0"/>
                </a:solidFill>
                <a:cs typeface="B Homa" pitchFamily="2" charset="-78"/>
              </a:rPr>
              <a:t>(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صف خرید</a:t>
            </a:r>
            <a:r>
              <a:rPr lang="fa-IR" b="1" dirty="0" smtClean="0">
                <a:solidFill>
                  <a:srgbClr val="0070C0"/>
                </a:solidFill>
                <a:cs typeface="B Homa" pitchFamily="2" charset="-78"/>
              </a:rPr>
              <a:t>)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 به جای کف قیمتی ( نمودار نماد در سایت </a:t>
            </a:r>
            <a:r>
              <a:rPr lang="en-US" dirty="0" smtClean="0">
                <a:solidFill>
                  <a:srgbClr val="0070C0"/>
                </a:solidFill>
                <a:cs typeface="B Homa" pitchFamily="2" charset="-78"/>
              </a:rPr>
              <a:t>tsetmc.com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 )</a:t>
            </a:r>
          </a:p>
          <a:p>
            <a:pPr algn="r" rtl="1"/>
            <a:r>
              <a:rPr lang="fa-IR" b="1" i="1" u="sng" dirty="0" smtClean="0">
                <a:solidFill>
                  <a:srgbClr val="00B050"/>
                </a:solidFill>
                <a:cs typeface="B Homa" pitchFamily="2" charset="-78"/>
              </a:rPr>
              <a:t>نکته : چک کردن سابقه سهم </a:t>
            </a:r>
            <a:r>
              <a:rPr lang="fa-IR" b="1" i="1" u="sng" dirty="0" smtClean="0">
                <a:solidFill>
                  <a:srgbClr val="FF0000"/>
                </a:solidFill>
                <a:cs typeface="B Homa" pitchFamily="2" charset="-78"/>
              </a:rPr>
              <a:t>( مشخص شدن میزان ورود پول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*حفظ و نگه داشتن صف خرید + </a:t>
            </a:r>
            <a:r>
              <a:rPr lang="fa-IR" b="1" u="sng" dirty="0" smtClean="0">
                <a:cs typeface="B Homa" pitchFamily="2" charset="-78"/>
              </a:rPr>
              <a:t>حجم ورود و خروج پول تقریبا برابر</a:t>
            </a:r>
          </a:p>
        </p:txBody>
      </p:sp>
    </p:spTree>
    <p:extLst>
      <p:ext uri="{BB962C8B-B14F-4D97-AF65-F5344CB8AC3E}">
        <p14:creationId xmlns:p14="http://schemas.microsoft.com/office/powerpoint/2010/main" val="1566150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cs typeface="B Homa" pitchFamily="2" charset="-78"/>
              </a:rPr>
              <a:t>اطلاعات کلی بازار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0"/>
            <a:ext cx="8534400" cy="5105400"/>
          </a:xfrm>
        </p:spPr>
      </p:pic>
    </p:spTree>
    <p:extLst>
      <p:ext uri="{BB962C8B-B14F-4D97-AF65-F5344CB8AC3E}">
        <p14:creationId xmlns:p14="http://schemas.microsoft.com/office/powerpoint/2010/main" val="31350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cs typeface="B Homa" pitchFamily="2" charset="-78"/>
              </a:rPr>
              <a:t>چند نکته</a:t>
            </a:r>
            <a:endParaRPr lang="en-US" sz="4400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واگرایی حجمی : (ابتدای مسیر : حجم بالا ) ؛ ( طی مسیر : حجم کم ) ؛ ( انتهای مسیر : حجم بالا )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رفتار گله ای : </a:t>
            </a:r>
            <a:r>
              <a:rPr lang="fa-IR" dirty="0" smtClean="0">
                <a:cs typeface="B Homa" pitchFamily="2" charset="-78"/>
              </a:rPr>
              <a:t>بدون تحلیل ،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خرید و فروش هیجانی </a:t>
            </a:r>
            <a:r>
              <a:rPr lang="fa-IR" dirty="0" smtClean="0">
                <a:cs typeface="B Homa" pitchFamily="2" charset="-78"/>
              </a:rPr>
              <a:t>، از بین رفتن علائم قدرت 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خریدار</a:t>
            </a:r>
            <a:r>
              <a:rPr lang="fa-IR" dirty="0" smtClean="0">
                <a:cs typeface="B Homa" pitchFamily="2" charset="-78"/>
              </a:rPr>
              <a:t> ،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صف خرید و فروش هیجانی </a:t>
            </a:r>
            <a:r>
              <a:rPr lang="fa-IR" dirty="0" smtClean="0">
                <a:cs typeface="B Homa" pitchFamily="2" charset="-78"/>
              </a:rPr>
              <a:t>و....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تنظیم رفتار گله ای = اصلاح ، ریزش </a:t>
            </a:r>
          </a:p>
          <a:p>
            <a:pPr algn="r" rtl="1">
              <a:buFont typeface="Arial" charset="0"/>
              <a:buChar char="•"/>
            </a:pPr>
            <a:r>
              <a:rPr lang="fa-IR" b="1" dirty="0" smtClean="0">
                <a:cs typeface="B Homa" pitchFamily="2" charset="-78"/>
              </a:rPr>
              <a:t>حجم صف خرید </a:t>
            </a:r>
            <a:r>
              <a:rPr lang="fa-IR" dirty="0" smtClean="0">
                <a:cs typeface="B Homa" pitchFamily="2" charset="-78"/>
              </a:rPr>
              <a:t>= متناسب با اندازه سهم + سهام شناور یا م ح ماه </a:t>
            </a:r>
          </a:p>
          <a:p>
            <a:pPr algn="r" rtl="1">
              <a:buFont typeface="Arial" charset="0"/>
              <a:buChar char="•"/>
            </a:pPr>
            <a:r>
              <a:rPr lang="fa-IR" b="1" dirty="0" smtClean="0">
                <a:cs typeface="B Homa" pitchFamily="2" charset="-78"/>
              </a:rPr>
              <a:t>خرید مطمئن :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خرید در پول بک یا شکت مقاومت </a:t>
            </a:r>
          </a:p>
          <a:p>
            <a:pPr algn="r" rtl="1">
              <a:buFont typeface="Arial" charset="0"/>
              <a:buChar char="•"/>
            </a:pP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صف خرید (در حال عرضه شدن) </a:t>
            </a:r>
            <a:r>
              <a:rPr lang="fa-IR" b="1" dirty="0" smtClean="0">
                <a:cs typeface="B Homa" pitchFamily="2" charset="-78"/>
              </a:rPr>
              <a:t>همراه با </a:t>
            </a:r>
            <a:r>
              <a:rPr lang="fa-IR" b="1" dirty="0" smtClean="0">
                <a:solidFill>
                  <a:srgbClr val="FFC000"/>
                </a:solidFill>
                <a:cs typeface="B Homa" pitchFamily="2" charset="-78"/>
              </a:rPr>
              <a:t>قدرت فروشنده زیاد (که در حال زیاد شدن باشد)</a:t>
            </a:r>
            <a:r>
              <a:rPr lang="fa-IR" b="1" dirty="0" smtClean="0">
                <a:cs typeface="B Homa" pitchFamily="2" charset="-78"/>
              </a:rPr>
              <a:t> از علایم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خروج پول </a:t>
            </a:r>
            <a:r>
              <a:rPr lang="fa-IR" b="1" dirty="0" smtClean="0">
                <a:cs typeface="B Homa" pitchFamily="2" charset="-78"/>
              </a:rPr>
              <a:t>میباشد ؛ چه در سقف و چه در کف تکنیکالی-قیمتی .  </a:t>
            </a:r>
          </a:p>
          <a:p>
            <a:pPr algn="r" rtl="1">
              <a:buFont typeface="Arial" charset="0"/>
              <a:buChar char="•"/>
            </a:pP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 </a:t>
            </a:r>
            <a:r>
              <a:rPr lang="fa-IR" b="1" i="1" u="sng" dirty="0" smtClean="0">
                <a:solidFill>
                  <a:srgbClr val="00B050"/>
                </a:solidFill>
                <a:cs typeface="B Homa" pitchFamily="2" charset="-78"/>
              </a:rPr>
              <a:t>نکته : بررسی سابقه رفتار سهم در مناطق حمایت و مقاومت</a:t>
            </a:r>
          </a:p>
          <a:p>
            <a:pPr algn="r" rtl="1">
              <a:buFont typeface="Arial" charset="0"/>
              <a:buChar char="•"/>
            </a:pPr>
            <a:endParaRPr lang="fa-IR" dirty="0" smtClean="0">
              <a:cs typeface="B Homa" pitchFamily="2" charset="-78"/>
            </a:endParaRPr>
          </a:p>
          <a:p>
            <a:pPr algn="r" rtl="1">
              <a:buFont typeface="Arial" charset="0"/>
              <a:buChar char="•"/>
            </a:pPr>
            <a:endParaRPr lang="fa-IR" b="1" i="1" u="sng" dirty="0" smtClean="0">
              <a:cs typeface="B Homa" pitchFamily="2" charset="-78"/>
            </a:endParaRPr>
          </a:p>
          <a:p>
            <a:pPr algn="r" rtl="1">
              <a:buFont typeface="Arial" charset="0"/>
              <a:buChar char="•"/>
            </a:pPr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Homa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Homa" pitchFamily="2" charset="-78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3962400" y="3124200"/>
            <a:ext cx="381000" cy="457200"/>
          </a:xfrm>
          <a:prstGeom prst="smileyFac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نکته در باره معاملات بلوکی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صورت خرید بالا تر از قیمت </a:t>
            </a:r>
            <a:r>
              <a:rPr lang="fa-IR" dirty="0">
                <a:cs typeface="B Homa" pitchFamily="2" charset="-78"/>
              </a:rPr>
              <a:t>سهم(5%-15%  </a:t>
            </a:r>
            <a:r>
              <a:rPr lang="fa-IR" dirty="0" smtClean="0">
                <a:cs typeface="B Homa" pitchFamily="2" charset="-78"/>
              </a:rPr>
              <a:t>بالاتر)میتواند در واچ لیست قرار بگیرد + در محدوده حمایتی بودن 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بین کد حقوقی و حقیقی به صورتی که حقیقی گیرنده باشد به شرط شناسایی از قبل بازیگر میتواند مثبت باشد .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شناسایی بلوکی و عمده : </a:t>
            </a:r>
          </a:p>
          <a:p>
            <a:pPr algn="r" rtl="1"/>
            <a:r>
              <a:rPr lang="en-US" dirty="0">
                <a:cs typeface="B Homa" pitchFamily="2" charset="-78"/>
              </a:rPr>
              <a:t> (l18)[(l18).length-1]==</a:t>
            </a:r>
            <a:r>
              <a:rPr lang="en-US" dirty="0" smtClean="0">
                <a:cs typeface="B Homa" pitchFamily="2" charset="-78"/>
              </a:rPr>
              <a:t>2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en-US" dirty="0">
                <a:cs typeface="B Homa" pitchFamily="2" charset="-78"/>
              </a:rPr>
              <a:t> </a:t>
            </a:r>
            <a:r>
              <a:rPr lang="en-US" dirty="0" smtClean="0">
                <a:cs typeface="B Homa" pitchFamily="2" charset="-78"/>
              </a:rPr>
              <a:t>(</a:t>
            </a:r>
            <a:r>
              <a:rPr lang="en-US" dirty="0">
                <a:cs typeface="B Homa" pitchFamily="2" charset="-78"/>
              </a:rPr>
              <a:t>l18)[(l18).length-1]==</a:t>
            </a:r>
            <a:r>
              <a:rPr lang="en-US" dirty="0" smtClean="0">
                <a:cs typeface="B Homa" pitchFamily="2" charset="-78"/>
              </a:rPr>
              <a:t>4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شاخص ساز بودن بلوکی : دستوری + سهام شاخص ساز + بررسی در بازار مثبت ولی ضعیف = پی بردن ضعف واقعی بازار یا اصلاح فردایی </a:t>
            </a:r>
          </a:p>
        </p:txBody>
      </p:sp>
    </p:spTree>
    <p:extLst>
      <p:ext uri="{BB962C8B-B14F-4D97-AF65-F5344CB8AC3E}">
        <p14:creationId xmlns:p14="http://schemas.microsoft.com/office/powerpoint/2010/main" val="40737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0"/>
            <a:ext cx="5562600" cy="1470025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بررسی سایت</a:t>
            </a:r>
            <a:r>
              <a:rPr lang="en-US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br>
              <a:rPr lang="en-US" dirty="0" smtClean="0">
                <a:solidFill>
                  <a:schemeClr val="bg1"/>
                </a:solidFill>
                <a:cs typeface="B Homa" pitchFamily="2" charset="-78"/>
              </a:rPr>
            </a:br>
            <a:r>
              <a:rPr lang="en-US" dirty="0" smtClean="0">
                <a:solidFill>
                  <a:schemeClr val="bg1"/>
                </a:solidFill>
                <a:cs typeface="B Homa" pitchFamily="2" charset="-78"/>
              </a:rPr>
              <a:t>alexa.com</a:t>
            </a:r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06408"/>
            <a:ext cx="7620000" cy="4794392"/>
          </a:xfrm>
        </p:spPr>
      </p:pic>
    </p:spTree>
    <p:extLst>
      <p:ext uri="{BB962C8B-B14F-4D97-AF65-F5344CB8AC3E}">
        <p14:creationId xmlns:p14="http://schemas.microsoft.com/office/powerpoint/2010/main" val="3072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86000"/>
            <a:ext cx="5562600" cy="1470025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bg1"/>
                </a:solidFill>
                <a:cs typeface="B Homa" pitchFamily="2" charset="-78"/>
              </a:rPr>
              <a:t>سایت های کاربردی </a:t>
            </a:r>
            <a:br>
              <a:rPr lang="fa-IR" sz="4400" dirty="0">
                <a:solidFill>
                  <a:schemeClr val="bg1"/>
                </a:solidFill>
                <a:cs typeface="B Homa" pitchFamily="2" charset="-78"/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634318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Homa" pitchFamily="2" charset="-78"/>
              </a:rPr>
              <a:t>سایت های کاربردی </a:t>
            </a:r>
            <a:br>
              <a:rPr lang="fa-IR" dirty="0">
                <a:cs typeface="B Hom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cyclicalwaves.com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asanbourse.ir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rahavard365.com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persianbourse.com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nimaazadi.com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>
                <a:cs typeface="B Homa" pitchFamily="2" charset="-78"/>
              </a:rPr>
              <a:t>Telegram: @</a:t>
            </a:r>
            <a:r>
              <a:rPr lang="en-US" b="1" dirty="0" err="1" smtClean="0">
                <a:cs typeface="B Homa" pitchFamily="2" charset="-78"/>
              </a:rPr>
              <a:t>BourseAdviserBot</a:t>
            </a: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Tablokhani.com</a:t>
            </a:r>
          </a:p>
          <a:p>
            <a:pPr marL="0" indent="0">
              <a:buNone/>
            </a:pPr>
            <a:r>
              <a:rPr lang="en-US" b="1" dirty="0" smtClean="0">
                <a:cs typeface="B Homa" pitchFamily="2" charset="-78"/>
              </a:rPr>
              <a:t>Fipiran.com</a:t>
            </a:r>
          </a:p>
          <a:p>
            <a:pPr marL="0" indent="0">
              <a:buNone/>
            </a:pPr>
            <a:endParaRPr lang="fa-IR" b="1" dirty="0" smtClean="0">
              <a:cs typeface="B Homa" pitchFamily="2" charset="-78"/>
            </a:endParaRPr>
          </a:p>
          <a:p>
            <a:pPr marL="0" indent="0">
              <a:buNone/>
            </a:pPr>
            <a:endParaRPr lang="en-US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35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" y="5105400"/>
            <a:ext cx="7772400" cy="1362075"/>
          </a:xfrm>
        </p:spPr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latin typeface="Aldhabi" pitchFamily="2" charset="-78"/>
                <a:cs typeface="Aldhabi" pitchFamily="2" charset="-78"/>
              </a:rPr>
              <a:t>موفق و پر سود باشید</a:t>
            </a:r>
            <a:endParaRPr lang="en-US" dirty="0">
              <a:solidFill>
                <a:srgbClr val="00B05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300" y="838200"/>
            <a:ext cx="8153400" cy="3429000"/>
          </a:xfrm>
        </p:spPr>
        <p:txBody>
          <a:bodyPr>
            <a:normAutofit fontScale="92500"/>
          </a:bodyPr>
          <a:lstStyle/>
          <a:p>
            <a:pPr algn="ctr" rtl="1"/>
            <a:endParaRPr lang="fa-IR" sz="4000" dirty="0" smtClean="0">
              <a:cs typeface="B Esfehan" pitchFamily="2" charset="-78"/>
            </a:endParaRPr>
          </a:p>
          <a:p>
            <a:pPr marL="0" indent="0" algn="ctr" rtl="1">
              <a:buNone/>
            </a:pPr>
            <a:endParaRPr lang="fa-IR" sz="5700" dirty="0" smtClean="0">
              <a:cs typeface="B Esfehan" pitchFamily="2" charset="-78"/>
            </a:endParaRPr>
          </a:p>
          <a:p>
            <a:pPr marL="0" indent="0" algn="ctr" rtl="1">
              <a:buNone/>
            </a:pPr>
            <a:r>
              <a:rPr lang="fa-IR" sz="5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sfehan" pitchFamily="2" charset="-78"/>
              </a:rPr>
              <a:t>بدترین اشتباه تکرار اشتباه است و توقع نتیجه متفاوت داشتن </a:t>
            </a:r>
            <a:endParaRPr lang="en-US" sz="5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1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Homa" pitchFamily="2" charset="-78"/>
              </a:rPr>
              <a:t>نماد های پر بیننده و تأثیر گذار در شاخص</a:t>
            </a:r>
            <a:endParaRPr lang="en-US" sz="28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10600" cy="3733800"/>
          </a:xfrm>
        </p:spPr>
      </p:pic>
    </p:spTree>
    <p:extLst>
      <p:ext uri="{BB962C8B-B14F-4D97-AF65-F5344CB8AC3E}">
        <p14:creationId xmlns:p14="http://schemas.microsoft.com/office/powerpoint/2010/main" val="980571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cs typeface="B Homa" pitchFamily="2" charset="-78"/>
              </a:rPr>
              <a:t>اطلاعات شاخص فرابورس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 b="974"/>
          <a:stretch>
            <a:fillRect/>
          </a:stretch>
        </p:blipFill>
        <p:spPr>
          <a:xfrm>
            <a:off x="381000" y="1219200"/>
            <a:ext cx="8153400" cy="4876800"/>
          </a:xfrm>
        </p:spPr>
      </p:pic>
    </p:spTree>
    <p:extLst>
      <p:ext uri="{BB962C8B-B14F-4D97-AF65-F5344CB8AC3E}">
        <p14:creationId xmlns:p14="http://schemas.microsoft.com/office/powerpoint/2010/main" val="142604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Homa" pitchFamily="2" charset="-78"/>
              </a:rPr>
              <a:t>نماد های پر بیننده  و تأثیر گذار در فرابورس</a:t>
            </a:r>
            <a:endParaRPr lang="en-US" sz="2800" dirty="0">
              <a:cs typeface="B Homa" pitchFamily="2" charset="-7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63000" cy="4038600"/>
          </a:xfrm>
        </p:spPr>
      </p:pic>
    </p:spTree>
    <p:extLst>
      <p:ext uri="{BB962C8B-B14F-4D97-AF65-F5344CB8AC3E}">
        <p14:creationId xmlns:p14="http://schemas.microsoft.com/office/powerpoint/2010/main" val="32843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400" dirty="0">
                <a:solidFill>
                  <a:schemeClr val="bg1"/>
                </a:solidFill>
                <a:cs typeface="B Homa" pitchFamily="2" charset="-78"/>
              </a:rPr>
              <a:t>بررسی آیتم های هر نماد</a:t>
            </a:r>
          </a:p>
        </p:txBody>
      </p:sp>
    </p:spTree>
    <p:extLst>
      <p:ext uri="{BB962C8B-B14F-4D97-AF65-F5344CB8AC3E}">
        <p14:creationId xmlns:p14="http://schemas.microsoft.com/office/powerpoint/2010/main" val="3480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58200" cy="13716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Homa" pitchFamily="2" charset="-78"/>
              </a:rPr>
              <a:t>نوار ابزار اختصاصی هر نماد</a:t>
            </a:r>
            <a:endParaRPr lang="en-US" sz="36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4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Homa" pitchFamily="2" charset="-78"/>
              </a:rPr>
              <a:t>اطلاعات معاملاتی نماد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1295400"/>
            <a:ext cx="8191502" cy="4648200"/>
          </a:xfrm>
        </p:spPr>
      </p:pic>
    </p:spTree>
    <p:extLst>
      <p:ext uri="{BB962C8B-B14F-4D97-AF65-F5344CB8AC3E}">
        <p14:creationId xmlns:p14="http://schemas.microsoft.com/office/powerpoint/2010/main" val="2668370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Homa" pitchFamily="2" charset="-78"/>
              </a:rPr>
              <a:t>اطلاعات حجمی و قیمتی سهم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371600"/>
            <a:ext cx="8305800" cy="4572000"/>
          </a:xfrm>
        </p:spPr>
      </p:pic>
    </p:spTree>
    <p:extLst>
      <p:ext uri="{BB962C8B-B14F-4D97-AF65-F5344CB8AC3E}">
        <p14:creationId xmlns:p14="http://schemas.microsoft.com/office/powerpoint/2010/main" val="413431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anose="020B0604020202020204" charset="-78"/>
              </a:rPr>
              <a:t>اطلاعات حجمی و قیمتی سهم</a:t>
            </a:r>
            <a:endParaRPr lang="en-US" dirty="0">
              <a:cs typeface="B Homa" panose="020B060402020202020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Homa" panose="020B0604020202020204" charset="-78"/>
              </a:rPr>
              <a:t>چند نکته :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 بازه هفتگی و بازه سال به عنوان پیوت یا سطوح حمایتی و مقاومتی عمل می کند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در تعداد اردر های مچینگ ؛ میتواند تعداد زیادی اردر توسط یک کد ارسال شده باشد ، که این می تواند نشانه دست کاری شدن حجم اردر باشد ( طریقه بدست اوردن از محاسبه سرانه سرانه هر اردر )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Homa" panose="020B0604020202020204" charset="-78"/>
              </a:rPr>
              <a:t>با ورود پول به سهم ها میانگین حجم ماه افزایش پیدا میکند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cs typeface="B Homa" panose="020B0604020202020204" charset="-78"/>
              </a:rPr>
              <a:t>با افزایش سرانه خرید ، میانگین حجم ماه افزایش پیدا میکند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dirty="0" smtClean="0">
              <a:cs typeface="B Hom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4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چرا علم تابلو خوانی</a:t>
            </a:r>
            <a:r>
              <a:rPr lang="fa-I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؟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9531"/>
            <a:ext cx="7620000" cy="4762500"/>
          </a:xfrm>
        </p:spPr>
      </p:pic>
    </p:spTree>
    <p:extLst>
      <p:ext uri="{BB962C8B-B14F-4D97-AF65-F5344CB8AC3E}">
        <p14:creationId xmlns:p14="http://schemas.microsoft.com/office/powerpoint/2010/main" val="2836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نکته در خصوص سهام شناور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b="1" dirty="0" smtClean="0">
                <a:cs typeface="B Homa" pitchFamily="2" charset="-78"/>
              </a:rPr>
              <a:t>اختلاف بین درصد سهام شناور واقعی و نمایش داده شده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مهم بودن اندازه سهم ( تعداد سهم و ارزش بازار سهم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اختلاف زیاد = وجود بازیگر یا کد برای بازیگر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بررسی سابقه ( در صورت جابجایی درصد سهام شناور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***در صورت کم بودن درصد سهام شناور و غیر فعال بودن سهامدار عمده ، بازیگر در این سهم فعال شده و تمایل فعالیت </a:t>
            </a:r>
            <a:r>
              <a:rPr lang="fa-IR" b="1" u="sng" dirty="0" smtClean="0">
                <a:cs typeface="B Homa" pitchFamily="2" charset="-78"/>
              </a:rPr>
              <a:t>بازیگر مستقل از حقوقی </a:t>
            </a:r>
            <a:r>
              <a:rPr lang="fa-IR" dirty="0" smtClean="0">
                <a:cs typeface="B Homa" pitchFamily="2" charset="-78"/>
              </a:rPr>
              <a:t>در این نوع سهم ها بیشتر است .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 *** توجه به تعداد سهام ( ارزش بازار سهم ) و سابقه رفتار سهم</a:t>
            </a:r>
          </a:p>
          <a:p>
            <a:pPr marL="0" indent="0" algn="r" rtl="1">
              <a:buNone/>
            </a:pPr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*** در صورت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سهامدار عمده بودن شخص حقیقی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در سهم های </a:t>
            </a:r>
            <a:r>
              <a:rPr lang="fa-IR" b="1" u="sng" dirty="0" smtClean="0">
                <a:solidFill>
                  <a:srgbClr val="00B050"/>
                </a:solidFill>
                <a:cs typeface="B Homa" pitchFamily="2" charset="-78"/>
              </a:rPr>
              <a:t>بازار بورس </a:t>
            </a:r>
            <a:r>
              <a:rPr lang="fa-IR" b="1" dirty="0" smtClean="0">
                <a:solidFill>
                  <a:srgbClr val="0070C0"/>
                </a:solidFill>
                <a:cs typeface="B Homa" pitchFamily="2" charset="-78"/>
              </a:rPr>
              <a:t>(به علت محدودیت فروش در بازار فرابورس)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میتوان این میزان درصد را جزو سهام شناور درنظر گرفت ( ورود حقیقی درصدی به سهامداران عمده =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احتمال بالای ورود بازیگر </a:t>
            </a:r>
            <a:r>
              <a:rPr lang="fa-IR" dirty="0" smtClean="0">
                <a:cs typeface="B Homa" pitchFamily="2" charset="-78"/>
              </a:rPr>
              <a:t>) ولی این موضوع به معنی عدم وجود بازیگر در سهم های فرابورس نمیباشد بلکه سفته بازار در بازار فرابورس حضور بیشتری دارند .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نکته:  </a:t>
            </a:r>
            <a:r>
              <a:rPr lang="fa-IR" dirty="0" smtClean="0">
                <a:cs typeface="B Homa" pitchFamily="2" charset="-78"/>
              </a:rPr>
              <a:t>رفتار بازیگری و سفته بازی در سهم های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کوچک و متوسط </a:t>
            </a:r>
            <a:r>
              <a:rPr lang="fa-IR" dirty="0" smtClean="0">
                <a:cs typeface="B Homa" pitchFamily="2" charset="-78"/>
              </a:rPr>
              <a:t>بازار قابل اعتماد برای شناسایی و تحلیل میباشد</a:t>
            </a:r>
          </a:p>
        </p:txBody>
      </p:sp>
    </p:spTree>
    <p:extLst>
      <p:ext uri="{BB962C8B-B14F-4D97-AF65-F5344CB8AC3E}">
        <p14:creationId xmlns:p14="http://schemas.microsoft.com/office/powerpoint/2010/main" val="2801603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Homa" pitchFamily="2" charset="-78"/>
              </a:rPr>
              <a:t>اهمیت حجم مبنا و سهم خشک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4864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معایب سهم خشک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عدم رشد مورد انتظار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امکان جا ماندن از رشد بازار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نقد شوندگی پایین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امکان ایجاد گره معاملاتی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اهمیت ورود به سهم ها با نقد شوندگی های مختلف با توجه به شرایط روند بازار و هیجانات بازار</a:t>
            </a:r>
            <a:endParaRPr lang="en-US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امکان رشد در شرایط نزولی بازار (به شرط خشک شدن توسط بازیگر و جمع شدن سهام شناور (شناسایی ورود بازیگر در قسمت بررسی رفتار بازیگر سهم) )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721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486400" cy="566738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Homa" pitchFamily="2" charset="-78"/>
              </a:rPr>
              <a:t>اطلاعات سهامداران حقیقی وحقوقی 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12480" cy="3810000"/>
          </a:xfrm>
        </p:spPr>
      </p:pic>
    </p:spTree>
    <p:extLst>
      <p:ext uri="{BB962C8B-B14F-4D97-AF65-F5344CB8AC3E}">
        <p14:creationId xmlns:p14="http://schemas.microsoft.com/office/powerpoint/2010/main" val="38518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ابزار تغییر مکان یا نمایش اطلاعات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9648"/>
            <a:ext cx="7696200" cy="1846552"/>
          </a:xfrm>
        </p:spPr>
      </p:pic>
    </p:spTree>
    <p:extLst>
      <p:ext uri="{BB962C8B-B14F-4D97-AF65-F5344CB8AC3E}">
        <p14:creationId xmlns:p14="http://schemas.microsoft.com/office/powerpoint/2010/main" val="103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566738"/>
          </a:xfrm>
        </p:spPr>
        <p:txBody>
          <a:bodyPr>
            <a:noAutofit/>
          </a:bodyPr>
          <a:lstStyle/>
          <a:p>
            <a:pPr algn="ctr" rtl="1"/>
            <a:r>
              <a:rPr lang="fa-IR" sz="3200" dirty="0" smtClean="0">
                <a:cs typeface="B Homa" pitchFamily="2" charset="-78"/>
              </a:rPr>
              <a:t>اطلاعات تکمیلی 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57220"/>
            <a:ext cx="7010400" cy="1400380"/>
          </a:xfrm>
        </p:spPr>
      </p:pic>
    </p:spTree>
    <p:extLst>
      <p:ext uri="{BB962C8B-B14F-4D97-AF65-F5344CB8AC3E}">
        <p14:creationId xmlns:p14="http://schemas.microsoft.com/office/powerpoint/2010/main" val="31614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Homa" pitchFamily="2" charset="-78"/>
              </a:rPr>
              <a:t>اصطلاحات کاربردی در تابلوخوانی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fa-IR" sz="4200" dirty="0" smtClean="0">
                <a:cs typeface="B Homa" pitchFamily="2" charset="-78"/>
              </a:rPr>
              <a:t>مچینگ معاملاتی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ارزش اسمی هر سهم 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انواع وضعیت : مجاز ، مجاز محفوظ ، ممنوع متوقف ( بازگشایی روز  یا روز های بعد ) ، ممنوع (بازگشایی همان روز ) 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بازار گردان 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ارزش جایگزینی در هر نماد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گره معاملاتی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نرخ بازگشت سرمایه یا  </a:t>
            </a:r>
            <a:r>
              <a:rPr lang="en-US" sz="4200" dirty="0" smtClean="0">
                <a:cs typeface="B Homa" pitchFamily="2" charset="-78"/>
              </a:rPr>
              <a:t>p/e</a:t>
            </a:r>
            <a:endParaRPr lang="fa-IR" sz="4200" dirty="0" smtClean="0">
              <a:cs typeface="B Homa" pitchFamily="2" charset="-78"/>
            </a:endParaRPr>
          </a:p>
          <a:p>
            <a:pPr algn="r" rtl="1"/>
            <a:r>
              <a:rPr lang="fa-IR" sz="4200" dirty="0" smtClean="0">
                <a:cs typeface="B Homa" pitchFamily="2" charset="-78"/>
              </a:rPr>
              <a:t>میزان نقد شوندگی سهم = تعداد سهام شناور </a:t>
            </a:r>
            <a:r>
              <a:rPr lang="fa-IR" sz="4200" b="1" dirty="0">
                <a:cs typeface="B Homa" pitchFamily="2" charset="-78"/>
              </a:rPr>
              <a:t>×</a:t>
            </a:r>
            <a:r>
              <a:rPr lang="fa-IR" sz="4200" dirty="0" smtClean="0">
                <a:cs typeface="B Homa" pitchFamily="2" charset="-78"/>
              </a:rPr>
              <a:t> قیمت سهم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سهامدار عمده 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مفهوم ضریب بتا سهم</a:t>
            </a:r>
            <a:endParaRPr lang="fa-IR" sz="4200" dirty="0">
              <a:cs typeface="B Homa" pitchFamily="2" charset="-78"/>
            </a:endParaRPr>
          </a:p>
          <a:p>
            <a:pPr algn="r" rtl="1"/>
            <a:r>
              <a:rPr lang="fa-IR" sz="4200" dirty="0" smtClean="0">
                <a:cs typeface="B Homa" pitchFamily="2" charset="-78"/>
              </a:rPr>
              <a:t>خالی کردن سهم 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**قدرت خریدار و قدرت فروشنده </a:t>
            </a:r>
            <a:r>
              <a:rPr lang="fa-IR" sz="4200" b="1" u="sng" dirty="0" smtClean="0">
                <a:cs typeface="B Homa" pitchFamily="2" charset="-78"/>
              </a:rPr>
              <a:t>حقیقی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** سرانه خرید یا میانگین خرید هر حقیقی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**حجم مشکوک</a:t>
            </a:r>
          </a:p>
          <a:p>
            <a:pPr algn="r" rtl="1"/>
            <a:r>
              <a:rPr lang="fa-IR" sz="4200" dirty="0" smtClean="0">
                <a:cs typeface="B Homa" pitchFamily="2" charset="-78"/>
              </a:rPr>
              <a:t>** فشار خرید و فشار فروش</a:t>
            </a:r>
          </a:p>
          <a:p>
            <a:pPr algn="r" rtl="1"/>
            <a:endParaRPr lang="en-US" sz="2800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54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752600"/>
            <a:ext cx="6019800" cy="1470025"/>
          </a:xfrm>
        </p:spPr>
        <p:txBody>
          <a:bodyPr/>
          <a:lstStyle/>
          <a:p>
            <a:r>
              <a:rPr lang="fa-IR" dirty="0" smtClean="0">
                <a:cs typeface="B Homa" panose="020B0604020202020204" charset="-78"/>
              </a:rPr>
              <a:t>قدرت خریدار  و فروشنده حقیقی</a:t>
            </a:r>
            <a:endParaRPr lang="en-US" dirty="0">
              <a:cs typeface="B Hom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1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634318" cy="1143000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Homa" pitchFamily="2" charset="-78"/>
              </a:rPr>
              <a:t>قدرت خریدار و قدرت </a:t>
            </a:r>
            <a:r>
              <a:rPr lang="fa-IR" sz="3200" dirty="0" smtClean="0">
                <a:cs typeface="B Homa" pitchFamily="2" charset="-78"/>
              </a:rPr>
              <a:t>فروشنده حقیقی</a:t>
            </a:r>
            <a:r>
              <a:rPr lang="fa-IR" sz="3200" dirty="0">
                <a:cs typeface="B Homa" pitchFamily="2" charset="-78"/>
              </a:rPr>
              <a:t/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قدرت خریدار در 2 حالت شکل می گیرد: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1 – فروش سنگین حقوقی ( دخالت حقوقی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2 – کمتر بودن تعداد خریداران یا به عبارتی جمع کردن سهم توسط حقیقی ها ( بدون دخالت حقوقی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153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514600"/>
            <a:ext cx="5715000" cy="147002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Homa" pitchFamily="2" charset="-78"/>
              </a:rPr>
              <a:t> سرانه خرید یا میانگین خرید هر حقیقی</a:t>
            </a:r>
            <a:br>
              <a:rPr lang="fa-IR" dirty="0">
                <a:cs typeface="B Homa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anose="020B0604020202020204" charset="-78"/>
              </a:rPr>
              <a:t>سرانه خرید </a:t>
            </a:r>
            <a:endParaRPr lang="en-US" dirty="0">
              <a:cs typeface="B Homa" panose="020B060402020202020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066800"/>
            <a:ext cx="9139518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dirty="0">
              <a:cs typeface="B Homa" panose="020B0604020202020204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Homa" panose="020B0604020202020204" charset="-78"/>
              </a:rPr>
              <a:t> </a:t>
            </a:r>
            <a:r>
              <a:rPr lang="fa-IR" dirty="0" smtClean="0">
                <a:cs typeface="B Homa" panose="020B0604020202020204" charset="-78"/>
              </a:rPr>
              <a:t>                             ارزش معاملات × درصد خرید حقیقی</a:t>
            </a:r>
          </a:p>
          <a:p>
            <a:pPr marL="0" indent="0" algn="r" rtl="1">
              <a:buNone/>
            </a:pPr>
            <a:r>
              <a:rPr lang="fa-IR" dirty="0" smtClean="0">
                <a:cs typeface="B Homa" panose="020B0604020202020204" charset="-78"/>
              </a:rPr>
              <a:t>                                          تعداد خریداران حقیقی</a:t>
            </a:r>
          </a:p>
          <a:p>
            <a:pPr marL="0" indent="0" algn="r" rtl="1">
              <a:buNone/>
            </a:pPr>
            <a:r>
              <a:rPr lang="fa-IR" dirty="0">
                <a:cs typeface="B Homa" panose="020B0604020202020204" charset="-78"/>
              </a:rPr>
              <a:t> </a:t>
            </a:r>
            <a:endParaRPr lang="fa-IR" dirty="0" smtClean="0">
              <a:cs typeface="B Homa" panose="020B0604020202020204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بررسی میزان سرانه خرید حقیقی در 20 روز گذشته.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بدست اوردن میزان متوسط سرانه خرید 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سرانه خرید مشکوک میتواند بیش از 3 برابر متوسط باشد.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Homa" panose="020B0604020202020204" charset="-78"/>
              </a:rPr>
              <a:t>همزمان با افزایش سرانه ، ارزش معاملات نیز زیاد می شود 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70C0"/>
                </a:solidFill>
                <a:cs typeface="B Homa" panose="020B0604020202020204" charset="-78"/>
              </a:rPr>
              <a:t>****</a:t>
            </a:r>
            <a:r>
              <a:rPr lang="fa-IR" b="1" dirty="0" smtClean="0">
                <a:solidFill>
                  <a:srgbClr val="FF0000"/>
                </a:solidFill>
                <a:cs typeface="B Homa" panose="020B0604020202020204" charset="-78"/>
              </a:rPr>
              <a:t>حقیقی همیشه به هدف کسب سود خرید میکند ، پس خرید مشکوک میتواند هدفمند باشد </a:t>
            </a:r>
            <a:r>
              <a:rPr lang="fa-IR" dirty="0" smtClean="0">
                <a:solidFill>
                  <a:srgbClr val="0070C0"/>
                </a:solidFill>
                <a:cs typeface="B Homa" panose="020B0604020202020204" charset="-78"/>
              </a:rPr>
              <a:t>****</a:t>
            </a:r>
            <a:r>
              <a:rPr lang="fa-IR" dirty="0" smtClean="0">
                <a:cs typeface="B Homa" panose="020B0604020202020204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00B0F0"/>
                </a:solidFill>
                <a:cs typeface="B Homa" panose="020B0604020202020204" charset="-78"/>
              </a:rPr>
              <a:t>افزایش سرانه خرید مقدمه ای بر ورود پول هوشمند میباشد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057400"/>
            <a:ext cx="5867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دو نکته 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Homa" pitchFamily="2" charset="-78"/>
              </a:rPr>
              <a:t>تحلیل در بازار سرمایه منوط به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طبیعی بودن همه شرایط   </a:t>
            </a:r>
            <a:r>
              <a:rPr lang="fa-IR" b="1" dirty="0" smtClean="0">
                <a:cs typeface="B Homa" pitchFamily="2" charset="-78"/>
              </a:rPr>
              <a:t> می باشد و تحلیل در شرایط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ریزشی بودن </a:t>
            </a:r>
            <a:r>
              <a:rPr lang="fa-IR" b="1" dirty="0" smtClean="0">
                <a:cs typeface="B Homa" pitchFamily="2" charset="-78"/>
              </a:rPr>
              <a:t>بازار یا شرایطی که بازار در حال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دستکاری شدن توسط</a:t>
            </a:r>
            <a:r>
              <a:rPr lang="fa-IR" b="1" dirty="0" smtClean="0">
                <a:cs typeface="B Homa" pitchFamily="2" charset="-78"/>
              </a:rPr>
              <a:t> مراجع تصمیم گیرنده بازار یا حتی حقوقی ها باشد با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خطای زیادی </a:t>
            </a:r>
            <a:r>
              <a:rPr lang="fa-IR" b="1" dirty="0" smtClean="0">
                <a:cs typeface="B Homa" pitchFamily="2" charset="-78"/>
              </a:rPr>
              <a:t>مواجه خواهد شد و همین امر ممکن است منجر به سرخوردگی در تحلیل و نادیده گرفتن علم در جای درست خود بشود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Homa" pitchFamily="2" charset="-78"/>
              </a:rPr>
              <a:t> بازار هدف تحلیل تابلوخوانی غالبا جهت تحلیل برای سهم های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کوچک و متوسط </a:t>
            </a:r>
            <a:r>
              <a:rPr lang="fa-IR" b="1" dirty="0" smtClean="0">
                <a:cs typeface="B Homa" pitchFamily="2" charset="-78"/>
              </a:rPr>
              <a:t>بازار سرمایه می باشد به این دلیل که در سهم های بزرگ پول زیاد و (بعضا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دستکاری</a:t>
            </a:r>
            <a:r>
              <a:rPr lang="fa-IR" b="1" dirty="0" smtClean="0">
                <a:cs typeface="B Homa" pitchFamily="2" charset="-78"/>
              </a:rPr>
              <a:t> توسط دولت یا سازمان بورس ) و وجود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حقوقی های بزرگ </a:t>
            </a:r>
            <a:r>
              <a:rPr lang="fa-IR" b="1" dirty="0" smtClean="0">
                <a:cs typeface="B Homa" pitchFamily="2" charset="-78"/>
              </a:rPr>
              <a:t>؛ میتوانند همه تحلیل ها را با خطا مواجه نماید .  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601276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حجم مشکوک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حجم مشکوک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315199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8" y="2971800"/>
            <a:ext cx="7428379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1" y="4876800"/>
            <a:ext cx="74283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algn="r" rtl="1"/>
            <a:r>
              <a:rPr lang="fa-IR" b="1" dirty="0" smtClean="0">
                <a:cs typeface="B Homa" pitchFamily="2" charset="-78"/>
              </a:rPr>
              <a:t>اهمیت میزان حجم مشکوک و اندازه تعداد سهام شرکت ، در واقع چند درصد از سهام شرکت در آن روز معامله شده....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میانگین حجم میتواند به صورت یک دست در چندین روز جهت جمع کردن سهم زیاد شود تا در صورت حجم زیاد معامله شدن به سختی وارد فیلتر ها شود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( عدم جلب توجه )</a:t>
            </a:r>
            <a:r>
              <a:rPr lang="fa-IR" b="1" dirty="0" smtClean="0">
                <a:cs typeface="B Homa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میانگین حجم میتواند با معامله نشدن و صف  فروش یا خرید ماندن طولانی و معامله در حد حجم مبنا ، کم شود و با کم شدن میانگین حجم ماه و حجم زیاد معاملات در یک روز میتواند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مورد توجه </a:t>
            </a:r>
            <a:r>
              <a:rPr lang="fa-IR" b="1" dirty="0" smtClean="0">
                <a:cs typeface="B Homa" pitchFamily="2" charset="-78"/>
              </a:rPr>
              <a:t>قرار گیرد.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5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فشار </a:t>
            </a:r>
            <a:r>
              <a:rPr lang="fa-IR" dirty="0" smtClean="0">
                <a:cs typeface="B Homa" pitchFamily="2" charset="-78"/>
              </a:rPr>
              <a:t>فروش و خرید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1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فشار فروش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91400" cy="144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7543800" cy="13170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24400"/>
            <a:ext cx="75437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فشار خرید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543800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6562"/>
            <a:ext cx="7467599" cy="144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24400"/>
            <a:ext cx="74675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حمایت و مقاومت روانی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0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حمایت روانی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39200" cy="44196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5638800"/>
            <a:ext cx="8991600" cy="94456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اعداد رند : 100-200-1000-2000....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هم سطح شدن قیمت حمایت و مقاومت با سطوح تکنیکالی= قدرت زیاد</a:t>
            </a:r>
            <a:endParaRPr lang="en-US" dirty="0">
              <a:solidFill>
                <a:srgbClr val="FF00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659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40415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0574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کشف قیمت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760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4102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Homa" pitchFamily="2" charset="-78"/>
              </a:rPr>
              <a:t>آشنایی با امکانات سایت </a:t>
            </a:r>
            <a:r>
              <a:rPr lang="en-US" sz="2800" b="1" dirty="0" smtClean="0">
                <a:cs typeface="B Homa" pitchFamily="2" charset="-78"/>
              </a:rPr>
              <a:t>tsetmc.com</a:t>
            </a:r>
            <a:r>
              <a:rPr lang="fa-IR" sz="2800" b="1" dirty="0" smtClean="0">
                <a:cs typeface="B Homa" pitchFamily="2" charset="-78"/>
              </a:rPr>
              <a:t> </a:t>
            </a:r>
            <a:endParaRPr lang="en-US" sz="2800" b="1" dirty="0" smtClean="0">
              <a:cs typeface="B Homa" pitchFamily="2" charset="-78"/>
            </a:endParaRP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بررسی آیتم های هر نماد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حمایت و مقاومت روانی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کشف قیمت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حقیقی ها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حقوقی ها</a:t>
            </a:r>
            <a:endParaRPr lang="en-US" sz="2800" b="1" dirty="0" smtClean="0">
              <a:cs typeface="B Homa" pitchFamily="2" charset="-78"/>
            </a:endParaRP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کد به کد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اردر ترس و اردر حمایت و اردر پنهان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الگوی تیک صعودی و نزولی 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الگوی ساعت</a:t>
            </a:r>
          </a:p>
        </p:txBody>
      </p:sp>
    </p:spTree>
    <p:extLst>
      <p:ext uri="{BB962C8B-B14F-4D97-AF65-F5344CB8AC3E}">
        <p14:creationId xmlns:p14="http://schemas.microsoft.com/office/powerpoint/2010/main" val="26644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36" y="1066800"/>
            <a:ext cx="4875927" cy="5562599"/>
          </a:xfrm>
        </p:spPr>
      </p:pic>
    </p:spTree>
    <p:extLst>
      <p:ext uri="{BB962C8B-B14F-4D97-AF65-F5344CB8AC3E}">
        <p14:creationId xmlns:p14="http://schemas.microsoft.com/office/powerpoint/2010/main" val="3784009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4953000" cy="5638800"/>
          </a:xfrm>
        </p:spPr>
      </p:pic>
    </p:spTree>
    <p:extLst>
      <p:ext uri="{BB962C8B-B14F-4D97-AF65-F5344CB8AC3E}">
        <p14:creationId xmlns:p14="http://schemas.microsoft.com/office/powerpoint/2010/main" val="22803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کشف قیمت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بعد از مجمع یا به صورت کلی ممنوع ؛ ممنوع-متوقف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مجاز- محفوظ : باز گشایی اولیه؛ اردر گذاری ؛ تعیین سطح قیمتی (5%+ ، 5%-) 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مجاز : شروع معاملات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ممنوع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مجاز: شروع معملات </a:t>
            </a:r>
            <a:r>
              <a:rPr lang="fa-IR" dirty="0">
                <a:cs typeface="B Homa" pitchFamily="2" charset="-78"/>
              </a:rPr>
              <a:t>(5%+ ، 5%-) 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* امکان ابطال به صلاح دید سازمان بورس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****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نوسان گیری از کشف قیمتی</a:t>
            </a: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4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رفتار حقیقی ها </a:t>
            </a:r>
            <a:endParaRPr lang="en-US" dirty="0">
              <a:solidFill>
                <a:schemeClr val="bg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رفتار حقیقی ها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2" y="1143000"/>
            <a:ext cx="9063318" cy="54864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دیدگاه صرفا سود در سرمایه گذاری </a:t>
            </a:r>
            <a:endParaRPr lang="fa-IR" dirty="0">
              <a:solidFill>
                <a:srgbClr val="FF0000"/>
              </a:solidFill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حقیقی سهامدار عمده میتواند جزو بازگیران باشد بخصوص اگر به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تازگی</a:t>
            </a:r>
            <a:r>
              <a:rPr lang="fa-IR" dirty="0" smtClean="0">
                <a:cs typeface="B Homa" pitchFamily="2" charset="-78"/>
              </a:rPr>
              <a:t> و در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منطقه حمایتی </a:t>
            </a:r>
            <a:r>
              <a:rPr lang="fa-IR" dirty="0" smtClean="0">
                <a:cs typeface="B Homa" pitchFamily="2" charset="-78"/>
              </a:rPr>
              <a:t>ورود کرده باشد زیرا هدف حقیقی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همیشه کسب سود میباشد</a:t>
            </a:r>
            <a:r>
              <a:rPr lang="fa-IR" dirty="0" smtClean="0">
                <a:cs typeface="B Homa" pitchFamily="2" charset="-78"/>
              </a:rPr>
              <a:t>(( به خصوص در سهم های کوچک ))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پس ورود حقیقی به سهامدار عمده یا زیاد کردن سهم توسط این کد.... !!!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دیدگاه کوتاه مدت و میان مدت در سرمایه گذاری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نوسان گیری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شرکت در مجمع به </a:t>
            </a:r>
            <a:r>
              <a:rPr lang="fa-IR" u="sng" dirty="0" smtClean="0">
                <a:solidFill>
                  <a:srgbClr val="FF0000"/>
                </a:solidFill>
                <a:cs typeface="B Homa" pitchFamily="2" charset="-78"/>
              </a:rPr>
              <a:t>امید</a:t>
            </a:r>
            <a:r>
              <a:rPr lang="fa-IR" dirty="0" smtClean="0">
                <a:cs typeface="B Homa" pitchFamily="2" charset="-78"/>
              </a:rPr>
              <a:t> گرفتن </a:t>
            </a:r>
            <a:r>
              <a:rPr lang="en-US" dirty="0" smtClean="0">
                <a:cs typeface="B Homa" pitchFamily="2" charset="-78"/>
              </a:rPr>
              <a:t>DPS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شرکت در افزایش سرمایه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شایعات ( بررسی در بازیگران سهم )  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اخبار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اتفاقات و جریانات سیاسی و اقتصادی </a:t>
            </a:r>
            <a:r>
              <a:rPr lang="fa-IR" b="1" dirty="0" smtClean="0">
                <a:cs typeface="B Homa" pitchFamily="2" charset="-78"/>
              </a:rPr>
              <a:t>(</a:t>
            </a:r>
            <a:r>
              <a:rPr lang="fa-IR" dirty="0" smtClean="0">
                <a:cs typeface="B Homa" pitchFamily="2" charset="-78"/>
              </a:rPr>
              <a:t>نرخ بنزین،دلار...</a:t>
            </a:r>
            <a:r>
              <a:rPr lang="fa-IR" b="1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تحلیلی ( تکنیکال ، بنیادی )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حقیقی در غالب مواقع دنباله روی حقوقی میباشد 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5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رفتار حقوقی ها</a:t>
            </a:r>
            <a:endParaRPr lang="en-US" dirty="0">
              <a:solidFill>
                <a:schemeClr val="bg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رفتار حقوقی ها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شرکت های سرمایه گذاری ، حقوقی سهم ، بانک و ....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دیدگاه میان مدت و بلند مدت در سرمایه گذاری یا سهامداری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بدست آوردن صندلی در هیت مدیره در فصل مجامع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دریافت سود </a:t>
            </a:r>
            <a:r>
              <a:rPr lang="en-US" dirty="0" smtClean="0">
                <a:cs typeface="B Homa" pitchFamily="2" charset="-78"/>
              </a:rPr>
              <a:t>DPS </a:t>
            </a:r>
            <a:r>
              <a:rPr lang="fa-IR" dirty="0" smtClean="0">
                <a:cs typeface="B Homa" pitchFamily="2" charset="-78"/>
              </a:rPr>
              <a:t> به واسطه </a:t>
            </a:r>
            <a:r>
              <a:rPr lang="fa-IR" u="sng" dirty="0" smtClean="0">
                <a:cs typeface="B Homa" pitchFamily="2" charset="-78"/>
              </a:rPr>
              <a:t>نفوذ در هیت مدیره</a:t>
            </a:r>
            <a:r>
              <a:rPr lang="fa-IR" dirty="0" smtClean="0">
                <a:cs typeface="B Homa" pitchFamily="2" charset="-78"/>
              </a:rPr>
              <a:t> 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خرید در کاهش و فروش در </a:t>
            </a:r>
            <a:r>
              <a:rPr lang="en-US" dirty="0" smtClean="0">
                <a:solidFill>
                  <a:srgbClr val="00B050"/>
                </a:solidFill>
                <a:cs typeface="B Homa" pitchFamily="2" charset="-78"/>
              </a:rPr>
              <a:t>over value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 شدن قیمت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خرید و فروش دستوری ( پرداخت حقوق و ... )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نقش حمایتی در سهم (خرید در تمام قیمت های حمایتی )</a:t>
            </a:r>
          </a:p>
          <a:p>
            <a:pPr algn="r" rtl="1"/>
            <a:r>
              <a:rPr lang="fa-IR" dirty="0">
                <a:cs typeface="B Homa" pitchFamily="2" charset="-78"/>
              </a:rPr>
              <a:t>فروش در روند نزولی ( بررسی در قسمت بازیگران )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8180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رفتار حقوقی ها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>
                <a:cs typeface="B Homa" pitchFamily="2" charset="-78"/>
              </a:rPr>
              <a:t>خرید در روند صعودی ( بررسی در قسمت بازیگران )</a:t>
            </a:r>
          </a:p>
          <a:p>
            <a:pPr algn="r" rtl="1"/>
            <a:r>
              <a:rPr lang="fa-IR" dirty="0">
                <a:cs typeface="B Homa" pitchFamily="2" charset="-78"/>
              </a:rPr>
              <a:t>اصطلاح خالی کردن حقوقی ( بررسی در قسمت بازیگران )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* نکته : فروش دستوری حقوقی: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خرید و فروش دستوری میتواند به دلیل :دستور سازمان بورس ، هیت مدیره و.... انجام بپذیرد                                         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تعداد زیاد کد حقوقی +  </a:t>
            </a:r>
            <a:r>
              <a:rPr lang="fa-IR" b="1" u="sng" dirty="0" smtClean="0">
                <a:solidFill>
                  <a:srgbClr val="FF0000"/>
                </a:solidFill>
                <a:cs typeface="B Homa" pitchFamily="2" charset="-78"/>
              </a:rPr>
              <a:t>حجم زیاد</a:t>
            </a:r>
            <a:r>
              <a:rPr lang="fa-IR" u="sng" dirty="0" smtClean="0">
                <a:solidFill>
                  <a:srgbClr val="FF0000"/>
                </a:solidFill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فروش =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ریزش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جلوگیری از ادامه رشد سهم ( اختلافات بین سهامداران عمده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کمک به عبور در مقاومت ها ( خرید + سنگین کردن صف خرید)</a:t>
            </a:r>
            <a:endParaRPr lang="en-US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اعلام گزارش و شناسایی سود در شهریور و نوسان گیری از سهم های در این ماه (صندوق های سرمایه گذاری و حقوقی های فعال) =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فشار فروش </a:t>
            </a:r>
            <a:r>
              <a:rPr lang="fa-IR" dirty="0" smtClean="0">
                <a:cs typeface="B Homa" pitchFamily="2" charset="-78"/>
              </a:rPr>
              <a:t>+ ایجاد حرکت های دسته جمعی با حقوقی به واسطه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باور عمومی سهامداران خرد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1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رفتار حقوقی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خرید حقوقی میتواند در جهت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جلب توجه </a:t>
            </a:r>
            <a:r>
              <a:rPr lang="fa-IR" dirty="0" smtClean="0">
                <a:cs typeface="B Homa" pitchFamily="2" charset="-78"/>
              </a:rPr>
              <a:t>و در نتیجه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الف) استفاده از باور عمومی و حمایت از سهم و بالا رفتن سهم باشد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 )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سو استفاده از باور عمومی و بالا رفتن موقت سهم و نوسان گیری و یا سیو سود کردن باشد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حقوقی بازیگر : دیدگاه سرمایه گذرای ندارد و به قصد سود های شارپی و تند و تیز وارد سهم شود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  <a:cs typeface="B Homa" pitchFamily="2" charset="-78"/>
              </a:rPr>
              <a:t>خرید بین 5% تا 30% حجم معاملات توسط حقوقی در بازه های منفی قیمتی و پیوسته (چند روز) میتواند در جهت حمایت از سهم باشد</a:t>
            </a:r>
          </a:p>
          <a:p>
            <a:pPr algn="r" rtl="1"/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تصمیمات حقوقی به دلیل پول زیاد و قدرت بیشتر و ارتباطات قوی تر میتواند دقیق تر سود ساز تر باشد (( رد پای حقوقی های سود ساز در بخش پیدا کردن سهم بدون فیلتر ))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7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3600"/>
            <a:ext cx="5562600" cy="1470025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bg1"/>
                </a:solidFill>
                <a:cs typeface="B Homa" pitchFamily="2" charset="-78"/>
              </a:rPr>
              <a:t>کد به کد</a:t>
            </a:r>
            <a:r>
              <a:rPr lang="en-US" sz="4400" dirty="0">
                <a:solidFill>
                  <a:schemeClr val="bg1"/>
                </a:solidFill>
                <a:cs typeface="B Homa" pitchFamily="2" charset="-78"/>
              </a:rPr>
              <a:t/>
            </a:r>
            <a:br>
              <a:rPr lang="en-US" sz="4400" dirty="0">
                <a:solidFill>
                  <a:schemeClr val="bg1"/>
                </a:solidFill>
                <a:cs typeface="B Homa" pitchFamily="2" charset="-78"/>
              </a:rPr>
            </a:br>
            <a:endParaRPr lang="en-US" sz="4400" dirty="0">
              <a:solidFill>
                <a:schemeClr val="bg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94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sz="3800" b="1" dirty="0" smtClean="0">
                <a:cs typeface="B Homa" pitchFamily="2" charset="-78"/>
              </a:rPr>
              <a:t>شناسایی سهم از سایت </a:t>
            </a:r>
            <a:r>
              <a:rPr lang="en-US" sz="3800" b="1" dirty="0" smtClean="0">
                <a:cs typeface="B Homa" pitchFamily="2" charset="-78"/>
              </a:rPr>
              <a:t>tsetmc.com</a:t>
            </a:r>
            <a:r>
              <a:rPr lang="fa-IR" sz="3800" b="1" dirty="0" smtClean="0">
                <a:cs typeface="B Homa" pitchFamily="2" charset="-78"/>
              </a:rPr>
              <a:t> بدون احتیاج به فیلتر </a:t>
            </a: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سفارشات سرخطی </a:t>
            </a: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بهترین </a:t>
            </a:r>
            <a:r>
              <a:rPr lang="fa-IR" sz="3800" b="1" dirty="0">
                <a:cs typeface="B Homa" pitchFamily="2" charset="-78"/>
              </a:rPr>
              <a:t>زمان معامله و خرید و فروش پله ای</a:t>
            </a:r>
          </a:p>
          <a:p>
            <a:pPr algn="r" rtl="1"/>
            <a:r>
              <a:rPr lang="fa-IR" sz="3800" b="1" dirty="0">
                <a:cs typeface="B Homa" pitchFamily="2" charset="-78"/>
              </a:rPr>
              <a:t>رنج کشیدن</a:t>
            </a:r>
          </a:p>
          <a:p>
            <a:pPr algn="r" rtl="1"/>
            <a:r>
              <a:rPr lang="fa-IR" sz="3800" b="1" dirty="0">
                <a:cs typeface="B Homa" pitchFamily="2" charset="-78"/>
              </a:rPr>
              <a:t>تابلو سازی </a:t>
            </a:r>
            <a:r>
              <a:rPr lang="fa-IR" sz="3800" b="1" dirty="0" smtClean="0">
                <a:cs typeface="B Homa" pitchFamily="2" charset="-78"/>
              </a:rPr>
              <a:t>در سهم</a:t>
            </a: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بازیگران </a:t>
            </a:r>
            <a:r>
              <a:rPr lang="fa-IR" sz="3800" b="1" dirty="0">
                <a:cs typeface="B Homa" pitchFamily="2" charset="-78"/>
              </a:rPr>
              <a:t>سهم</a:t>
            </a:r>
          </a:p>
          <a:p>
            <a:pPr algn="r" rtl="1"/>
            <a:r>
              <a:rPr lang="fa-IR" sz="3800" b="1" dirty="0">
                <a:cs typeface="B Homa" pitchFamily="2" charset="-78"/>
              </a:rPr>
              <a:t>نوسان گیری </a:t>
            </a:r>
            <a:endParaRPr lang="fa-IR" sz="3800" b="1" dirty="0" smtClean="0">
              <a:cs typeface="B Homa" pitchFamily="2" charset="-78"/>
            </a:endParaRP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علائم سیگنال خرید و فروش ( ضعیف ، متوسط ، قوی )</a:t>
            </a:r>
            <a:endParaRPr lang="fa-IR" sz="3800" b="1" dirty="0">
              <a:cs typeface="B Homa" pitchFamily="2" charset="-78"/>
            </a:endParaRPr>
          </a:p>
          <a:p>
            <a:pPr algn="r" rtl="1"/>
            <a:r>
              <a:rPr lang="fa-IR" sz="3800" b="1" dirty="0">
                <a:cs typeface="B Homa" pitchFamily="2" charset="-78"/>
              </a:rPr>
              <a:t>ورود و خروج پول هوشمند + </a:t>
            </a:r>
            <a:r>
              <a:rPr lang="fa-IR" sz="3800" b="1" dirty="0" smtClean="0">
                <a:cs typeface="B Homa" pitchFamily="2" charset="-78"/>
              </a:rPr>
              <a:t>تکنیکال</a:t>
            </a: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پیدا </a:t>
            </a:r>
            <a:r>
              <a:rPr lang="fa-IR" sz="3800" b="1" dirty="0">
                <a:cs typeface="B Homa" pitchFamily="2" charset="-78"/>
              </a:rPr>
              <a:t>کردن سهم از طریق اکسل </a:t>
            </a:r>
            <a:endParaRPr lang="en-US" sz="3800" b="1" dirty="0">
              <a:cs typeface="B Homa" pitchFamily="2" charset="-78"/>
            </a:endParaRP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بررسی سایت </a:t>
            </a:r>
            <a:r>
              <a:rPr lang="en-US" sz="3800" b="1" dirty="0" smtClean="0">
                <a:cs typeface="B Homa" pitchFamily="2" charset="-78"/>
              </a:rPr>
              <a:t>alexa.com</a:t>
            </a:r>
            <a:endParaRPr lang="fa-IR" sz="3800" b="1" dirty="0" smtClean="0">
              <a:cs typeface="B Homa" pitchFamily="2" charset="-78"/>
            </a:endParaRPr>
          </a:p>
          <a:p>
            <a:pPr algn="r" rtl="1"/>
            <a:r>
              <a:rPr lang="fa-IR" sz="3800" b="1" dirty="0" smtClean="0">
                <a:cs typeface="B Homa" pitchFamily="2" charset="-78"/>
              </a:rPr>
              <a:t>سایت های کاربردی </a:t>
            </a:r>
            <a:endParaRPr lang="fa-IR" sz="3800" b="1" dirty="0">
              <a:cs typeface="B Homa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تعریف کد به کد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مفهوم کد به کد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انواع : حقیقی به حقیقی ؛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حقیقی به حقوقی </a:t>
            </a:r>
            <a:r>
              <a:rPr lang="fa-IR" dirty="0" smtClean="0">
                <a:cs typeface="B Homa" pitchFamily="2" charset="-78"/>
              </a:rPr>
              <a:t>؛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حقوقی به حقیقی </a:t>
            </a:r>
            <a:r>
              <a:rPr lang="fa-IR" dirty="0" smtClean="0">
                <a:cs typeface="B Homa" pitchFamily="2" charset="-78"/>
              </a:rPr>
              <a:t>؛ حقوقی به حقوقی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به قصد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شکست مقاومت </a:t>
            </a:r>
            <a:r>
              <a:rPr lang="fa-IR" dirty="0" smtClean="0">
                <a:cs typeface="B Homa" pitchFamily="2" charset="-78"/>
              </a:rPr>
              <a:t>یا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حرکت سهم در حمایت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علت کد به کد منجر به سود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1- پر کردن کد های شخصی و ایجاد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فریب به واسطه باور عمومی </a:t>
            </a:r>
            <a:r>
              <a:rPr lang="fa-IR" dirty="0" smtClean="0">
                <a:cs typeface="B Homa" pitchFamily="2" charset="-78"/>
              </a:rPr>
              <a:t>و جمع کردن سهم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سهامداران خرد </a:t>
            </a:r>
            <a:r>
              <a:rPr lang="fa-IR" dirty="0" smtClean="0">
                <a:cs typeface="B Homa" pitchFamily="2" charset="-78"/>
              </a:rPr>
              <a:t>و در نهایت ایجاد صف خرید ( جهت صعود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2- پر کردن کد بازیگر سهم  ( سهم به جای دستمزد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3- ورود حقوقی بازیگر ( مرتبط با سهام شناور واقعی و نمایشی ) 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271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شروط کد به کد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کم بودن تعداد حقوقی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بیش از 70%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حقوقی مدیریتی          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محدوده حمایتی یا مقاومتی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(همراه همیشگی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حقیقی به حقوقی+قدرت فروشنده+منطقه مقاومتی=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ریزش</a:t>
            </a:r>
            <a:r>
              <a:rPr lang="fa-IR" dirty="0" smtClean="0">
                <a:cs typeface="B Homa" pitchFamily="2" charset="-78"/>
              </a:rPr>
              <a:t>       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قدرت خریدار (همراه همیشگی)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جدول </a:t>
            </a:r>
            <a:r>
              <a:rPr lang="fa-IR" dirty="0">
                <a:cs typeface="B Homa" pitchFamily="2" charset="-78"/>
              </a:rPr>
              <a:t>حجم  قیمت در </a:t>
            </a:r>
            <a:r>
              <a:rPr lang="fa-IR" dirty="0" smtClean="0">
                <a:cs typeface="B Homa" pitchFamily="2" charset="-78"/>
              </a:rPr>
              <a:t>نماد (تطبیق سفارشات سنگین با ریز معاملات )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سرانه خرید بالاتر 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حجم معاملات بالا (مشکوک)</a:t>
            </a:r>
            <a:endParaRPr lang="fa-IR" dirty="0">
              <a:solidFill>
                <a:srgbClr val="00B050"/>
              </a:solidFill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410200" y="2362200"/>
            <a:ext cx="914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-147919" y="3200400"/>
            <a:ext cx="838200" cy="3810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5400000">
            <a:off x="-442633" y="3406588"/>
            <a:ext cx="1427629" cy="533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شروط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کد به کد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>
                <a:cs typeface="B Homa" pitchFamily="2" charset="-78"/>
              </a:rPr>
              <a:t>ریز معاملات </a:t>
            </a:r>
            <a:r>
              <a:rPr lang="fa-IR" dirty="0" smtClean="0">
                <a:cs typeface="B Homa" pitchFamily="2" charset="-78"/>
              </a:rPr>
              <a:t>نماد(حجم </a:t>
            </a:r>
            <a:r>
              <a:rPr lang="fa-IR" dirty="0">
                <a:cs typeface="B Homa" pitchFamily="2" charset="-78"/>
              </a:rPr>
              <a:t>و قیمت هارمونیک + </a:t>
            </a:r>
            <a:r>
              <a:rPr lang="fa-IR" dirty="0" smtClean="0">
                <a:cs typeface="B Homa" pitchFamily="2" charset="-78"/>
              </a:rPr>
              <a:t>پر شدن حجم لات )</a:t>
            </a:r>
            <a:endParaRPr lang="en-US" dirty="0">
              <a:cs typeface="B Homa" pitchFamily="2" charset="-78"/>
            </a:endParaRPr>
          </a:p>
          <a:p>
            <a:pPr algn="r" rtl="1"/>
            <a:r>
              <a:rPr lang="fa-IR" dirty="0">
                <a:cs typeface="B Homa" pitchFamily="2" charset="-78"/>
              </a:rPr>
              <a:t>حقوقی به حقوقی = واچ </a:t>
            </a:r>
            <a:r>
              <a:rPr lang="fa-IR" dirty="0" smtClean="0">
                <a:cs typeface="B Homa" pitchFamily="2" charset="-78"/>
              </a:rPr>
              <a:t>لیست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 حقوقی مدیریتی به حقوقی غیر مدیریتی = سیگنال مثبت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 حقوقی غیر مدیریتی به حقوقی مدیریتی = سیگنال منفی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مچینگ معاملاتی دیده نمیشود ( قرار دادن در قیمتی که اردری در آن قیمت ثبت نشده )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نکته : ممکن است بعد از کد به کد به بازیگر اختلاف پیش اید و سهم حرکت نکند یا کم حرکت کند 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نکته : اگر در صف خرید سهم عرضه شد نباید صف خرید ضعیف شود 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نکته:***** باید مواظب بود عرضه سهم در صف خرید توسط حقوقی به قصد پر کردن پایانی نباشد*****</a:t>
            </a: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443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0574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اردر ترس و حمایت 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0577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اردر ترس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اردر ترس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جمع کردن سهم در کف قیمتی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عمدتاً منجر به حرکت سهم در روز جاری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قبل بازگشایی ؛ در حین بازار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کنترل مچینگ (بازی ریالی با قیمت)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ردیف های 2-5 مچینگ و یا ردیف اول ( ویرایش به انتهای صف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حجم بیشتر یا در محدوده میانگین حجم ماه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سفارش روی اردر های دیگر و ویرایش در صورت شکست اردر</a:t>
            </a:r>
          </a:p>
          <a:p>
            <a:pPr algn="r" rtl="1"/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در مناطق حمایتی یا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prz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endParaRPr lang="fa-I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73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اردر حمایت (امید)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864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اردر حمایت ( امید ) :</a:t>
            </a:r>
          </a:p>
          <a:p>
            <a:pPr algn="r" rtl="1"/>
            <a:r>
              <a:rPr lang="fa-IR" dirty="0">
                <a:cs typeface="B Homa" pitchFamily="2" charset="-78"/>
              </a:rPr>
              <a:t>قبل بازگشایی ؛ در حین بازار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جهت به صف خرید کشاندن سهم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خروج از سهم در صف خرید 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(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 اردر امید 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افزایش یا حفظ قدرت خریدار (</a:t>
            </a:r>
            <a:r>
              <a:rPr lang="fa-IR" dirty="0" smtClean="0">
                <a:solidFill>
                  <a:srgbClr val="92D050"/>
                </a:solidFill>
                <a:cs typeface="B Homa" pitchFamily="2" charset="-78"/>
              </a:rPr>
              <a:t>اردر حمایت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کنترل مچینگ (بازی ریالی با قیمت در ردیف های مچینگ)</a:t>
            </a:r>
          </a:p>
          <a:p>
            <a:pPr algn="r" rtl="1"/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حجم : </a:t>
            </a:r>
            <a:r>
              <a:rPr lang="fa-IR" dirty="0">
                <a:cs typeface="B Homa" pitchFamily="2" charset="-78"/>
              </a:rPr>
              <a:t>بیشتر یا در محدوده میانگین حجم </a:t>
            </a:r>
            <a:r>
              <a:rPr lang="fa-IR" dirty="0" smtClean="0">
                <a:cs typeface="B Homa" pitchFamily="2" charset="-78"/>
              </a:rPr>
              <a:t>ماه</a:t>
            </a:r>
          </a:p>
          <a:p>
            <a:pPr algn="r" rtl="1"/>
            <a:r>
              <a:rPr lang="fa-IR" dirty="0">
                <a:cs typeface="B Homa" pitchFamily="2" charset="-78"/>
              </a:rPr>
              <a:t>سفارش روی اردر های دیگر و ویرایش در صورت شکست اردر</a:t>
            </a: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399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36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الگوی تیک صعودی و نزولی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610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الگوی تیک نزولی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سیگنال قوی : </a:t>
            </a:r>
            <a:r>
              <a:rPr lang="fa-IR" dirty="0">
                <a:cs typeface="B Homa" pitchFamily="2" charset="-78"/>
              </a:rPr>
              <a:t>2</a:t>
            </a:r>
            <a:r>
              <a:rPr lang="fa-IR" dirty="0" smtClean="0">
                <a:cs typeface="B Homa" pitchFamily="2" charset="-78"/>
              </a:rPr>
              <a:t> روز پشت سر هم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الگوی تایید کننده نه تصمیم گیرنده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مقاومتی + حجم</a:t>
            </a:r>
            <a:r>
              <a:rPr lang="en-US" dirty="0" smtClean="0">
                <a:cs typeface="B Homa" pitchFamily="2" charset="-78"/>
              </a:rPr>
              <a:t>  </a:t>
            </a:r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مشکوک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قدرت فروشنده                      </a:t>
            </a:r>
          </a:p>
          <a:p>
            <a:pPr algn="r" rtl="1"/>
            <a:r>
              <a:rPr lang="fa-IR" sz="2400" dirty="0" smtClean="0">
                <a:cs typeface="B Homa" pitchFamily="2" charset="-78"/>
              </a:rPr>
              <a:t>                                                                      بیشترین قیمت</a:t>
            </a:r>
          </a:p>
          <a:p>
            <a:pPr algn="r" rtl="1"/>
            <a:endParaRPr lang="fa-IR" sz="2400" dirty="0">
              <a:cs typeface="B Homa" pitchFamily="2" charset="-78"/>
            </a:endParaRPr>
          </a:p>
          <a:p>
            <a:pPr algn="r" rtl="1"/>
            <a:endParaRPr lang="fa-IR" sz="2400" dirty="0">
              <a:cs typeface="B Homa" pitchFamily="2" charset="-78"/>
            </a:endParaRPr>
          </a:p>
          <a:p>
            <a:pPr algn="r" rtl="1"/>
            <a:r>
              <a:rPr lang="fa-IR" sz="2400" dirty="0" smtClean="0">
                <a:cs typeface="B Homa" pitchFamily="2" charset="-78"/>
              </a:rPr>
              <a:t>                                                                                               اولین قیمت</a:t>
            </a:r>
          </a:p>
          <a:p>
            <a:pPr algn="r" rtl="1"/>
            <a:r>
              <a:rPr lang="fa-IR" sz="2400" dirty="0">
                <a:cs typeface="B Homa" pitchFamily="2" charset="-78"/>
              </a:rPr>
              <a:t> </a:t>
            </a:r>
            <a:r>
              <a:rPr lang="fa-IR" sz="2400" dirty="0" smtClean="0">
                <a:cs typeface="B Homa" pitchFamily="2" charset="-78"/>
              </a:rPr>
              <a:t>                              کمترین قیمت  -  آخرین معامله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سیگنال قوی: کمترین قیمت=آخرین معامله</a:t>
            </a:r>
            <a:endParaRPr lang="fa-IR" sz="2400" dirty="0">
              <a:cs typeface="B Homa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7482" y="3886200"/>
            <a:ext cx="533400" cy="990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80882" y="3886200"/>
            <a:ext cx="1214718" cy="1752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الگوی تیک صعودی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334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سیگنال قوی : حد اقل </a:t>
            </a:r>
            <a:r>
              <a:rPr lang="fa-IR" dirty="0">
                <a:cs typeface="B Homa" pitchFamily="2" charset="-78"/>
              </a:rPr>
              <a:t>2</a:t>
            </a:r>
            <a:r>
              <a:rPr lang="fa-IR" dirty="0" smtClean="0">
                <a:cs typeface="B Homa" pitchFamily="2" charset="-78"/>
              </a:rPr>
              <a:t> روز پشت سر هم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الگوی تایید کننده نه تصمیم گیرنده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حمایتی + حجم مشکوک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قدرت خریدار</a:t>
            </a:r>
            <a:endParaRPr lang="fa-IR" sz="2400" dirty="0" smtClean="0">
              <a:cs typeface="B Homa" pitchFamily="2" charset="-78"/>
            </a:endParaRPr>
          </a:p>
          <a:p>
            <a:pPr algn="r" rtl="1"/>
            <a:r>
              <a:rPr lang="fa-IR" sz="2400" dirty="0">
                <a:cs typeface="B Homa" pitchFamily="2" charset="-78"/>
              </a:rPr>
              <a:t> </a:t>
            </a:r>
            <a:r>
              <a:rPr lang="fa-IR" sz="2400" dirty="0" smtClean="0">
                <a:cs typeface="B Homa" pitchFamily="2" charset="-78"/>
              </a:rPr>
              <a:t>                                                           بیشترین قیمت ، آخرین معامله</a:t>
            </a:r>
          </a:p>
          <a:p>
            <a:pPr algn="r" rtl="1"/>
            <a:endParaRPr lang="fa-IR" sz="2400" dirty="0">
              <a:cs typeface="B Homa" pitchFamily="2" charset="-78"/>
            </a:endParaRPr>
          </a:p>
          <a:p>
            <a:pPr algn="r" rtl="1"/>
            <a:r>
              <a:rPr lang="fa-IR" sz="2400" dirty="0" smtClean="0">
                <a:cs typeface="B Homa" pitchFamily="2" charset="-78"/>
              </a:rPr>
              <a:t>                                                                                             اولین قیمت</a:t>
            </a:r>
          </a:p>
          <a:p>
            <a:pPr algn="r" rtl="1"/>
            <a:endParaRPr lang="fa-IR" sz="2400" dirty="0">
              <a:cs typeface="B Homa" pitchFamily="2" charset="-78"/>
            </a:endParaRPr>
          </a:p>
          <a:p>
            <a:pPr algn="r" rtl="1"/>
            <a:r>
              <a:rPr lang="fa-IR" sz="2400" dirty="0" smtClean="0">
                <a:cs typeface="B Homa" pitchFamily="2" charset="-78"/>
              </a:rPr>
              <a:t>     </a:t>
            </a:r>
            <a:r>
              <a:rPr lang="fa-IR" dirty="0" smtClean="0">
                <a:cs typeface="B Homa" pitchFamily="2" charset="-78"/>
              </a:rPr>
              <a:t>     </a:t>
            </a:r>
            <a:r>
              <a:rPr lang="fa-IR" sz="2400" dirty="0" smtClean="0">
                <a:cs typeface="B Homa" pitchFamily="2" charset="-78"/>
              </a:rPr>
              <a:t>                                                         کمترین قیمت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سیگنال قوی : بیشترین قیمت = آخرین قیمت </a:t>
            </a:r>
          </a:p>
          <a:p>
            <a:pPr algn="r" rtl="1"/>
            <a:endParaRPr lang="fa-IR" sz="2400" dirty="0" smtClean="0">
              <a:cs typeface="B Homa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5029200"/>
            <a:ext cx="685800" cy="838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47800" y="4038600"/>
            <a:ext cx="990600" cy="1828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36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الگوی ساعت 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15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05000"/>
            <a:ext cx="5562600" cy="147002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Homa" pitchFamily="2" charset="-78"/>
              </a:rPr>
              <a:t>آشنایی با امکانات سایت </a:t>
            </a:r>
            <a:r>
              <a:rPr lang="en-US" dirty="0">
                <a:cs typeface="B Homa" pitchFamily="2" charset="-78"/>
              </a:rPr>
              <a:t>tsetmc.com</a:t>
            </a:r>
            <a:br>
              <a:rPr lang="en-US" dirty="0">
                <a:cs typeface="B Homa" pitchFamily="2" charset="-78"/>
              </a:rPr>
            </a:b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36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الگوی ساعت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6388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نحوه محاسبه بر اساس قیمت پایانی و آخرین معامله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بورس: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نیم ساعت پایانی </a:t>
            </a:r>
            <a:r>
              <a:rPr lang="fa-IR" dirty="0" smtClean="0">
                <a:cs typeface="B Homa" pitchFamily="2" charset="-78"/>
              </a:rPr>
              <a:t>، 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2%</a:t>
            </a:r>
            <a:r>
              <a:rPr lang="fa-IR" dirty="0" smtClean="0">
                <a:cs typeface="B Homa" pitchFamily="2" charset="-78"/>
              </a:rPr>
              <a:t> اختلاف پایانی و آخرین معاله ، احتمال 85% حرکت به سمت آخرین معامله(+)(-)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بورس: نیم ساعت پایانی ،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2/5%</a:t>
            </a:r>
            <a:r>
              <a:rPr lang="fa-IR" dirty="0" smtClean="0">
                <a:cs typeface="B Homa" pitchFamily="2" charset="-78"/>
              </a:rPr>
              <a:t> اختلاف پایانی و آخرین معامله ، احتمال 85% صف خرید به سمت آخرین معامله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فرابورس:</a:t>
            </a:r>
            <a:r>
              <a:rPr lang="fa-IR" dirty="0">
                <a:cs typeface="B Homa" pitchFamily="2" charset="-78"/>
              </a:rPr>
              <a:t>نیم ساعت پایانی ، </a:t>
            </a:r>
            <a:r>
              <a:rPr lang="fa-IR" dirty="0" smtClean="0">
                <a:cs typeface="B Homa" pitchFamily="2" charset="-78"/>
              </a:rPr>
              <a:t>1/5% </a:t>
            </a:r>
            <a:r>
              <a:rPr lang="fa-IR" dirty="0">
                <a:cs typeface="B Homa" pitchFamily="2" charset="-78"/>
              </a:rPr>
              <a:t>اختلاف پایانی و آخرین معاله ، احتمال 85% حرکت به سمت آخرین معامله(+)(-)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فرابورس:</a:t>
            </a:r>
            <a:r>
              <a:rPr lang="fa-IR" dirty="0">
                <a:cs typeface="B Homa" pitchFamily="2" charset="-78"/>
              </a:rPr>
              <a:t> بورس:بورس:نیم ساعت پایانی </a:t>
            </a:r>
            <a:r>
              <a:rPr lang="fa-IR" dirty="0" smtClean="0">
                <a:cs typeface="B Homa" pitchFamily="2" charset="-78"/>
              </a:rPr>
              <a:t>، 2% </a:t>
            </a:r>
            <a:r>
              <a:rPr lang="fa-IR" dirty="0">
                <a:cs typeface="B Homa" pitchFamily="2" charset="-78"/>
              </a:rPr>
              <a:t>اختلاف پایانی و آخرین معامله ، احتمال 85% صف خرید به سمت آخرین معامله</a:t>
            </a:r>
            <a:r>
              <a:rPr lang="fa-IR" dirty="0" smtClean="0">
                <a:cs typeface="B Homa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97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الگوی ساعت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4864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*** الگوی ساعت تأیید کننده نهایی نیست وبهتر است با تأیید تکنیکال اقدام به معامله گردد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قوت دهنده اول این الگو حجم زیاد معاملات است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قوت دهنده دوم این الگو قدرت خریدار می باشد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فهمیدن وضعیت فردا به واسطه همین الگو از نماد های پر بیننده...</a:t>
            </a: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812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شناسایی سهام بدون فیلتر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258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Homa" pitchFamily="2" charset="-78"/>
              </a:rPr>
              <a:t>شناسایی سهم بدون احتیاج به فیلتر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5657850" cy="1066800"/>
          </a:xfrm>
        </p:spPr>
      </p:pic>
      <p:sp>
        <p:nvSpPr>
          <p:cNvPr id="5" name="Down Arrow 4"/>
          <p:cNvSpPr/>
          <p:nvPr/>
        </p:nvSpPr>
        <p:spPr>
          <a:xfrm>
            <a:off x="3352800" y="2324100"/>
            <a:ext cx="1143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14700"/>
            <a:ext cx="3581400" cy="18288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25476"/>
              </p:ext>
            </p:extLst>
          </p:nvPr>
        </p:nvGraphicFramePr>
        <p:xfrm>
          <a:off x="876300" y="60960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Homa" pitchFamily="2" charset="-78"/>
                        </a:rPr>
                        <a:t>حقیقی و حقوقی فعال...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Hom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3352800" y="5143500"/>
            <a:ext cx="11430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cs typeface="B Homa" pitchFamily="2" charset="-78"/>
              </a:rPr>
              <a:t>شناسایی سهم بدون احتیاج به فیلتر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3962400"/>
          </a:xfrm>
        </p:spPr>
      </p:pic>
    </p:spTree>
    <p:extLst>
      <p:ext uri="{BB962C8B-B14F-4D97-AF65-F5344CB8AC3E}">
        <p14:creationId xmlns:p14="http://schemas.microsoft.com/office/powerpoint/2010/main" val="31274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cs typeface="B Homa" pitchFamily="2" charset="-78"/>
              </a:rPr>
              <a:t>شناسایی سهم بدون احتیاج به فیلتر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638800"/>
            <a:ext cx="8763000" cy="9906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3200" dirty="0" smtClean="0">
                <a:cs typeface="B Homa" pitchFamily="2" charset="-78"/>
              </a:rPr>
              <a:t>حجم بالای معاملات = منطقه حمایتی یا مقاومتی </a:t>
            </a:r>
          </a:p>
          <a:p>
            <a:pPr algn="r" rtl="1"/>
            <a:r>
              <a:rPr lang="fa-IR" sz="3200" b="1" u="sng" dirty="0" smtClean="0">
                <a:cs typeface="B Homa" pitchFamily="2" charset="-78"/>
              </a:rPr>
              <a:t>**ورود سهم های غریبه یا کوچک میتواند مثبت باشد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1"/>
            <a:ext cx="8839199" cy="4495799"/>
          </a:xfrm>
        </p:spPr>
      </p:pic>
    </p:spTree>
    <p:extLst>
      <p:ext uri="{BB962C8B-B14F-4D97-AF65-F5344CB8AC3E}">
        <p14:creationId xmlns:p14="http://schemas.microsoft.com/office/powerpoint/2010/main" val="730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cs typeface="B Homa" pitchFamily="2" charset="-78"/>
              </a:rPr>
              <a:t>شناسایی سهم بدون احتیاج به فیلتر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86800" cy="472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5867400"/>
            <a:ext cx="9144000" cy="79216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b="1" dirty="0" smtClean="0">
                <a:cs typeface="B Homa" pitchFamily="2" charset="-78"/>
              </a:rPr>
              <a:t>افزایش ارزش بازار : افزایش قیمت پایانی + افزایش حجم معاملات + توجه بازار = </a:t>
            </a:r>
            <a:r>
              <a:rPr lang="fa-IR" sz="2600" b="1" dirty="0" smtClean="0">
                <a:cs typeface="B Homa" pitchFamily="2" charset="-78"/>
              </a:rPr>
              <a:t>ورود پول</a:t>
            </a:r>
            <a:endParaRPr lang="en-US" sz="2600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21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شناسایی سهم بدون احتیاج به فیلتر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8" y="1371600"/>
            <a:ext cx="8297322" cy="4419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5943600"/>
            <a:ext cx="8686800" cy="563563"/>
          </a:xfrm>
        </p:spPr>
        <p:txBody>
          <a:bodyPr/>
          <a:lstStyle/>
          <a:p>
            <a:pPr algn="r" rtl="1"/>
            <a:r>
              <a:rPr lang="fa-IR" b="1" dirty="0" smtClean="0">
                <a:cs typeface="B Homa" pitchFamily="2" charset="-78"/>
              </a:rPr>
              <a:t>واچ لیست تا نزدیک شدن به منطقه حمایتی </a:t>
            </a:r>
            <a:endParaRPr lang="en-US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3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رد پای بیگ مانی ها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72203"/>
            <a:ext cx="8599102" cy="639762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پیدا کردن رد پای صندوق های سرمایه گذاری در بازار....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7358"/>
            <a:ext cx="8599102" cy="4415684"/>
          </a:xfrm>
        </p:spPr>
      </p:pic>
      <p:sp>
        <p:nvSpPr>
          <p:cNvPr id="10" name="Down Arrow 9"/>
          <p:cNvSpPr/>
          <p:nvPr/>
        </p:nvSpPr>
        <p:spPr>
          <a:xfrm rot="8189174">
            <a:off x="6745957" y="1637283"/>
            <a:ext cx="609600" cy="1812148"/>
          </a:xfrm>
          <a:prstGeom prst="downArrow">
            <a:avLst>
              <a:gd name="adj1" fmla="val 50000"/>
              <a:gd name="adj2" fmla="val 57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81999" cy="3962400"/>
          </a:xfrm>
        </p:spPr>
      </p:pic>
    </p:spTree>
    <p:extLst>
      <p:ext uri="{BB962C8B-B14F-4D97-AF65-F5344CB8AC3E}">
        <p14:creationId xmlns:p14="http://schemas.microsoft.com/office/powerpoint/2010/main" val="30851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5638800" cy="804862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3200" dirty="0" smtClean="0">
                <a:cs typeface="B Homa" pitchFamily="2" charset="-78"/>
              </a:rPr>
              <a:t>آشنایی با امکانات سایت </a:t>
            </a:r>
            <a:r>
              <a:rPr lang="en-US" sz="3200" b="1" dirty="0" smtClean="0">
                <a:cs typeface="B Homa" pitchFamily="2" charset="-78"/>
              </a:rPr>
              <a:t>tsetmc.com</a:t>
            </a:r>
            <a:endParaRPr lang="en-US" sz="3200" b="1" dirty="0">
              <a:cs typeface="B Homa" pitchFamily="2" charset="-78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867400" cy="914399"/>
          </a:xfrm>
        </p:spPr>
      </p:pic>
    </p:spTree>
    <p:extLst>
      <p:ext uri="{BB962C8B-B14F-4D97-AF65-F5344CB8AC3E}">
        <p14:creationId xmlns:p14="http://schemas.microsoft.com/office/powerpoint/2010/main" val="24148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سفارشات سرخطی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634318" cy="1143000"/>
          </a:xfrm>
        </p:spPr>
        <p:txBody>
          <a:bodyPr>
            <a:noAutofit/>
          </a:bodyPr>
          <a:lstStyle/>
          <a:p>
            <a:r>
              <a:rPr lang="fa-IR" dirty="0">
                <a:cs typeface="B Homa" pitchFamily="2" charset="-78"/>
              </a:rPr>
              <a:t>سفارشات سرخطی </a:t>
            </a:r>
            <a:br>
              <a:rPr lang="fa-IR" dirty="0">
                <a:cs typeface="B Hom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              - اطمینان </a:t>
            </a:r>
            <a:r>
              <a:rPr lang="fa-IR" dirty="0">
                <a:cs typeface="B Homa" pitchFamily="2" charset="-78"/>
              </a:rPr>
              <a:t>از +5% در 2-3 روز </a:t>
            </a:r>
            <a:r>
              <a:rPr lang="fa-IR" dirty="0" smtClean="0">
                <a:cs typeface="B Homa" pitchFamily="2" charset="-78"/>
              </a:rPr>
              <a:t>آتی (نوسان)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زمان:      - خرید عرضه اولیه</a:t>
            </a:r>
          </a:p>
          <a:p>
            <a:pPr algn="r" rtl="1"/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            - شروع حرکت شارپ سهم</a:t>
            </a: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             - نوسانی گیری : عدم خرید به قیمت فردایی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دلیل :     ( قیمت پایانی منفی و آخرین معامله 5%+)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            - افزایش سهم در عرضه اولیه</a:t>
            </a:r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و یا حرکت سهم</a:t>
            </a:r>
          </a:p>
          <a:p>
            <a:pPr algn="r" rtl="1"/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            - جا ماندن از سهم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05065" y="1143000"/>
            <a:ext cx="533400" cy="19050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922995" y="3200400"/>
            <a:ext cx="533400" cy="2971801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ثبت اردر سفارش سر خطی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محاسبه قیمت فردایی = قیمت پایانی     5%+ و رند کردن به پایین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در شرایطی که پایانی و اخرین معامله در منفی و مثبت یا برعکس باشند ( به دلیل مورد قبول واقع شدن قیمت در بازه مجاز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فعال کردن گزینه </a:t>
            </a:r>
            <a:r>
              <a:rPr lang="fa-IR" b="1" u="sng" dirty="0" smtClean="0">
                <a:cs typeface="B Homa" pitchFamily="2" charset="-78"/>
              </a:rPr>
              <a:t>معتبر تا لغو  </a:t>
            </a:r>
            <a:r>
              <a:rPr lang="fa-IR" dirty="0" smtClean="0">
                <a:cs typeface="B Homa" pitchFamily="2" charset="-78"/>
              </a:rPr>
              <a:t>(گزینه پیشرفته)</a:t>
            </a:r>
            <a:endParaRPr lang="fa-IR" b="1" u="sng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ارسال سفارش (دقایق پایانی)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ارسال چند سفارش جهت اطمینان بیشتر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*نکته : امکان بالاتر رفتن قیمت پایانی بعد از تایم بازار ( خرید و فروش تریدر ها )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2821641" y="1295400"/>
            <a:ext cx="4572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362200"/>
            <a:ext cx="5562600" cy="1470025"/>
          </a:xfrm>
        </p:spPr>
        <p:txBody>
          <a:bodyPr>
            <a:no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  <a:cs typeface="B Homa" pitchFamily="2" charset="-78"/>
              </a:rPr>
              <a:t>بهترین زمان معامله و خرید و فروش پله ای</a:t>
            </a:r>
            <a:br>
              <a:rPr lang="fa-IR" dirty="0">
                <a:solidFill>
                  <a:schemeClr val="bg1">
                    <a:lumMod val="95000"/>
                  </a:schemeClr>
                </a:solidFill>
                <a:cs typeface="B Homa" pitchFamily="2" charset="-78"/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71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بهترین زمان معامله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>
                <a:cs typeface="B Homa" pitchFamily="2" charset="-78"/>
              </a:rPr>
              <a:t>بهترین زمان فروش 00: 9 الی 9:20</a:t>
            </a:r>
            <a:r>
              <a:rPr lang="fa-IR" dirty="0" smtClean="0">
                <a:cs typeface="B Homa" pitchFamily="2" charset="-78"/>
              </a:rPr>
              <a:t>  ؛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بالا بودن هیجانات بازار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حجم بالای معاملات + دقایق اولیه = افزایش قیمت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قبل ساعت تصمیم بازار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بهترین زمان خرید 00: 12 الی 12:30</a:t>
            </a:r>
            <a:r>
              <a:rPr lang="fa-IR" dirty="0" smtClean="0">
                <a:cs typeface="B Homa" pitchFamily="2" charset="-78"/>
              </a:rPr>
              <a:t>  ؛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بیشتر شدن فشار فروش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تعیین تکلیف سهم های حمایت شده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زمان بعد از تصمیم بازار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شکل گیری کندل جهت تصمیم قطعی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شکل گیری الگوی ساعت و تیک 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89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خرید و فروش پله ای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خرید پله ای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40% - 60%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سهمی که افت میکند ( پر ریسک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سهم در روند صعودی + خرید به سبک مارتینگل (ورود 2برابری در هر پله ) = سود تصاعدی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کم کردن میانگین خرید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نکته : از ادامه دار بودن روند صعودی اطمینان حاصل کنیم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فروش پله ای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60% - 40% یا 70% - 30%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سیو سود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مقاومتی یا نواحی </a:t>
            </a:r>
            <a:r>
              <a:rPr lang="en-US" b="1" u="sng" dirty="0" err="1" smtClean="0">
                <a:cs typeface="B Homa" pitchFamily="2" charset="-78"/>
              </a:rPr>
              <a:t>prz</a:t>
            </a:r>
            <a:endParaRPr lang="fa-IR" b="1" u="sng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فومو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i="1" dirty="0" smtClean="0">
                <a:cs typeface="B Homa" pitchFamily="2" charset="-78"/>
              </a:rPr>
              <a:t>فومو</a:t>
            </a:r>
            <a:r>
              <a:rPr lang="en-US" b="1" i="1" dirty="0" smtClean="0">
                <a:cs typeface="B Homa" pitchFamily="2" charset="-78"/>
              </a:rPr>
              <a:t> ( FOMO )</a:t>
            </a:r>
            <a:r>
              <a:rPr lang="fa-IR" b="1" i="1" dirty="0" smtClean="0">
                <a:cs typeface="B Homa" pitchFamily="2" charset="-78"/>
              </a:rPr>
              <a:t>چیست</a:t>
            </a:r>
            <a:endParaRPr lang="en-US" b="1" i="1" dirty="0" smtClean="0">
              <a:cs typeface="B Homa" pitchFamily="2" charset="-78"/>
            </a:endParaRPr>
          </a:p>
          <a:p>
            <a:pPr algn="r" rtl="1"/>
            <a:r>
              <a:rPr lang="fa-IR" dirty="0">
                <a:cs typeface="B Homa" pitchFamily="2" charset="-78"/>
              </a:rPr>
              <a:t> فومو حس ترسی است که به شما غالب می‌شود، حس ترس جا ماندن، این احساس که دیگران در حال درو کردن سودهای چند صد درصدی هستند و شما سودهای کوچکی </a:t>
            </a:r>
            <a:r>
              <a:rPr lang="fa-IR" dirty="0" smtClean="0">
                <a:cs typeface="B Homa" pitchFamily="2" charset="-78"/>
              </a:rPr>
              <a:t>می‌کنید</a:t>
            </a:r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این </a:t>
            </a:r>
            <a:r>
              <a:rPr lang="fa-IR" dirty="0">
                <a:cs typeface="B Homa" pitchFamily="2" charset="-78"/>
              </a:rPr>
              <a:t>حس جاماندگی باعث می‌شود رفتارهای کنترل نشده داشته باشید. بی مهابا بخرید، بدون تفکر قبلی سهم عوض کنید، بدون برنامه حجم اضافه کنید و </a:t>
            </a:r>
            <a:r>
              <a:rPr lang="fa-IR" dirty="0" smtClean="0">
                <a:cs typeface="B Homa" pitchFamily="2" charset="-78"/>
              </a:rPr>
              <a:t>...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نوسان گیری از بازارصعودی در مقایسه ماندن با سهم از ابتدای سال جاری....</a:t>
            </a:r>
            <a:endParaRPr lang="fa-IR" dirty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marL="0" indent="0" algn="ctr" rtl="1">
              <a:buNone/>
            </a:pPr>
            <a:r>
              <a:rPr lang="fa-IR" sz="4400" b="1" u="sng" dirty="0">
                <a:solidFill>
                  <a:srgbClr val="FF0000"/>
                </a:solidFill>
                <a:cs typeface="B Homa" pitchFamily="2" charset="-78"/>
              </a:rPr>
              <a:t>در دام فومو </a:t>
            </a:r>
            <a:r>
              <a:rPr lang="fa-IR" sz="4400" b="1" u="sng" dirty="0" smtClean="0">
                <a:solidFill>
                  <a:srgbClr val="FF0000"/>
                </a:solidFill>
                <a:cs typeface="B Homa" pitchFamily="2" charset="-78"/>
              </a:rPr>
              <a:t>نیفتید</a:t>
            </a:r>
            <a:r>
              <a:rPr lang="en-US" sz="4400" b="1" u="sng" dirty="0" smtClean="0">
                <a:solidFill>
                  <a:srgbClr val="FF0000"/>
                </a:solidFill>
                <a:cs typeface="B Homa" pitchFamily="2" charset="-78"/>
              </a:rPr>
              <a:t> </a:t>
            </a:r>
            <a:endParaRPr lang="en-US" sz="4400" b="1" u="sng" dirty="0">
              <a:solidFill>
                <a:srgbClr val="FF00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60278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مفهموم رنج کشیدن 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1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رنج کشیدن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رنج مثبت : حرکت قیمت از منفی یا صفر تابلو به مثبت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رنج منفی :</a:t>
            </a:r>
            <a:r>
              <a:rPr lang="fa-IR" dirty="0">
                <a:cs typeface="B Homa" pitchFamily="2" charset="-78"/>
              </a:rPr>
              <a:t> حرکت قیمت از </a:t>
            </a:r>
            <a:r>
              <a:rPr lang="fa-IR" dirty="0" smtClean="0">
                <a:cs typeface="B Homa" pitchFamily="2" charset="-78"/>
              </a:rPr>
              <a:t>مثبت </a:t>
            </a:r>
            <a:r>
              <a:rPr lang="fa-IR" dirty="0">
                <a:cs typeface="B Homa" pitchFamily="2" charset="-78"/>
              </a:rPr>
              <a:t>یا صفر تابلو به </a:t>
            </a:r>
            <a:r>
              <a:rPr lang="fa-IR" dirty="0" smtClean="0">
                <a:cs typeface="B Homa" pitchFamily="2" charset="-78"/>
              </a:rPr>
              <a:t>منفی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ویژگی ها </a:t>
            </a:r>
            <a:r>
              <a:rPr lang="fa-IR" dirty="0" smtClean="0">
                <a:cs typeface="B Homa" pitchFamily="2" charset="-78"/>
              </a:rPr>
              <a:t>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دیده نشدن در مچینگ معاملاتی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حرکت ناگهانی سهم از مثبت به منفی و برعکس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نحوه سفارش گذاری</a:t>
            </a:r>
            <a:r>
              <a:rPr lang="fa-IR" dirty="0" smtClean="0">
                <a:cs typeface="B Homa" pitchFamily="2" charset="-78"/>
              </a:rPr>
              <a:t> 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سفارش گذاری به حداکثر قیمت مجاز=جمع اوری </a:t>
            </a:r>
            <a:r>
              <a:rPr lang="fa-IR" b="1" dirty="0" smtClean="0">
                <a:cs typeface="B Homa" pitchFamily="2" charset="-78"/>
              </a:rPr>
              <a:t>اردر های</a:t>
            </a:r>
            <a:r>
              <a:rPr lang="fa-IR" dirty="0" smtClean="0">
                <a:cs typeface="B Homa" pitchFamily="2" charset="-78"/>
              </a:rPr>
              <a:t> </a:t>
            </a:r>
            <a:r>
              <a:rPr lang="fa-IR" b="1" dirty="0" smtClean="0">
                <a:cs typeface="B Homa" pitchFamily="2" charset="-78"/>
              </a:rPr>
              <a:t>فروش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سفارش گذاری به حداقل قیمت مجاز=جمع اوری </a:t>
            </a:r>
            <a:r>
              <a:rPr lang="fa-IR" b="1" dirty="0" smtClean="0">
                <a:cs typeface="B Homa" pitchFamily="2" charset="-78"/>
              </a:rPr>
              <a:t>اردر های</a:t>
            </a:r>
            <a:r>
              <a:rPr lang="fa-IR" dirty="0" smtClean="0">
                <a:cs typeface="B Homa" pitchFamily="2" charset="-78"/>
              </a:rPr>
              <a:t> </a:t>
            </a:r>
            <a:r>
              <a:rPr lang="fa-IR" b="1" dirty="0" smtClean="0">
                <a:cs typeface="B Homa" pitchFamily="2" charset="-78"/>
              </a:rPr>
              <a:t>خرید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محاسبه قیمت در پورتفوی </a:t>
            </a:r>
            <a:r>
              <a:rPr lang="fa-IR" dirty="0" smtClean="0">
                <a:cs typeface="B Homa" pitchFamily="2" charset="-78"/>
              </a:rPr>
              <a:t>:قیمتی – حجمی ؛ به ترتیب از خط اول ؛ میانگین گیری از کل</a:t>
            </a:r>
          </a:p>
          <a:p>
            <a:pPr algn="r" rtl="1"/>
            <a:r>
              <a:rPr lang="fa-IR" b="1" u="sng" dirty="0" smtClean="0">
                <a:cs typeface="B Homa" pitchFamily="2" charset="-78"/>
              </a:rPr>
              <a:t>راه متوجه شدن :ثبت معامله (اخرین قیمت ) به قیمت فروشنده و جهش ناگهانی قیمت آخرین معامله (به سمت مثبت و منفی)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حرکت های ناگهانی + قدرت خریدار + حجم مشکوک + تایید تکنیکال </a:t>
            </a:r>
            <a:endParaRPr lang="en-US" b="1" dirty="0">
              <a:solidFill>
                <a:srgbClr val="FF00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87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81200"/>
            <a:ext cx="5562600" cy="1470025"/>
          </a:xfrm>
        </p:spPr>
        <p:txBody>
          <a:bodyPr/>
          <a:lstStyle/>
          <a:p>
            <a:r>
              <a:rPr lang="fa-IR" dirty="0" smtClean="0">
                <a:cs typeface="B Homa" pitchFamily="2" charset="-78"/>
              </a:rPr>
              <a:t>تابلو سازی در سهم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92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Homa" pitchFamily="2" charset="-78"/>
              </a:rPr>
              <a:t>دسترسی های بیشتر سایت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45413"/>
            <a:ext cx="8686800" cy="1007387"/>
          </a:xfrm>
        </p:spPr>
      </p:pic>
    </p:spTree>
    <p:extLst>
      <p:ext uri="{BB962C8B-B14F-4D97-AF65-F5344CB8AC3E}">
        <p14:creationId xmlns:p14="http://schemas.microsoft.com/office/powerpoint/2010/main" val="1455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Homa" pitchFamily="2" charset="-78"/>
              </a:rPr>
              <a:t>تابلو سازی در سهم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رفتار فوق حرفه ای بازیگر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نشان دادن علائم خروج پول (قدرت فروشنده + حجم بالا)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منجر شدن به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الگوی تیک صعودی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به صف فروش کشیدن سهم=جمع آوری در کف قیمتی + قدرت فروشنده بالا +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حجم سنگین در صف فروش </a:t>
            </a:r>
            <a:r>
              <a:rPr lang="fa-IR" dirty="0" smtClean="0">
                <a:cs typeface="B Homa" pitchFamily="2" charset="-78"/>
              </a:rPr>
              <a:t>+ </a:t>
            </a:r>
            <a:r>
              <a:rPr lang="fa-IR" b="1" u="sng" dirty="0" smtClean="0">
                <a:cs typeface="B Homa" pitchFamily="2" charset="-78"/>
              </a:rPr>
              <a:t>منطقه حمایتی</a:t>
            </a:r>
            <a:r>
              <a:rPr lang="fa-IR" dirty="0" smtClean="0">
                <a:cs typeface="B Homa" pitchFamily="2" charset="-78"/>
              </a:rPr>
              <a:t> (**</a:t>
            </a:r>
            <a:r>
              <a:rPr lang="fa-I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قدرت فروشنده در طول روز کم میشود</a:t>
            </a:r>
            <a:r>
              <a:rPr lang="fa-IR" dirty="0" smtClean="0">
                <a:cs typeface="B Homa" pitchFamily="2" charset="-78"/>
              </a:rPr>
              <a:t>**)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به صف خرید کشیدن سهم= خروج از سهم در سقف قیمتی + حفظ قدرت خریدار +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حجم سنگین عرضه در صف خرید </a:t>
            </a:r>
            <a:r>
              <a:rPr lang="fa-IR" dirty="0" smtClean="0">
                <a:cs typeface="B Homa" pitchFamily="2" charset="-78"/>
              </a:rPr>
              <a:t>+ </a:t>
            </a:r>
            <a:r>
              <a:rPr lang="fa-IR" b="1" u="sng" dirty="0" smtClean="0">
                <a:cs typeface="B Homa" pitchFamily="2" charset="-78"/>
              </a:rPr>
              <a:t>منطقه مقاومتی</a:t>
            </a:r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(**</a:t>
            </a:r>
            <a:r>
              <a:rPr lang="fa-I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قدرت خریدار در طول روز کم میشود</a:t>
            </a:r>
            <a:r>
              <a:rPr lang="fa-IR" dirty="0" smtClean="0">
                <a:cs typeface="B Homa" pitchFamily="2" charset="-78"/>
              </a:rPr>
              <a:t>**)</a:t>
            </a:r>
            <a:endParaRPr lang="en-US" dirty="0" smtClean="0">
              <a:cs typeface="B Homa" pitchFamily="2" charset="-78"/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امکان فریب خوردن در این روش خیلی زیاد است و شناسایی این رفتار نیازمند تجربه در این علم می باشد</a:t>
            </a:r>
          </a:p>
          <a:p>
            <a:pPr marL="0" indent="0" algn="r" rtl="1">
              <a:buNone/>
            </a:pPr>
            <a:endParaRPr lang="en-US" b="1" dirty="0" smtClean="0">
              <a:solidFill>
                <a:srgbClr val="FF0000"/>
              </a:solidFill>
              <a:cs typeface="B Homa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solidFill>
                <a:srgbClr val="FF0000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057400"/>
            <a:ext cx="5562600" cy="1470025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bg1"/>
                </a:solidFill>
                <a:cs typeface="B Homa" pitchFamily="2" charset="-78"/>
              </a:rPr>
              <a:t>بازیگران سهم </a:t>
            </a:r>
            <a:r>
              <a:rPr lang="en-US" sz="4400" dirty="0">
                <a:solidFill>
                  <a:schemeClr val="bg1"/>
                </a:solidFill>
                <a:cs typeface="B Homa" pitchFamily="2" charset="-78"/>
              </a:rPr>
              <a:t/>
            </a:r>
            <a:br>
              <a:rPr lang="en-US" sz="4400" dirty="0">
                <a:solidFill>
                  <a:schemeClr val="bg1"/>
                </a:solidFill>
                <a:cs typeface="B Homa" pitchFamily="2" charset="-78"/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بررسی انواع بازیگر و تحلیل رفتار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b="1" dirty="0" smtClean="0">
                <a:cs typeface="B Homa" pitchFamily="2" charset="-78"/>
              </a:rPr>
              <a:t>حقیقی های </a:t>
            </a:r>
            <a:r>
              <a:rPr lang="fa-IR" b="1" dirty="0">
                <a:cs typeface="B Homa" pitchFamily="2" charset="-78"/>
              </a:rPr>
              <a:t>وابسته به حقوقی </a:t>
            </a:r>
            <a:r>
              <a:rPr lang="fa-IR" b="1" dirty="0" smtClean="0">
                <a:cs typeface="B Homa" pitchFamily="2" charset="-78"/>
              </a:rPr>
              <a:t>سهم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تعریف کلی : جمع کردن سهم و ایجاد صف خرید</a:t>
            </a:r>
            <a:endParaRPr lang="fa-IR" b="1" dirty="0">
              <a:cs typeface="B Homa" pitchFamily="2" charset="-78"/>
            </a:endParaRPr>
          </a:p>
          <a:p>
            <a:pPr algn="r" rtl="1"/>
            <a:r>
              <a:rPr lang="fa-IR" b="1" dirty="0">
                <a:cs typeface="B Homa" pitchFamily="2" charset="-78"/>
              </a:rPr>
              <a:t>دسترسی </a:t>
            </a:r>
            <a:r>
              <a:rPr lang="fa-IR" b="1" dirty="0" smtClean="0">
                <a:cs typeface="B Homa" pitchFamily="2" charset="-78"/>
              </a:rPr>
              <a:t>به </a:t>
            </a:r>
            <a:r>
              <a:rPr lang="fa-IR" b="1" dirty="0">
                <a:cs typeface="B Homa" pitchFamily="2" charset="-78"/>
              </a:rPr>
              <a:t>کد </a:t>
            </a:r>
            <a:r>
              <a:rPr lang="fa-IR" b="1" dirty="0" smtClean="0">
                <a:cs typeface="B Homa" pitchFamily="2" charset="-78"/>
              </a:rPr>
              <a:t>های زیاد </a:t>
            </a:r>
            <a:r>
              <a:rPr lang="fa-IR" b="1" dirty="0">
                <a:cs typeface="B Homa" pitchFamily="2" charset="-78"/>
              </a:rPr>
              <a:t>حقیقی و </a:t>
            </a:r>
            <a:r>
              <a:rPr lang="fa-IR" b="1" dirty="0" smtClean="0">
                <a:cs typeface="B Homa" pitchFamily="2" charset="-78"/>
              </a:rPr>
              <a:t>حقوقی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تمایل فعالیت در سهم های کوچک و بازار پایه (مقررات بازار )</a:t>
            </a:r>
            <a:endParaRPr lang="fa-IR" b="1" dirty="0">
              <a:cs typeface="B Homa" pitchFamily="2" charset="-78"/>
            </a:endParaRPr>
          </a:p>
          <a:p>
            <a:pPr algn="r" rtl="1"/>
            <a:r>
              <a:rPr lang="fa-IR" b="1" dirty="0">
                <a:cs typeface="B Homa" pitchFamily="2" charset="-78"/>
              </a:rPr>
              <a:t>بازیگر </a:t>
            </a:r>
            <a:r>
              <a:rPr lang="fa-IR" b="1" dirty="0" smtClean="0">
                <a:cs typeface="B Homa" pitchFamily="2" charset="-78"/>
              </a:rPr>
              <a:t>صبور ( کنترل مچینگ ؛ ورود غیر متوالی 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 </a:t>
            </a:r>
            <a:r>
              <a:rPr lang="fa-IR" b="1" dirty="0">
                <a:cs typeface="B Homa" pitchFamily="2" charset="-78"/>
              </a:rPr>
              <a:t>بازیگر </a:t>
            </a:r>
            <a:r>
              <a:rPr lang="fa-IR" b="1" dirty="0" smtClean="0">
                <a:cs typeface="B Homa" pitchFamily="2" charset="-78"/>
              </a:rPr>
              <a:t>عجول ( خرید در نزول ؛ حمایت تک کندلی ؛ حجم سنگین یک روزه در حمایت)</a:t>
            </a:r>
            <a:endParaRPr lang="fa-IR" b="1" dirty="0">
              <a:cs typeface="B Homa" pitchFamily="2" charset="-78"/>
            </a:endParaRPr>
          </a:p>
          <a:p>
            <a:pPr algn="r" rtl="1"/>
            <a:r>
              <a:rPr lang="fa-IR" b="1" dirty="0">
                <a:cs typeface="B Homa" pitchFamily="2" charset="-78"/>
              </a:rPr>
              <a:t>بازیگر نوسان </a:t>
            </a:r>
            <a:r>
              <a:rPr lang="fa-IR" b="1" dirty="0" smtClean="0">
                <a:cs typeface="B Homa" pitchFamily="2" charset="-78"/>
              </a:rPr>
              <a:t>گیر ، بی پول یا سفته باز( بررسی در صفحات بعد ) </a:t>
            </a:r>
            <a:endParaRPr lang="fa-IR" b="1" dirty="0">
              <a:cs typeface="B Homa" pitchFamily="2" charset="-78"/>
            </a:endParaRPr>
          </a:p>
          <a:p>
            <a:pPr algn="r" rtl="1"/>
            <a:r>
              <a:rPr lang="fa-IR" b="1" dirty="0">
                <a:cs typeface="B Homa" pitchFamily="2" charset="-78"/>
              </a:rPr>
              <a:t> بازیگر بد شانس ( </a:t>
            </a:r>
            <a:r>
              <a:rPr lang="fa-IR" b="1" dirty="0">
                <a:solidFill>
                  <a:srgbClr val="FF0000"/>
                </a:solidFill>
                <a:cs typeface="B Homa" pitchFamily="2" charset="-78"/>
              </a:rPr>
              <a:t>مقاومت حقوقی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سهم </a:t>
            </a:r>
            <a:r>
              <a:rPr lang="fa-IR" b="1" dirty="0" smtClean="0">
                <a:cs typeface="B Homa" pitchFamily="2" charset="-78"/>
              </a:rPr>
              <a:t>و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عرضه سهم توسط حقوقی  </a:t>
            </a:r>
            <a:r>
              <a:rPr lang="fa-IR" b="1" dirty="0">
                <a:cs typeface="B Homa" pitchFamily="2" charset="-78"/>
              </a:rPr>
              <a:t>)</a:t>
            </a:r>
          </a:p>
          <a:p>
            <a:pPr algn="r" rtl="1"/>
            <a:r>
              <a:rPr lang="fa-IR" b="1" dirty="0">
                <a:solidFill>
                  <a:srgbClr val="7030A0"/>
                </a:solidFill>
                <a:cs typeface="B Homa" pitchFamily="2" charset="-78"/>
              </a:rPr>
              <a:t> خالی کردن سهم توسط </a:t>
            </a:r>
            <a:r>
              <a:rPr lang="fa-IR" b="1" u="sng" dirty="0">
                <a:solidFill>
                  <a:srgbClr val="7030A0"/>
                </a:solidFill>
                <a:cs typeface="B Homa" pitchFamily="2" charset="-78"/>
              </a:rPr>
              <a:t>حقوقی بازیگر </a:t>
            </a:r>
            <a:r>
              <a:rPr lang="fa-IR" b="1" dirty="0" smtClean="0">
                <a:solidFill>
                  <a:srgbClr val="7030A0"/>
                </a:solidFill>
                <a:cs typeface="B Homa" pitchFamily="2" charset="-78"/>
              </a:rPr>
              <a:t>(شرط: قدرت خریدار حقیقی کم + منطقه مقاومتی)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**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شکست حمایت </a:t>
            </a:r>
            <a:r>
              <a:rPr lang="fa-IR" b="1" dirty="0" smtClean="0">
                <a:cs typeface="B Homa" pitchFamily="2" charset="-78"/>
              </a:rPr>
              <a:t>(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جهت ترساندن کوتاه مدتی ها و جمع کردن سهم </a:t>
            </a:r>
            <a:r>
              <a:rPr lang="fa-IR" b="1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**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شکست مقاومت </a:t>
            </a:r>
            <a:r>
              <a:rPr lang="fa-IR" b="1" dirty="0" smtClean="0">
                <a:cs typeface="B Homa" pitchFamily="2" charset="-78"/>
              </a:rPr>
              <a:t>(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عدم توانایی فروش </a:t>
            </a:r>
            <a:r>
              <a:rPr lang="fa-IR" b="1" dirty="0" smtClean="0">
                <a:cs typeface="B Homa" pitchFamily="2" charset="-78"/>
              </a:rPr>
              <a:t>سهم در منطقه مقاومتی و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فروش بعد از شکست مقاومت(حجم مشکوک + قدرت فروشنده)  </a:t>
            </a:r>
            <a:r>
              <a:rPr lang="fa-IR" b="1" dirty="0" smtClean="0">
                <a:cs typeface="B Homa" pitchFamily="2" charset="-78"/>
              </a:rPr>
              <a:t>)</a:t>
            </a:r>
            <a:endParaRPr lang="fa-IR" b="1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126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5634318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بررسی انواع بازیگر و تحلیل رفتار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 smtClean="0">
                <a:cs typeface="B Homa" pitchFamily="2" charset="-78"/>
              </a:rPr>
              <a:t>* عدم </a:t>
            </a:r>
            <a:r>
              <a:rPr lang="fa-IR" b="1" dirty="0">
                <a:cs typeface="B Homa" pitchFamily="2" charset="-78"/>
              </a:rPr>
              <a:t>جلب توجه : برابری قدرت خریدار و فروشنده و خرید ضعیف </a:t>
            </a:r>
            <a:r>
              <a:rPr lang="fa-IR" b="1" dirty="0" smtClean="0">
                <a:cs typeface="B Homa" pitchFamily="2" charset="-78"/>
              </a:rPr>
              <a:t>حقوقی </a:t>
            </a:r>
          </a:p>
          <a:p>
            <a:pPr algn="r" rtl="1"/>
            <a:r>
              <a:rPr lang="fa-IR" b="1" dirty="0">
                <a:cs typeface="B Homa" pitchFamily="2" charset="-78"/>
              </a:rPr>
              <a:t>اردر ترس ( قبل بازگشایی ؛ در حین بازار )</a:t>
            </a:r>
          </a:p>
          <a:p>
            <a:pPr algn="r" rtl="1"/>
            <a:r>
              <a:rPr lang="fa-IR" b="1" dirty="0">
                <a:cs typeface="B Homa" pitchFamily="2" charset="-78"/>
              </a:rPr>
              <a:t>اردر امید (قبل از بازگشایی ؛ در حین بازار </a:t>
            </a:r>
            <a:r>
              <a:rPr lang="fa-IR" b="1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ایجاد شایعات منفی سهم ( </a:t>
            </a:r>
            <a:r>
              <a:rPr lang="fa-IR" b="1" dirty="0" smtClean="0">
                <a:solidFill>
                  <a:srgbClr val="7030A0"/>
                </a:solidFill>
                <a:cs typeface="B Homa" pitchFamily="2" charset="-78"/>
              </a:rPr>
              <a:t>جمع اوری سهم </a:t>
            </a:r>
            <a:r>
              <a:rPr lang="fa-IR" b="1" dirty="0" smtClean="0">
                <a:cs typeface="B Homa" pitchFamily="2" charset="-78"/>
              </a:rPr>
              <a:t>؛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صعود در ناامیدی </a:t>
            </a:r>
            <a:r>
              <a:rPr lang="fa-IR" b="1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ایجاد شایعات مثبت سهم (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خروج از سهم </a:t>
            </a:r>
            <a:r>
              <a:rPr lang="fa-IR" b="1" dirty="0" smtClean="0">
                <a:cs typeface="B Homa" pitchFamily="2" charset="-78"/>
              </a:rPr>
              <a:t>؛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ریزش در امیدواری</a:t>
            </a:r>
            <a:r>
              <a:rPr lang="fa-IR" b="1" dirty="0" smtClean="0">
                <a:cs typeface="B Homa" pitchFamily="2" charset="-78"/>
              </a:rPr>
              <a:t>) 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دستکاری نسبت ها ( تعداد زیاد کد +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گله ای رفتار کردن بازار </a:t>
            </a:r>
            <a:r>
              <a:rPr lang="fa-IR" b="1" dirty="0" smtClean="0">
                <a:cs typeface="B Homa" pitchFamily="2" charset="-78"/>
              </a:rPr>
              <a:t>+ اردر های کمتر از 20000 تومان در صف خرید و یا صف فروش)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پیاده کردن نوسان گیران (رشد بعد از 2-5 روز + پول بک + اردر ترس + الگوی ساعت )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بزرگترین بازیگر...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0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بررسی فروش حقوقی در روند نزولی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>
                <a:cs typeface="B Homa" pitchFamily="2" charset="-78"/>
              </a:rPr>
              <a:t>ایجاد ترس </a:t>
            </a:r>
            <a:r>
              <a:rPr lang="fa-IR" dirty="0" smtClean="0">
                <a:cs typeface="B Homa" pitchFamily="2" charset="-78"/>
              </a:rPr>
              <a:t>( ادامه دار شدن روند نزولی + باور عمومی تخلیه حقوقی سهم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>
                <a:solidFill>
                  <a:srgbClr val="00B0F0"/>
                </a:solidFill>
                <a:cs typeface="B Homa" pitchFamily="2" charset="-78"/>
              </a:rPr>
              <a:t>جمع آوری توسط کد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حقیقی یا حقوقی وابسته </a:t>
            </a:r>
            <a:r>
              <a:rPr lang="fa-IR" dirty="0" smtClean="0">
                <a:cs typeface="B Homa" pitchFamily="2" charset="-78"/>
              </a:rPr>
              <a:t>(بازیگر)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خرید پله ای توسط بازیگر 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افزایش </a:t>
            </a:r>
            <a:r>
              <a:rPr lang="fa-IR" dirty="0">
                <a:solidFill>
                  <a:srgbClr val="FF0000"/>
                </a:solidFill>
                <a:cs typeface="B Homa" pitchFamily="2" charset="-78"/>
              </a:rPr>
              <a:t>سهم حقوقی </a:t>
            </a:r>
            <a:r>
              <a:rPr lang="fa-IR" dirty="0">
                <a:cs typeface="B Homa" pitchFamily="2" charset="-78"/>
              </a:rPr>
              <a:t>در قیمت پایین تر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>
                <a:solidFill>
                  <a:srgbClr val="0070C0"/>
                </a:solidFill>
                <a:cs typeface="B Homa" pitchFamily="2" charset="-78"/>
              </a:rPr>
              <a:t>کمک به رشد سهم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( در منطقه حمایتی ) 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  <a:cs typeface="B Homa" pitchFamily="2" charset="-78"/>
              </a:rPr>
              <a:t>استفاده از اردر ترس توسط حقیقی (قبل از حرکت اصلی)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استفاده بازیگر عجول از این نوع جمع آوری سهم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 نکته :</a:t>
            </a:r>
            <a:r>
              <a:rPr lang="fa-IR" b="1" i="1" dirty="0" smtClean="0">
                <a:cs typeface="B Homa" pitchFamily="2" charset="-78"/>
              </a:rPr>
              <a:t> ممکن است حقوقی ، سهامدار </a:t>
            </a:r>
            <a:r>
              <a:rPr lang="fa-IR" b="1" i="1" dirty="0" smtClean="0">
                <a:solidFill>
                  <a:srgbClr val="FF0000"/>
                </a:solidFill>
                <a:cs typeface="B Homa" pitchFamily="2" charset="-78"/>
              </a:rPr>
              <a:t>عمده</a:t>
            </a:r>
            <a:r>
              <a:rPr lang="fa-IR" b="1" i="1" dirty="0" smtClean="0">
                <a:cs typeface="B Homa" pitchFamily="2" charset="-78"/>
              </a:rPr>
              <a:t> یا </a:t>
            </a:r>
            <a:r>
              <a:rPr lang="fa-IR" b="1" i="1" dirty="0" smtClean="0">
                <a:solidFill>
                  <a:srgbClr val="0070C0"/>
                </a:solidFill>
                <a:cs typeface="B Homa" pitchFamily="2" charset="-78"/>
              </a:rPr>
              <a:t>مدیریتی</a:t>
            </a:r>
            <a:r>
              <a:rPr lang="fa-IR" b="1" i="1" dirty="0" smtClean="0">
                <a:cs typeface="B Homa" pitchFamily="2" charset="-78"/>
              </a:rPr>
              <a:t> نباشد </a:t>
            </a:r>
            <a:r>
              <a:rPr lang="fa-IR" b="1" u="sng" dirty="0" smtClean="0">
                <a:solidFill>
                  <a:srgbClr val="FF0000"/>
                </a:solidFill>
                <a:cs typeface="B Homa" pitchFamily="2" charset="-78"/>
              </a:rPr>
              <a:t>(اما با نفوذ )</a:t>
            </a:r>
          </a:p>
          <a:p>
            <a:pPr algn="r" rtl="1"/>
            <a:r>
              <a:rPr lang="fa-IR" b="1" u="sng" dirty="0" smtClean="0">
                <a:solidFill>
                  <a:srgbClr val="00B0F0"/>
                </a:solidFill>
                <a:cs typeface="B Homa" pitchFamily="2" charset="-78"/>
              </a:rPr>
              <a:t>نکته: شرایط عمومی بازار در نظر گرفته شود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l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5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بررسی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خرید 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حقوقی در روند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صعودی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علامت : </a:t>
            </a: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قدرت خریدار به فروشنده پایین حقیقی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عملیات فریب ( </a:t>
            </a:r>
            <a:r>
              <a:rPr lang="fa-IR" b="1" u="sng" dirty="0" smtClean="0">
                <a:cs typeface="B Homa" pitchFamily="2" charset="-78"/>
              </a:rPr>
              <a:t>منطقه مقاومتی 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خرید </a:t>
            </a:r>
            <a:r>
              <a:rPr lang="fa-IR" dirty="0">
                <a:cs typeface="B Homa" pitchFamily="2" charset="-78"/>
              </a:rPr>
              <a:t>سنگین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 توجه بازار (باور عمومی حمایت به واسطه خرید حقوقی)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استفاده از اردر امید (قبل بازگشایی ؛ در تایم بازار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خروج بازیگر در صف خرید (طی روز یا روز های بعدی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یاداوری : فروش حقیقی به حقوقی         </a:t>
            </a: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نکته: </a:t>
            </a:r>
            <a:r>
              <a:rPr lang="fa-IR" b="1" dirty="0" smtClean="0">
                <a:cs typeface="B Homa" pitchFamily="2" charset="-78"/>
              </a:rPr>
              <a:t>احتمال خرید با کد حقیقی (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فریب</a:t>
            </a:r>
            <a:r>
              <a:rPr lang="fa-IR" b="1" dirty="0" smtClean="0">
                <a:cs typeface="B Homa" pitchFamily="2" charset="-78"/>
              </a:rPr>
              <a:t> )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نکته مهم : خروج بازیگر یا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با شکست مقاومت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صورت میگرید یا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در مسیر رسیدن به مقاومت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(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حجم زیاد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و </a:t>
            </a: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قدرت فروشنده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محسوس )</a:t>
            </a:r>
          </a:p>
          <a:p>
            <a:endParaRPr lang="en-US" dirty="0"/>
          </a:p>
        </p:txBody>
      </p:sp>
      <p:sp>
        <p:nvSpPr>
          <p:cNvPr id="5" name="Minus 4"/>
          <p:cNvSpPr/>
          <p:nvPr/>
        </p:nvSpPr>
        <p:spPr>
          <a:xfrm rot="5400000">
            <a:off x="2286000" y="4551317"/>
            <a:ext cx="1219200" cy="533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476500" y="4396740"/>
            <a:ext cx="838200" cy="3810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Homa" pitchFamily="2" charset="-78"/>
              </a:rPr>
              <a:t>بازیگر بی پول ، نوسان گیر یا سفته باز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سهام کوچک ( شناور کم و تعداد سهام کم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ورود :منطقه حمایتی ،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حرکت های فرعی (در روند نزولی) 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ورود با مبلغ کم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اردر امید ( 1-2روز بعد از زمان خرید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ویرایش اردر خرید (جهت کم نشدن حجم صف خرید)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سود :10% - 20%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اردر امید سنگین ( خالی کردن سهم در بازگشایی + عرضه صف خرید)</a:t>
            </a: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اخبار و شایعات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r>
              <a:rPr lang="fa-IR" b="1" dirty="0" smtClean="0">
                <a:cs typeface="B Homa" pitchFamily="2" charset="-78"/>
              </a:rPr>
              <a:t>شایعات مثبت در سهم: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حمایتی (به قصد جلب توجه بازار جهت صعود)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مقاومتی (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به قصد خروج از سهم و ریزش ؛ یا در بهترین حالت پول بک جهت جمع کردن سهم 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شایعات منفی در سهم:</a:t>
            </a:r>
            <a:r>
              <a:rPr lang="fa-IR" dirty="0" smtClean="0">
                <a:cs typeface="B Homa" pitchFamily="2" charset="-78"/>
              </a:rPr>
              <a:t> 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در منطقه حمایتی ( جهت ترساندن بازار و جمع کردن سهم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منطقه مقاومتی ( 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احتمال ادامه روند مثبت با کمی ریزش سهم</a:t>
            </a:r>
            <a:r>
              <a:rPr lang="fa-IR" dirty="0" smtClean="0">
                <a:cs typeface="B Homa" pitchFamily="2" charset="-78"/>
              </a:rPr>
              <a:t> )</a:t>
            </a:r>
            <a:endParaRPr lang="fa-IR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71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Homa" pitchFamily="2" charset="-78"/>
              </a:rPr>
              <a:t>فراموش کنیم 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FFC000"/>
                </a:solidFill>
                <a:cs typeface="B Homa" pitchFamily="2" charset="-78"/>
              </a:rPr>
              <a:t> که باید از فردای خرید سهم ، رشد شروع شود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00B050"/>
                </a:solidFill>
                <a:cs typeface="B Homa" pitchFamily="2" charset="-78"/>
              </a:rPr>
              <a:t>در کمترین قیمت بخریم و در بالاترین قیمت بفروشیم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solidFill>
                  <a:srgbClr val="0070C0"/>
                </a:solidFill>
                <a:cs typeface="B Homa" pitchFamily="2" charset="-78"/>
              </a:rPr>
              <a:t>تمام سود بازار و سهم ها برای من است و نباید از سهمی جا بمانم . </a:t>
            </a:r>
          </a:p>
          <a:p>
            <a:pPr marL="0" indent="0" algn="r" rtl="1">
              <a:buNone/>
            </a:pPr>
            <a:r>
              <a:rPr lang="fa-IR" sz="3600" b="1" dirty="0" smtClean="0">
                <a:solidFill>
                  <a:srgbClr val="7030A0"/>
                </a:solidFill>
                <a:cs typeface="B Homa" pitchFamily="2" charset="-78"/>
              </a:rPr>
              <a:t>فراموش نکنیم :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solidFill>
                  <a:srgbClr val="FF0000"/>
                </a:solidFill>
                <a:cs typeface="B Homa" pitchFamily="2" charset="-78"/>
              </a:rPr>
              <a:t>بهترین زمان خرید انتهای بازار مگر در مواقع خاص مانند نوسان گیری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solidFill>
                  <a:srgbClr val="0070C0"/>
                </a:solidFill>
                <a:cs typeface="B Homa" pitchFamily="2" charset="-78"/>
              </a:rPr>
              <a:t>از هیجانات در بازار دوری کنیم 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solidFill>
                  <a:schemeClr val="accent1"/>
                </a:solidFill>
                <a:cs typeface="B Homa" pitchFamily="2" charset="-78"/>
              </a:rPr>
              <a:t>توقع درست بودن تحلیل در بازار منفی را نداشته باشیم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solidFill>
                  <a:srgbClr val="FFC000"/>
                </a:solidFill>
                <a:cs typeface="B Homa" pitchFamily="2" charset="-78"/>
              </a:rPr>
              <a:t>به حد سود و حد ضرر و سیو سود (فروش پله ای ) پایبند باشیم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u="sng" dirty="0" smtClean="0">
                <a:solidFill>
                  <a:srgbClr val="00B050"/>
                </a:solidFill>
                <a:cs typeface="B Homa" pitchFamily="2" charset="-78"/>
              </a:rPr>
              <a:t>به علم خود (برای خروج و ورود ) شک نکنیم .</a:t>
            </a:r>
          </a:p>
        </p:txBody>
      </p:sp>
    </p:spTree>
    <p:extLst>
      <p:ext uri="{BB962C8B-B14F-4D97-AF65-F5344CB8AC3E}">
        <p14:creationId xmlns:p14="http://schemas.microsoft.com/office/powerpoint/2010/main" val="40311578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81200"/>
            <a:ext cx="5562600" cy="1470025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bg1"/>
                </a:solidFill>
                <a:cs typeface="B Homa" pitchFamily="2" charset="-78"/>
              </a:rPr>
              <a:t>نوسان گیری </a:t>
            </a:r>
            <a:endParaRPr lang="en-US" sz="4400" dirty="0">
              <a:solidFill>
                <a:schemeClr val="bg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22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763000" cy="4953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5486400" cy="80486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cs typeface="B Homa" pitchFamily="2" charset="-78"/>
              </a:rPr>
              <a:t>شاخص ها و بازار ها</a:t>
            </a:r>
            <a:endParaRPr lang="en-US" sz="3200" b="1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6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94" y="304800"/>
            <a:ext cx="5634318" cy="1143000"/>
          </a:xfrm>
        </p:spPr>
        <p:txBody>
          <a:bodyPr>
            <a:noAutofit/>
          </a:bodyPr>
          <a:lstStyle/>
          <a:p>
            <a:r>
              <a:rPr lang="fa-IR" dirty="0">
                <a:cs typeface="B Homa" pitchFamily="2" charset="-78"/>
              </a:rPr>
              <a:t>نوسان گیری </a:t>
            </a:r>
            <a:br>
              <a:rPr lang="fa-IR" dirty="0">
                <a:cs typeface="B Hom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حد سود سود : 3-8% ؛ 4-10% - یا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ماندن با صف خرید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ریسک بال</a:t>
            </a:r>
            <a:r>
              <a:rPr lang="fa-IR" dirty="0" smtClean="0">
                <a:cs typeface="B Homa" pitchFamily="2" charset="-78"/>
              </a:rPr>
              <a:t>ا          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سرمایه کم(10% سرمایه</a:t>
            </a:r>
            <a:r>
              <a:rPr lang="en-US" dirty="0" smtClean="0">
                <a:solidFill>
                  <a:srgbClr val="00B0F0"/>
                </a:solidFill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یا از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سود معاملات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92D050"/>
                </a:solidFill>
                <a:cs typeface="B Homa" pitchFamily="2" charset="-78"/>
              </a:rPr>
              <a:t>حد ضرر 3.5% ( مالیات ) 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یا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تکنیکالی</a:t>
            </a:r>
          </a:p>
          <a:p>
            <a:pPr algn="r" rtl="1"/>
            <a:r>
              <a:rPr lang="fa-IR" b="1" dirty="0" smtClean="0">
                <a:cs typeface="B Homa" pitchFamily="2" charset="-78"/>
              </a:rPr>
              <a:t>مناسب برای بازار </a:t>
            </a:r>
            <a:r>
              <a:rPr lang="fa-IR" b="1" dirty="0" smtClean="0">
                <a:solidFill>
                  <a:srgbClr val="00B0F0"/>
                </a:solidFill>
                <a:cs typeface="B Homa" pitchFamily="2" charset="-78"/>
              </a:rPr>
              <a:t>ساید و نزولی</a:t>
            </a:r>
            <a:r>
              <a:rPr lang="fa-IR" b="1" dirty="0" smtClean="0">
                <a:cs typeface="B Homa" pitchFamily="2" charset="-78"/>
              </a:rPr>
              <a:t> (به غیر بازار </a:t>
            </a:r>
            <a:r>
              <a:rPr lang="fa-IR" b="1" dirty="0" smtClean="0">
                <a:solidFill>
                  <a:srgbClr val="FF0000"/>
                </a:solidFill>
                <a:cs typeface="B Homa" pitchFamily="2" charset="-78"/>
              </a:rPr>
              <a:t>دست کاری</a:t>
            </a:r>
            <a:r>
              <a:rPr lang="fa-IR" b="1" dirty="0" smtClean="0">
                <a:cs typeface="B Homa" pitchFamily="2" charset="-78"/>
              </a:rPr>
              <a:t> شده یا </a:t>
            </a:r>
            <a:r>
              <a:rPr lang="fa-IR" b="1" dirty="0" smtClean="0">
                <a:solidFill>
                  <a:srgbClr val="7030A0"/>
                </a:solidFill>
                <a:cs typeface="B Homa" pitchFamily="2" charset="-78"/>
              </a:rPr>
              <a:t>دستوری </a:t>
            </a:r>
            <a:r>
              <a:rPr lang="fa-IR" b="1" dirty="0" smtClean="0">
                <a:solidFill>
                  <a:schemeClr val="tx1"/>
                </a:solidFill>
                <a:cs typeface="B Homa" pitchFamily="2" charset="-78"/>
              </a:rPr>
              <a:t>)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سود میانگین هفته ای 6%                           سرمایه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2</a:t>
            </a:r>
            <a:r>
              <a:rPr lang="fa-IR" dirty="0" smtClean="0">
                <a:cs typeface="B Homa" pitchFamily="2" charset="-78"/>
              </a:rPr>
              <a:t> برابر</a:t>
            </a:r>
          </a:p>
          <a:p>
            <a:pPr algn="r" rtl="1"/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اهمیت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روحیه تریدر </a:t>
            </a:r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( به دلیل استرس و فشار روانی در نوسان )</a:t>
            </a:r>
          </a:p>
          <a:p>
            <a:pPr algn="r" rtl="1"/>
            <a:endParaRPr lang="fa-IR" dirty="0">
              <a:cs typeface="B Homa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324600" y="20574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772529" y="4419600"/>
            <a:ext cx="179294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سود مرکب بعد از 3 ماه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6594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34318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Homa" pitchFamily="2" charset="-78"/>
              </a:rPr>
              <a:t>نوسان گیری </a:t>
            </a:r>
            <a:br>
              <a:rPr lang="fa-IR" dirty="0">
                <a:cs typeface="B Hom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Homa" pitchFamily="2" charset="-78"/>
              </a:rPr>
              <a:t>احتمال منجر شدن به سود بیشتر در بازار صعودی ( صف خرید)</a:t>
            </a:r>
          </a:p>
          <a:p>
            <a:pPr algn="r" rtl="1"/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* نکته : پایبندی به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حد ضرر </a:t>
            </a:r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و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حد سود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( ترس و طمع 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توجه به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حجم مبنا </a:t>
            </a:r>
            <a:r>
              <a:rPr lang="fa-IR" dirty="0" smtClean="0">
                <a:cs typeface="B Homa" pitchFamily="2" charset="-78"/>
              </a:rPr>
              <a:t>و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میانگین حجم ماه </a:t>
            </a:r>
            <a:r>
              <a:rPr lang="fa-IR" dirty="0" smtClean="0">
                <a:cs typeface="B Homa" pitchFamily="2" charset="-78"/>
              </a:rPr>
              <a:t>( 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ارتباط شرایط نقد شوندگی یا میزان خشک بودن سهم با شرایط بازار هیجانی نزولی و یا صعودی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عدم نیاز به قدرت خریدار بالا (1/2 – 2/5 ) ، </a:t>
            </a:r>
            <a:r>
              <a:rPr lang="fa-IR" b="1" u="sng" dirty="0" smtClean="0">
                <a:solidFill>
                  <a:srgbClr val="FF0000"/>
                </a:solidFill>
                <a:cs typeface="B Homa" pitchFamily="2" charset="-78"/>
              </a:rPr>
              <a:t>ولی کم نشود </a:t>
            </a:r>
            <a:r>
              <a:rPr lang="fa-IR" dirty="0" smtClean="0">
                <a:cs typeface="B Homa" pitchFamily="2" charset="-78"/>
              </a:rPr>
              <a:t>. 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** </a:t>
            </a:r>
            <a:r>
              <a:rPr lang="fa-IR" b="1" u="sng" dirty="0" smtClean="0">
                <a:solidFill>
                  <a:schemeClr val="tx1"/>
                </a:solidFill>
                <a:cs typeface="B Homa" pitchFamily="2" charset="-78"/>
              </a:rPr>
              <a:t>توجه به اختلاف 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قیمت پایانی و آخرین معامله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(عدم خرید به قیمت فردایی و در صورت لزوم اعمال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سر خطی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)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توجه به فشار فروش و فشار خرید و اردر های حمایتی در مچینگ معاملاتی</a:t>
            </a:r>
            <a:endParaRPr lang="en-US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استفاده از اطلاعات</a:t>
            </a:r>
            <a:r>
              <a:rPr lang="en-US" dirty="0" smtClean="0">
                <a:solidFill>
                  <a:schemeClr val="tx1"/>
                </a:solidFill>
                <a:cs typeface="B Homa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هر نماد در سایت </a:t>
            </a:r>
            <a:r>
              <a:rPr lang="en-US" dirty="0" smtClean="0">
                <a:solidFill>
                  <a:srgbClr val="FF0000"/>
                </a:solidFill>
                <a:cs typeface="B Homa" pitchFamily="2" charset="-78"/>
              </a:rPr>
              <a:t>tablokhani.com</a:t>
            </a:r>
            <a:endParaRPr lang="fa-IR" dirty="0" smtClean="0">
              <a:solidFill>
                <a:srgbClr val="FF0000"/>
              </a:solidFill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4882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نوسان در فصل مجامع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algn="r" rtl="1"/>
            <a:r>
              <a:rPr lang="fa-IR" sz="4000" b="1" dirty="0" smtClean="0">
                <a:cs typeface="B Homa" pitchFamily="2" charset="-78"/>
              </a:rPr>
              <a:t>حقوقی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فصل تابستان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هیت مدیره 5 نفره = 7/1%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هیت مدیره 7 نفره = 6/1%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جمع کردن = </a:t>
            </a:r>
            <a:r>
              <a:rPr lang="fa-IR" dirty="0" smtClean="0">
                <a:solidFill>
                  <a:srgbClr val="37C35C"/>
                </a:solidFill>
                <a:cs typeface="B Homa" pitchFamily="2" charset="-78"/>
              </a:rPr>
              <a:t>بلوکی</a:t>
            </a:r>
            <a:r>
              <a:rPr lang="fa-IR" dirty="0" smtClean="0">
                <a:cs typeface="B Homa" pitchFamily="2" charset="-78"/>
              </a:rPr>
              <a:t> ، </a:t>
            </a:r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عمده</a:t>
            </a:r>
            <a:r>
              <a:rPr lang="fa-IR" dirty="0" smtClean="0">
                <a:cs typeface="B Homa" pitchFamily="2" charset="-78"/>
              </a:rPr>
              <a:t> ،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کد به کد </a:t>
            </a:r>
            <a:r>
              <a:rPr lang="fa-IR" dirty="0" smtClean="0">
                <a:cs typeface="B Homa" pitchFamily="2" charset="-78"/>
              </a:rPr>
              <a:t>، </a:t>
            </a:r>
            <a:r>
              <a:rPr lang="fa-IR" dirty="0" smtClean="0">
                <a:solidFill>
                  <a:srgbClr val="E7EC2C"/>
                </a:solidFill>
                <a:cs typeface="B Homa" pitchFamily="2" charset="-78"/>
              </a:rPr>
              <a:t>تمام قیمت ها </a:t>
            </a:r>
            <a:r>
              <a:rPr lang="fa-IR" dirty="0" smtClean="0">
                <a:solidFill>
                  <a:srgbClr val="FFC000"/>
                </a:solidFill>
                <a:cs typeface="B Homa" pitchFamily="2" charset="-78"/>
              </a:rPr>
              <a:t>(رنج کشیدن )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نزدیک شدن به درصد های مذکور </a:t>
            </a:r>
            <a:r>
              <a:rPr lang="fa-IR" dirty="0" smtClean="0">
                <a:cs typeface="B Homa" pitchFamily="2" charset="-78"/>
              </a:rPr>
              <a:t>=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کم شدن خرید </a:t>
            </a:r>
          </a:p>
          <a:p>
            <a:pPr algn="r" rtl="1"/>
            <a:endParaRPr lang="en-US" dirty="0">
              <a:cs typeface="B Homa" pitchFamily="2" charset="-78"/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1143000" y="4876800"/>
            <a:ext cx="609600" cy="457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1718" y="228600"/>
            <a:ext cx="5634318" cy="11430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Homa" pitchFamily="2" charset="-78"/>
              </a:rPr>
              <a:t>مرور مجدد رنج کشیدن</a:t>
            </a:r>
            <a:r>
              <a:rPr lang="fa-IR" sz="3200" dirty="0">
                <a:cs typeface="B Homa" pitchFamily="2" charset="-78"/>
              </a:rPr>
              <a:t/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Homa" pitchFamily="2" charset="-78"/>
              </a:rPr>
              <a:t>طریقه جمع کردن سهم یا فرار از سهم(رنج کشیدن)</a:t>
            </a:r>
          </a:p>
          <a:p>
            <a:pPr algn="r" rtl="1"/>
            <a:r>
              <a:rPr lang="fa-IR" dirty="0">
                <a:solidFill>
                  <a:srgbClr val="00B0F0"/>
                </a:solidFill>
                <a:cs typeface="B Homa" pitchFamily="2" charset="-78"/>
              </a:rPr>
              <a:t>جمع کردن </a:t>
            </a:r>
            <a:r>
              <a:rPr lang="fa-IR" dirty="0" smtClean="0">
                <a:cs typeface="B Homa" pitchFamily="2" charset="-78"/>
              </a:rPr>
              <a:t>سهم :</a:t>
            </a:r>
            <a:endParaRPr lang="fa-IR" b="1" dirty="0" smtClean="0">
              <a:cs typeface="B Homa" pitchFamily="2" charset="-78"/>
            </a:endParaRPr>
          </a:p>
          <a:p>
            <a:pPr algn="r" rtl="1"/>
            <a:r>
              <a:rPr lang="fa-IR" b="1" dirty="0" smtClean="0"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بالاترین قیمت مجاز روز = خرید از خط اول فروشنده تا پر شدن حجم درخواستی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فروش</a:t>
            </a:r>
            <a:r>
              <a:rPr lang="fa-IR" dirty="0" smtClean="0">
                <a:cs typeface="B Homa" pitchFamily="2" charset="-78"/>
              </a:rPr>
              <a:t> جهت فرار :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پایین ترین قیمت مجاز =  فروش به خط اول مچینگ خریدار تا پر شدن حجم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>
                <a:cs typeface="B Homa" pitchFamily="2" charset="-78"/>
              </a:rPr>
              <a:t>نکته: اردر صورت گرفته</a:t>
            </a:r>
            <a:r>
              <a:rPr lang="fa-IR" dirty="0" smtClean="0">
                <a:cs typeface="B Homa" pitchFamily="2" charset="-78"/>
              </a:rPr>
              <a:t>        +5%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نکته: اردر صورت گرفته         -5%</a:t>
            </a:r>
            <a:endParaRPr lang="fa-IR" dirty="0">
              <a:cs typeface="B Homa" pitchFamily="2" charset="-78"/>
            </a:endParaRP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fa-IR" b="1" dirty="0" smtClean="0">
              <a:cs typeface="B Homa" pitchFamily="2" charset="-78"/>
            </a:endParaRPr>
          </a:p>
        </p:txBody>
      </p:sp>
      <p:sp>
        <p:nvSpPr>
          <p:cNvPr id="4" name="Not Equal 3"/>
          <p:cNvSpPr/>
          <p:nvPr/>
        </p:nvSpPr>
        <p:spPr>
          <a:xfrm>
            <a:off x="4648200" y="5701553"/>
            <a:ext cx="685800" cy="3810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Not Equal 6"/>
          <p:cNvSpPr/>
          <p:nvPr/>
        </p:nvSpPr>
        <p:spPr>
          <a:xfrm>
            <a:off x="4648200" y="5127812"/>
            <a:ext cx="685800" cy="3810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94" y="152400"/>
            <a:ext cx="5634318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cs typeface="B Homa" pitchFamily="2" charset="-78"/>
              </a:rPr>
              <a:t>MFI-RSI-STOCHASTIC</a:t>
            </a:r>
            <a:r>
              <a:rPr lang="en-US" b="0" dirty="0">
                <a:cs typeface="B Homa" pitchFamily="2" charset="-78"/>
              </a:rPr>
              <a:t/>
            </a:r>
            <a:br>
              <a:rPr lang="en-US" b="0" dirty="0">
                <a:cs typeface="B Homa" pitchFamily="2" charset="-78"/>
              </a:rPr>
            </a:br>
            <a:endParaRPr lang="en-US" b="0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شرط مشترک :  ناحیه اشباع فروش یا میانه مسیر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 نکته قرار گیری </a:t>
            </a:r>
            <a:r>
              <a:rPr lang="en-US" dirty="0" smtClean="0">
                <a:cs typeface="B Homa" pitchFamily="2" charset="-78"/>
              </a:rPr>
              <a:t>MFI</a:t>
            </a:r>
            <a:r>
              <a:rPr lang="fa-IR" dirty="0" smtClean="0">
                <a:cs typeface="B Homa" pitchFamily="2" charset="-78"/>
              </a:rPr>
              <a:t>بالای </a:t>
            </a:r>
            <a:r>
              <a:rPr lang="en-US" dirty="0">
                <a:cs typeface="B Homa" pitchFamily="2" charset="-78"/>
              </a:rPr>
              <a:t>RSI </a:t>
            </a:r>
            <a:r>
              <a:rPr lang="fa-IR" dirty="0" smtClean="0">
                <a:cs typeface="B Homa" pitchFamily="2" charset="-78"/>
              </a:rPr>
              <a:t>=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احتمال</a:t>
            </a:r>
            <a:r>
              <a:rPr lang="fa-IR" dirty="0" smtClean="0">
                <a:cs typeface="B Homa" pitchFamily="2" charset="-78"/>
              </a:rPr>
              <a:t> اصلاح یا ریزش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en-US" dirty="0" smtClean="0">
                <a:cs typeface="B Homa" pitchFamily="2" charset="-78"/>
              </a:rPr>
              <a:t>MFI</a:t>
            </a:r>
            <a:r>
              <a:rPr lang="fa-IR" dirty="0" smtClean="0">
                <a:cs typeface="B Homa" pitchFamily="2" charset="-78"/>
              </a:rPr>
              <a:t>        </a:t>
            </a:r>
            <a:r>
              <a:rPr lang="en-US" dirty="0" smtClean="0">
                <a:cs typeface="B Homa" pitchFamily="2" charset="-78"/>
              </a:rPr>
              <a:t>RSI</a:t>
            </a:r>
            <a:r>
              <a:rPr lang="fa-IR" dirty="0" smtClean="0">
                <a:cs typeface="B Homa" pitchFamily="2" charset="-78"/>
              </a:rPr>
              <a:t>        </a:t>
            </a:r>
            <a:r>
              <a:rPr lang="en-US" dirty="0" smtClean="0">
                <a:cs typeface="B Homa" pitchFamily="2" charset="-78"/>
              </a:rPr>
              <a:t>=</a:t>
            </a:r>
            <a:r>
              <a:rPr lang="fa-IR" dirty="0" smtClean="0">
                <a:cs typeface="B Homa" pitchFamily="2" charset="-78"/>
              </a:rPr>
              <a:t> صعود</a:t>
            </a:r>
          </a:p>
          <a:p>
            <a:pPr algn="r" rtl="1"/>
            <a:r>
              <a:rPr lang="fa-IR" dirty="0">
                <a:cs typeface="B Homa" pitchFamily="2" charset="-78"/>
              </a:rPr>
              <a:t> </a:t>
            </a:r>
            <a:r>
              <a:rPr lang="en-US" dirty="0">
                <a:cs typeface="B Homa" pitchFamily="2" charset="-78"/>
              </a:rPr>
              <a:t>MFI</a:t>
            </a:r>
            <a:r>
              <a:rPr lang="fa-IR" dirty="0">
                <a:cs typeface="B Homa" pitchFamily="2" charset="-78"/>
              </a:rPr>
              <a:t>        </a:t>
            </a:r>
            <a:r>
              <a:rPr lang="fa-IR" dirty="0" smtClean="0">
                <a:cs typeface="B Homa" pitchFamily="2" charset="-78"/>
              </a:rPr>
              <a:t> </a:t>
            </a:r>
            <a:r>
              <a:rPr lang="en-US" dirty="0" smtClean="0">
                <a:cs typeface="B Homa" pitchFamily="2" charset="-78"/>
              </a:rPr>
              <a:t>RSI</a:t>
            </a:r>
            <a:r>
              <a:rPr lang="fa-IR" dirty="0" smtClean="0">
                <a:cs typeface="B Homa" pitchFamily="2" charset="-78"/>
              </a:rPr>
              <a:t>       = ریزش</a:t>
            </a:r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>
                <a:cs typeface="B Homa" pitchFamily="2" charset="-78"/>
              </a:rPr>
              <a:t> </a:t>
            </a:r>
            <a:r>
              <a:rPr lang="en-US" dirty="0">
                <a:cs typeface="B Homa" pitchFamily="2" charset="-78"/>
              </a:rPr>
              <a:t>MFI</a:t>
            </a:r>
            <a:r>
              <a:rPr lang="fa-IR" dirty="0">
                <a:cs typeface="B Homa" pitchFamily="2" charset="-78"/>
              </a:rPr>
              <a:t>        </a:t>
            </a:r>
            <a:r>
              <a:rPr lang="en-US" dirty="0" smtClean="0">
                <a:cs typeface="B Homa" pitchFamily="2" charset="-78"/>
              </a:rPr>
              <a:t>RSI</a:t>
            </a:r>
            <a:r>
              <a:rPr lang="fa-IR" dirty="0" smtClean="0">
                <a:cs typeface="B Homa" pitchFamily="2" charset="-78"/>
              </a:rPr>
              <a:t>        = شکست حمایت (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منطقه حمایتی</a:t>
            </a:r>
            <a:r>
              <a:rPr lang="fa-IR" dirty="0" smtClean="0">
                <a:cs typeface="B Homa" pitchFamily="2" charset="-78"/>
              </a:rPr>
              <a:t>)</a:t>
            </a:r>
            <a:endParaRPr lang="fa-IR" dirty="0">
              <a:cs typeface="B Homa" pitchFamily="2" charset="-78"/>
            </a:endParaRPr>
          </a:p>
          <a:p>
            <a:pPr algn="r" rtl="1"/>
            <a:r>
              <a:rPr lang="fa-IR" dirty="0">
                <a:cs typeface="B Homa" pitchFamily="2" charset="-78"/>
              </a:rPr>
              <a:t> </a:t>
            </a:r>
            <a:r>
              <a:rPr lang="en-US" dirty="0">
                <a:cs typeface="B Homa" pitchFamily="2" charset="-78"/>
              </a:rPr>
              <a:t>MFI</a:t>
            </a:r>
            <a:r>
              <a:rPr lang="fa-IR" dirty="0">
                <a:cs typeface="B Homa" pitchFamily="2" charset="-78"/>
              </a:rPr>
              <a:t>        </a:t>
            </a:r>
            <a:r>
              <a:rPr lang="en-US" dirty="0" smtClean="0">
                <a:cs typeface="B Homa" pitchFamily="2" charset="-78"/>
              </a:rPr>
              <a:t>RSI</a:t>
            </a:r>
            <a:r>
              <a:rPr lang="fa-IR" dirty="0" smtClean="0">
                <a:cs typeface="B Homa" pitchFamily="2" charset="-78"/>
              </a:rPr>
              <a:t>        = رد مقاومت ( منطقه مقاومتی )</a:t>
            </a:r>
          </a:p>
          <a:p>
            <a:pPr algn="r" rtl="1"/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نکته :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سابقه معاملاتی </a:t>
            </a:r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و رفتار این دو اندیکاتور حائز اهمیت میباشد . 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221071" y="2438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2438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82971" y="3148852"/>
            <a:ext cx="266700" cy="428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848350" y="3153335"/>
            <a:ext cx="247650" cy="428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202021" y="3666565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13612" y="3695700"/>
            <a:ext cx="266700" cy="428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67400" y="4343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163921" y="4372535"/>
            <a:ext cx="266700" cy="428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9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itchFamily="2" charset="-78"/>
              </a:rPr>
              <a:t>شرط ورود و خروج نوسان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پُر شدن میانگین حجم ماه در دقایق ابتدایی بازار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قدرت خریدار (حد اقل 2 روز در شرایط نرمال یا بازار صعودی)</a:t>
            </a: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قدرت خریدار ( حداقل 3-7 روز در شرایط نزولی بودن بسته به 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اندازه سهم + شناوری </a:t>
            </a:r>
            <a:r>
              <a:rPr lang="fa-IR" dirty="0" smtClean="0">
                <a:solidFill>
                  <a:srgbClr val="00B050"/>
                </a:solidFill>
                <a:cs typeface="B Homa" pitchFamily="2" charset="-78"/>
              </a:rPr>
              <a:t>)</a:t>
            </a:r>
          </a:p>
          <a:p>
            <a:pPr algn="r" rtl="1"/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تأیید قوی تر ( وجود 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حجم مع</a:t>
            </a:r>
            <a:r>
              <a:rPr lang="fa-IR" dirty="0">
                <a:solidFill>
                  <a:srgbClr val="00B0F0"/>
                </a:solidFill>
                <a:cs typeface="B Homa" pitchFamily="2" charset="-78"/>
              </a:rPr>
              <a:t>ا</a:t>
            </a:r>
            <a:r>
              <a:rPr lang="fa-IR" dirty="0" smtClean="0">
                <a:solidFill>
                  <a:srgbClr val="00B0F0"/>
                </a:solidFill>
                <a:cs typeface="B Homa" pitchFamily="2" charset="-78"/>
              </a:rPr>
              <a:t>ملات مشکوک </a:t>
            </a:r>
            <a:r>
              <a:rPr lang="fa-IR" dirty="0" smtClean="0">
                <a:solidFill>
                  <a:srgbClr val="FF00FF"/>
                </a:solidFill>
                <a:cs typeface="B Homa" pitchFamily="2" charset="-78"/>
              </a:rPr>
              <a:t>در روز های گذشته یا همان روز  )</a:t>
            </a:r>
          </a:p>
          <a:p>
            <a:pPr algn="r" rtl="1"/>
            <a:r>
              <a:rPr lang="fa-IR" b="1" u="sng" dirty="0" smtClean="0">
                <a:solidFill>
                  <a:schemeClr val="tx1"/>
                </a:solidFill>
                <a:cs typeface="B Homa" pitchFamily="2" charset="-78"/>
              </a:rPr>
              <a:t>*اهمیت شرایط تکنیکالی سهم (حمایت ، مقاومت ، پول بک)*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  <a:cs typeface="B Homa" pitchFamily="2" charset="-78"/>
              </a:rPr>
              <a:t>تأیید از  اندیکاتور های </a:t>
            </a:r>
            <a:r>
              <a:rPr lang="en-US" b="1" dirty="0">
                <a:solidFill>
                  <a:srgbClr val="0070C0"/>
                </a:solidFill>
                <a:cs typeface="B Homa" pitchFamily="2" charset="-78"/>
              </a:rPr>
              <a:t>MACD- RSI- </a:t>
            </a:r>
            <a:r>
              <a:rPr lang="en-US" b="1" dirty="0" smtClean="0">
                <a:solidFill>
                  <a:srgbClr val="0070C0"/>
                </a:solidFill>
                <a:cs typeface="B Homa" pitchFamily="2" charset="-78"/>
              </a:rPr>
              <a:t>MFI-stochastic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  <a:cs typeface="B Homa" pitchFamily="2" charset="-78"/>
              </a:rPr>
              <a:t>خروج: (فشار فروش–  قدرت بیشتر فروشنده – شکست حمایت – هشدار فروش در اندیکاتور ها – کم شدن قدرت خریدار طی روز های بعد – رسیدن به منطقه مقاومتی –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فشار دسته جمعی در بازار </a:t>
            </a:r>
            <a:r>
              <a:rPr lang="fa-IR" dirty="0" smtClean="0">
                <a:solidFill>
                  <a:srgbClr val="7030A0"/>
                </a:solidFill>
                <a:cs typeface="B Homa" pitchFamily="2" charset="-78"/>
              </a:rPr>
              <a:t>– منفی شدن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لیدر سهم</a:t>
            </a:r>
            <a:r>
              <a:rPr lang="fa-IR" dirty="0" smtClean="0">
                <a:solidFill>
                  <a:srgbClr val="7030A0"/>
                </a:solidFill>
                <a:cs typeface="B Homa" pitchFamily="2" charset="-78"/>
              </a:rPr>
              <a:t>)</a:t>
            </a:r>
          </a:p>
          <a:p>
            <a:pPr algn="r" rtl="1"/>
            <a:endParaRPr lang="fa-IR" dirty="0" smtClean="0">
              <a:cs typeface="B Homa" pitchFamily="2" charset="-78"/>
            </a:endParaRPr>
          </a:p>
          <a:p>
            <a:pPr algn="r" rtl="1"/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04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2672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9144000" cy="1295400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شرط اصلی سود گرفتن از نوسان </a:t>
            </a:r>
            <a:r>
              <a:rPr lang="fa-IR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پایبند بودن </a:t>
            </a:r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به </a:t>
            </a:r>
            <a:r>
              <a:rPr lang="fa-IR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حد سود و </a:t>
            </a:r>
            <a:r>
              <a:rPr lang="fa-I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ضرر </a:t>
            </a:r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میباشد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53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057400"/>
            <a:ext cx="6629400" cy="1470025"/>
          </a:xfrm>
        </p:spPr>
        <p:txBody>
          <a:bodyPr/>
          <a:lstStyle/>
          <a:p>
            <a:pPr rtl="1"/>
            <a:r>
              <a:rPr lang="fa-IR" dirty="0">
                <a:cs typeface="B Homa" pitchFamily="2" charset="-78"/>
              </a:rPr>
              <a:t>علائم سیگنال خرید و </a:t>
            </a:r>
            <a:r>
              <a:rPr lang="fa-IR" dirty="0" smtClean="0">
                <a:cs typeface="B Homa" pitchFamily="2" charset="-78"/>
              </a:rPr>
              <a:t>فروش              </a:t>
            </a:r>
            <a:r>
              <a:rPr lang="fa-IR" dirty="0">
                <a:cs typeface="B Homa" pitchFamily="2" charset="-78"/>
              </a:rPr>
              <a:t>( ضعیف ، متوسط ، قوی )</a:t>
            </a:r>
          </a:p>
        </p:txBody>
      </p:sp>
    </p:spTree>
    <p:extLst>
      <p:ext uri="{BB962C8B-B14F-4D97-AF65-F5344CB8AC3E}">
        <p14:creationId xmlns:p14="http://schemas.microsoft.com/office/powerpoint/2010/main" val="41736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علائم سیگنال خرید : </a:t>
            </a:r>
          </a:p>
          <a:p>
            <a:pPr algn="r" rtl="1"/>
            <a:r>
              <a:rPr lang="fa-IR" sz="2800" dirty="0" smtClean="0">
                <a:cs typeface="B Homa" pitchFamily="2" charset="-78"/>
              </a:rPr>
              <a:t>1 – سیگنال ضعیف : تعداد خریداران حقیقی کمتر از تعداد فروشندگان حقیقی + خرید حقوقی بیش از 15% </a:t>
            </a:r>
          </a:p>
          <a:p>
            <a:pPr algn="r" rtl="1"/>
            <a:r>
              <a:rPr lang="fa-IR" sz="2800" b="1" dirty="0" smtClean="0">
                <a:cs typeface="B Homa" pitchFamily="2" charset="-78"/>
              </a:rPr>
              <a:t>* نکته: درصد خرید حقوقی هرچه بیشتر باشد سیگنال ضعیف تر میشود</a:t>
            </a:r>
            <a:endParaRPr lang="en-US" sz="2800" b="1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152400"/>
            <a:ext cx="5634318" cy="1143000"/>
          </a:xfrm>
        </p:spPr>
        <p:txBody>
          <a:bodyPr>
            <a:noAutofit/>
          </a:bodyPr>
          <a:lstStyle/>
          <a:p>
            <a:r>
              <a:rPr lang="fa-IR" sz="3200" dirty="0">
                <a:cs typeface="B Homa" pitchFamily="2" charset="-78"/>
              </a:rPr>
              <a:t>علائم سیگنال خرید و فروش ( ضعیف ، متوسط ، قوی )</a:t>
            </a:r>
            <a:br>
              <a:rPr lang="fa-IR" sz="3200" dirty="0">
                <a:cs typeface="B Homa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2- سیگنال متوسط :</a:t>
            </a:r>
            <a:r>
              <a:rPr lang="fa-IR" dirty="0">
                <a:cs typeface="B Homa" pitchFamily="2" charset="-78"/>
              </a:rPr>
              <a:t> تعداد خریداران حقیقی کمتر از تعداد فروشندگان حقیقی + خرید حقوقی </a:t>
            </a:r>
            <a:r>
              <a:rPr lang="fa-IR" dirty="0" smtClean="0">
                <a:cs typeface="B Homa" pitchFamily="2" charset="-78"/>
              </a:rPr>
              <a:t>کمتر از 15</a:t>
            </a:r>
            <a:r>
              <a:rPr lang="fa-IR" dirty="0">
                <a:cs typeface="B Homa" pitchFamily="2" charset="-78"/>
              </a:rPr>
              <a:t>%</a:t>
            </a:r>
            <a:r>
              <a:rPr lang="fa-IR" dirty="0" smtClean="0">
                <a:cs typeface="B Homa" pitchFamily="2" charset="-78"/>
              </a:rPr>
              <a:t> 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*** نکته: میتوان خرید حقوقی زیر 10% را نادیده گرفت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38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th Theme Collection-Ghalamo (5)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9th Theme Collection-Ghalamo (5)</Template>
  <TotalTime>21365</TotalTime>
  <Words>5191</Words>
  <Application>Microsoft Office PowerPoint</Application>
  <PresentationFormat>On-screen Show (4:3)</PresentationFormat>
  <Paragraphs>565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5" baseType="lpstr">
      <vt:lpstr>B Homa</vt:lpstr>
      <vt:lpstr>Aldhabi</vt:lpstr>
      <vt:lpstr>Calibri</vt:lpstr>
      <vt:lpstr>B Esfehan</vt:lpstr>
      <vt:lpstr>Wingdings</vt:lpstr>
      <vt:lpstr>IranNastaliq</vt:lpstr>
      <vt:lpstr>Arial Black</vt:lpstr>
      <vt:lpstr>Arial</vt:lpstr>
      <vt:lpstr>9th Theme Collection-Ghalamo (5)</vt:lpstr>
      <vt:lpstr>به نام خدا </vt:lpstr>
      <vt:lpstr>چرا علم تابلو خوانی؟  </vt:lpstr>
      <vt:lpstr>PowerPoint Presentation</vt:lpstr>
      <vt:lpstr>PowerPoint Presentation</vt:lpstr>
      <vt:lpstr>PowerPoint Presentation</vt:lpstr>
      <vt:lpstr>آشنایی با امکانات سایت tsetmc.com </vt:lpstr>
      <vt:lpstr>PowerPoint Presentation</vt:lpstr>
      <vt:lpstr>دسترسی های بیشتر سایت</vt:lpstr>
      <vt:lpstr>PowerPoint Presentation</vt:lpstr>
      <vt:lpstr>بازار اول و دوم و اصلی و فرعی</vt:lpstr>
      <vt:lpstr>اطلاعات کلی بازار</vt:lpstr>
      <vt:lpstr>نماد های پر بیننده و تأثیر گذار در شاخص</vt:lpstr>
      <vt:lpstr>اطلاعات شاخص فرابورس</vt:lpstr>
      <vt:lpstr>نماد های پر بیننده  و تأثیر گذار در فرابورس</vt:lpstr>
      <vt:lpstr>بررسی آیتم های هر نماد</vt:lpstr>
      <vt:lpstr>نوار ابزار اختصاصی هر نماد</vt:lpstr>
      <vt:lpstr>اطلاعات معاملاتی نماد</vt:lpstr>
      <vt:lpstr>اطلاعات حجمی و قیمتی سهم</vt:lpstr>
      <vt:lpstr>اطلاعات حجمی و قیمتی سهم</vt:lpstr>
      <vt:lpstr>نکته در خصوص سهام شناور</vt:lpstr>
      <vt:lpstr>اهمیت حجم مبنا و سهم خشک</vt:lpstr>
      <vt:lpstr>اطلاعات سهامداران حقیقی وحقوقی </vt:lpstr>
      <vt:lpstr>ابزار تغییر مکان یا نمایش اطلاعات</vt:lpstr>
      <vt:lpstr>اطلاعات تکمیلی </vt:lpstr>
      <vt:lpstr>اصطلاحات کاربردی در تابلوخوانی</vt:lpstr>
      <vt:lpstr>قدرت خریدار  و فروشنده حقیقی</vt:lpstr>
      <vt:lpstr>قدرت خریدار و قدرت فروشنده حقیقی </vt:lpstr>
      <vt:lpstr> سرانه خرید یا میانگین خرید هر حقیقی </vt:lpstr>
      <vt:lpstr>سرانه خرید </vt:lpstr>
      <vt:lpstr>حجم مشکوک</vt:lpstr>
      <vt:lpstr>حجم مشکوک</vt:lpstr>
      <vt:lpstr>PowerPoint Presentation</vt:lpstr>
      <vt:lpstr>فشار فروش و خرید</vt:lpstr>
      <vt:lpstr>فشار فروش</vt:lpstr>
      <vt:lpstr>فشار خرید</vt:lpstr>
      <vt:lpstr>حمایت و مقاومت روانی</vt:lpstr>
      <vt:lpstr>حمایت روانی</vt:lpstr>
      <vt:lpstr>PowerPoint Presentation</vt:lpstr>
      <vt:lpstr>کشف قیمت</vt:lpstr>
      <vt:lpstr>PowerPoint Presentation</vt:lpstr>
      <vt:lpstr>PowerPoint Presentation</vt:lpstr>
      <vt:lpstr>کشف قیمت</vt:lpstr>
      <vt:lpstr>رفتار حقیقی ها </vt:lpstr>
      <vt:lpstr>رفتار حقیقی ها</vt:lpstr>
      <vt:lpstr>رفتار حقوقی ها</vt:lpstr>
      <vt:lpstr>رفتار حقوقی ها</vt:lpstr>
      <vt:lpstr>رفتار حقوقی ها</vt:lpstr>
      <vt:lpstr>رفتار حقوقی ها</vt:lpstr>
      <vt:lpstr>کد به کد </vt:lpstr>
      <vt:lpstr>تعریف کد به کد</vt:lpstr>
      <vt:lpstr>شروط کد به کد </vt:lpstr>
      <vt:lpstr>شروط کد به کد </vt:lpstr>
      <vt:lpstr>اردر ترس و حمایت </vt:lpstr>
      <vt:lpstr>اردر ترس</vt:lpstr>
      <vt:lpstr>اردر حمایت (امید)</vt:lpstr>
      <vt:lpstr>الگوی تیک صعودی و نزولی</vt:lpstr>
      <vt:lpstr>الگوی تیک نزولی</vt:lpstr>
      <vt:lpstr>الگوی تیک صعودی</vt:lpstr>
      <vt:lpstr>الگوی ساعت </vt:lpstr>
      <vt:lpstr>الگوی ساعت </vt:lpstr>
      <vt:lpstr>الگوی ساعت </vt:lpstr>
      <vt:lpstr>شناسایی سهام بدون فیلتر</vt:lpstr>
      <vt:lpstr>شناسایی سهم بدون احتیاج به فیلتر</vt:lpstr>
      <vt:lpstr>شناسایی سهم بدون احتیاج به فیلتر</vt:lpstr>
      <vt:lpstr>شناسایی سهم بدون احتیاج به فیلتر</vt:lpstr>
      <vt:lpstr>شناسایی سهم بدون احتیاج به فیلتر</vt:lpstr>
      <vt:lpstr>شناسایی سهم بدون احتیاج به فیلتر</vt:lpstr>
      <vt:lpstr>رد پای بیگ مانی ها </vt:lpstr>
      <vt:lpstr>PowerPoint Presentation</vt:lpstr>
      <vt:lpstr>سفارشات سرخطی</vt:lpstr>
      <vt:lpstr>سفارشات سرخطی  </vt:lpstr>
      <vt:lpstr>ثبت اردر سفارش سر خطی </vt:lpstr>
      <vt:lpstr>بهترین زمان معامله و خرید و فروش پله ای </vt:lpstr>
      <vt:lpstr>بهترین زمان معامله</vt:lpstr>
      <vt:lpstr>خرید و فروش پله ای</vt:lpstr>
      <vt:lpstr>فومو</vt:lpstr>
      <vt:lpstr>مفهموم رنج کشیدن </vt:lpstr>
      <vt:lpstr>رنج کشیدن </vt:lpstr>
      <vt:lpstr>تابلو سازی در سهم</vt:lpstr>
      <vt:lpstr>تابلو سازی در سهم</vt:lpstr>
      <vt:lpstr>بازیگران سهم  </vt:lpstr>
      <vt:lpstr>بررسی انواع بازیگر و تحلیل رفتار</vt:lpstr>
      <vt:lpstr>بررسی انواع بازیگر و تحلیل رفتار </vt:lpstr>
      <vt:lpstr>بررسی فروش حقوقی در روند نزولی </vt:lpstr>
      <vt:lpstr>بررسی خرید حقوقی در روند صعودی </vt:lpstr>
      <vt:lpstr>بازیگر بی پول ، نوسان گیر یا سفته باز</vt:lpstr>
      <vt:lpstr>اخبار و شایعات</vt:lpstr>
      <vt:lpstr>PowerPoint Presentation</vt:lpstr>
      <vt:lpstr>نوسان گیری </vt:lpstr>
      <vt:lpstr>نوسان گیری  </vt:lpstr>
      <vt:lpstr>نوسان گیری  </vt:lpstr>
      <vt:lpstr>نوسان در فصل مجامع</vt:lpstr>
      <vt:lpstr>مرور مجدد رنج کشیدن </vt:lpstr>
      <vt:lpstr>MFI-RSI-STOCHASTIC </vt:lpstr>
      <vt:lpstr>شرط ورود و خروج نوسان</vt:lpstr>
      <vt:lpstr>PowerPoint Presentation</vt:lpstr>
      <vt:lpstr>علائم سیگنال خرید و فروش              ( ضعیف ، متوسط ، قوی )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علائم سیگنال خرید و فروش ( ضعیف ، متوسط ، قوی ) </vt:lpstr>
      <vt:lpstr>ورود و خروج پول هوشمند + تکنیکال</vt:lpstr>
      <vt:lpstr>ورود و خروج پول هوشمند + تکنیکال </vt:lpstr>
      <vt:lpstr>ورود و خروج پول هوشمند + تکنیکال </vt:lpstr>
      <vt:lpstr>خروج پول هوشمند (خالی کردن سهم)</vt:lpstr>
      <vt:lpstr>چند نکته</vt:lpstr>
      <vt:lpstr>PowerPoint Presentation</vt:lpstr>
      <vt:lpstr>بررسی سایت  alexa.com </vt:lpstr>
      <vt:lpstr>PowerPoint Presentation</vt:lpstr>
      <vt:lpstr>سایت های کاربردی  </vt:lpstr>
      <vt:lpstr>سایت های کاربردی  </vt:lpstr>
      <vt:lpstr>موفق و پر سود باشید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PicoNet</dc:creator>
  <cp:lastModifiedBy>lenovo</cp:lastModifiedBy>
  <cp:revision>401</cp:revision>
  <dcterms:created xsi:type="dcterms:W3CDTF">2006-08-16T00:00:00Z</dcterms:created>
  <dcterms:modified xsi:type="dcterms:W3CDTF">2020-11-19T08:24:36Z</dcterms:modified>
</cp:coreProperties>
</file>